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96" r:id="rId3"/>
    <p:sldId id="329" r:id="rId4"/>
    <p:sldId id="368" r:id="rId5"/>
    <p:sldId id="369" r:id="rId6"/>
    <p:sldId id="378" r:id="rId7"/>
    <p:sldId id="370" r:id="rId8"/>
    <p:sldId id="371" r:id="rId9"/>
    <p:sldId id="372" r:id="rId10"/>
    <p:sldId id="374" r:id="rId11"/>
    <p:sldId id="375" r:id="rId12"/>
    <p:sldId id="376" r:id="rId13"/>
    <p:sldId id="377" r:id="rId14"/>
    <p:sldId id="379" r:id="rId15"/>
    <p:sldId id="380" r:id="rId16"/>
    <p:sldId id="381" r:id="rId17"/>
    <p:sldId id="382" r:id="rId18"/>
    <p:sldId id="393" r:id="rId19"/>
    <p:sldId id="383" r:id="rId20"/>
    <p:sldId id="388" r:id="rId21"/>
    <p:sldId id="389" r:id="rId22"/>
    <p:sldId id="385" r:id="rId23"/>
    <p:sldId id="386" r:id="rId24"/>
    <p:sldId id="390" r:id="rId25"/>
    <p:sldId id="391" r:id="rId26"/>
    <p:sldId id="392" r:id="rId27"/>
    <p:sldId id="387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A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6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A742-FAFB-4400-AC15-7D964671DD5F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DDC51-45B8-4EE8-A25A-0B72B53A4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DDC51-45B8-4EE8-A25A-0B72B53A4F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08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DDC51-45B8-4EE8-A25A-0B72B53A4F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08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1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95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rtl="1">
              <a:defRPr lang="en-US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+mj-cs"/>
              </a:rPr>
              <a:t>بازی آشنایی با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+mj-cs"/>
              </a:rPr>
              <a:t>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01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9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6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10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39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70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83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A4B3-1F63-4E5D-990B-41F528AE32D3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CF73-8CA2-40B0-9690-B1D647E03C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D:\EOP\eop workshop\Cover book Final (1)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/>
          <a:stretch/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923928" y="638132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برنامه پاسخ نظام سلامت به بلایا و فوریتها </a:t>
            </a:r>
            <a:endParaRPr lang="en-US" sz="1400" dirty="0">
              <a:solidFill>
                <a:srgbClr val="FFFA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8281" y="6237313"/>
            <a:ext cx="760956" cy="5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EOP\eop workshop\02.jpg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92020"/>
            <a:ext cx="511272" cy="5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rezou\Desktop\arm EMC.jpg"/>
          <p:cNvPicPr>
            <a:picLocks noChangeAspect="1" noChangeArrowheads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20" y="6293627"/>
            <a:ext cx="487911" cy="5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6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>
              <a:lumMod val="10000"/>
            </a:schemeClr>
          </a:solidFill>
          <a:latin typeface="+mj-lt"/>
          <a:ea typeface="+mj-ea"/>
          <a:cs typeface="B Nazanin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Tx/>
        <a:buBlip>
          <a:blip r:embed="rId17"/>
        </a:buBlip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B Nazanin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www.emdat.be/" TargetMode="External"/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12" Type="http://schemas.openxmlformats.org/officeDocument/2006/relationships/image" Target="../media/image51.jpeg"/><Relationship Id="rId2" Type="http://schemas.openxmlformats.org/officeDocument/2006/relationships/image" Target="../media/image44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ihr.tums.ac.ir/disaster/Images/UserFiles/1/file/RA-Shabakeh-Ardalan.pdf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6.png"/><Relationship Id="rId15" Type="http://schemas.openxmlformats.org/officeDocument/2006/relationships/hyperlink" Target="http://home.sums.ac.ir/~moradij/wp/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hyperlink" Target="http://www.amazon.com/Koenig-Schultzs-Disaster-Medicine-Comprehensive/dp/0521873673" TargetMode="External"/><Relationship Id="rId1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OP\eop workshop\eeo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294" y="2362200"/>
            <a:ext cx="6779234" cy="2667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Director</a:t>
            </a:r>
            <a:r>
              <a:rPr 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: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A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Ardalan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2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Facilitators</a:t>
            </a:r>
            <a:r>
              <a:rPr 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: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MJ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Moradian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H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Yousefi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B Rastegarfar</a:t>
            </a:r>
            <a:b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</a:b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33" y="2710934"/>
            <a:ext cx="1474367" cy="12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32656"/>
            <a:ext cx="743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برنامه پاسخ نظام سلامت به بلایا و فوریتها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D:\EOP\eop workshop\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453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ezou\Desktop\arm EMC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63534"/>
            <a:ext cx="1022544" cy="10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8840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وزارت بهداشت، درمان و آموزش پزشکی</a:t>
            </a:r>
            <a:endParaRPr lang="en-US" sz="1200" b="1" dirty="0">
              <a:cs typeface="B Nazanin" pitchFamily="2" charset="-78"/>
            </a:endParaRPr>
          </a:p>
          <a:p>
            <a:pPr algn="ctr"/>
            <a:r>
              <a:rPr lang="fa-IR" sz="1200" b="1" dirty="0">
                <a:cs typeface="B Nazanin" pitchFamily="2" charset="-78"/>
              </a:rPr>
              <a:t>کمیته بهداشت </a:t>
            </a:r>
            <a:r>
              <a:rPr lang="fa-IR" sz="1200" b="1" dirty="0" err="1">
                <a:cs typeface="B Nazanin" pitchFamily="2" charset="-78"/>
              </a:rPr>
              <a:t>کارگروه</a:t>
            </a:r>
            <a:r>
              <a:rPr lang="fa-IR" sz="1200" b="1" dirty="0">
                <a:cs typeface="B Nazanin" pitchFamily="2" charset="-78"/>
              </a:rPr>
              <a:t> </a:t>
            </a:r>
            <a:endParaRPr lang="en-US" sz="1200" b="1" dirty="0">
              <a:cs typeface="B Nazanin" pitchFamily="2" charset="-78"/>
            </a:endParaRPr>
          </a:p>
          <a:p>
            <a:pPr algn="ctr"/>
            <a:r>
              <a:rPr lang="fa-IR" sz="1200" b="1" dirty="0">
                <a:cs typeface="B Nazanin" pitchFamily="2" charset="-78"/>
              </a:rPr>
              <a:t>سلامت در حوادث </a:t>
            </a:r>
            <a:r>
              <a:rPr lang="fa-IR" sz="1200" b="1" dirty="0" err="1">
                <a:cs typeface="B Nazanin" pitchFamily="2" charset="-78"/>
              </a:rPr>
              <a:t>غیرمترقبه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957935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دفتر </a:t>
            </a:r>
            <a:r>
              <a:rPr lang="fa-IR" sz="1200" b="1" dirty="0" smtClean="0">
                <a:cs typeface="B Nazanin" pitchFamily="2" charset="-78"/>
              </a:rPr>
              <a:t>مدیریت خطر </a:t>
            </a:r>
            <a:r>
              <a:rPr lang="fa-IR" sz="1200" b="1" dirty="0">
                <a:cs typeface="B Nazanin" pitchFamily="2" charset="-78"/>
              </a:rPr>
              <a:t>بلایا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55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 smtClean="0">
                <a:cs typeface="B Nazanin" pitchFamily="2" charset="-78"/>
              </a:rPr>
              <a:t>مرکز مدیریت حوادث و</a:t>
            </a:r>
          </a:p>
          <a:p>
            <a:pPr algn="ctr"/>
            <a:r>
              <a:rPr lang="fa-IR" sz="1200" b="1" dirty="0" smtClean="0">
                <a:cs typeface="B Nazanin" pitchFamily="2" charset="-78"/>
              </a:rPr>
              <a:t>فوریتهای پزشکی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62200" y="5410200"/>
            <a:ext cx="6324600" cy="13716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Department </a:t>
            </a:r>
            <a:r>
              <a:rPr lang="en-US" sz="2000" b="1" i="1" dirty="0">
                <a:solidFill>
                  <a:schemeClr val="tx1"/>
                </a:solidFill>
              </a:rPr>
              <a:t>of Disaster Public Health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School of Public Health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Tehran University of Medical Sciences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US" sz="2000" b="1" dirty="0"/>
              <a:t/>
            </a:r>
            <a:br>
              <a:rPr lang="en-US" sz="2000" b="1" dirty="0"/>
            </a:br>
            <a:endParaRPr lang="en-US" sz="2000" b="1" i="1" dirty="0">
              <a:solidFill>
                <a:schemeClr val="tx1"/>
              </a:solidFill>
              <a:latin typeface="Gill Sans MT" pitchFamily="34" charset="0"/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21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1" y="1371600"/>
            <a:ext cx="8998549" cy="22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3810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کارکرد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تدوین 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EOP</a:t>
            </a: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(P</a:t>
            </a:r>
            <a:r>
              <a:rPr kumimoji="0" lang="en-US" sz="4000" b="1" i="0" u="none" strike="noStrike" kern="1200" cap="all" spc="0" normalizeH="0" baseline="-25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3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4000" b="1" i="0" u="none" strike="noStrike" kern="1200" cap="all" spc="0" normalizeH="0" baseline="-25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کارکرد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ذخیره سازی لوازم</a:t>
            </a:r>
            <a:r>
              <a:rPr kumimoji="0" lang="fa-IR" sz="36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و تجهیزات</a:t>
            </a:r>
            <a:r>
              <a:rPr kumimoji="0" lang="fa-IR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(P</a:t>
            </a:r>
            <a:r>
              <a:rPr kumimoji="0" lang="en-US" sz="3600" b="1" i="0" u="none" strike="noStrike" kern="1200" cap="all" spc="0" normalizeH="0" baseline="-25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4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3600" b="1" i="0" u="none" strike="noStrike" kern="1200" cap="all" spc="0" normalizeH="0" baseline="-25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689517"/>
            <a:ext cx="8839200" cy="2587083"/>
            <a:chOff x="152400" y="1447800"/>
            <a:chExt cx="8839200" cy="258708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447800"/>
              <a:ext cx="8839200" cy="258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290458" y="312420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900" dirty="0" smtClean="0">
                  <a:solidFill>
                    <a:schemeClr val="tx1"/>
                  </a:solidFill>
                  <a:cs typeface="B Mitra" pitchFamily="2" charset="-78"/>
                </a:rPr>
                <a:t>می باشد</a:t>
              </a:r>
              <a:endParaRPr lang="en-US" sz="1900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</p:grpSp>
      <p:pic>
        <p:nvPicPr>
          <p:cNvPr id="1026" name="Picture 2" descr="C:\Users\Udr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3231288"/>
            <a:ext cx="3627437" cy="301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algn="r"/>
            <a:r>
              <a:rPr lang="fa-IR" dirty="0" smtClean="0"/>
              <a:t>شرح کارکرد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533400"/>
            <a:ext cx="8839200" cy="1981199"/>
          </a:xfrm>
        </p:spPr>
        <p:txBody>
          <a:bodyPr anchor="ctr" anchorCtr="0">
            <a:norm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لازم است لوازم و تجهیزات فنی و پشتیبانی که برای ارایه خدمات در فاز پاسخ مورد استفاده می باشند، در فاز آمادگی ذخیره شوند و بر اساس برنامه زمانبندی کنترل شوند.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dr\Desktop\MI-Disaster Preparedness Team -Emergency-Checklist-Web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534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شرح وظایف واحد مسئول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1) تهیه فهرست لوازم و ملزومات مورد نیاز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2) تدوین پروتکل مربوطه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3) ذخیره سازی لوازم و ملزومات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4) کنترل دوره ای ذخایر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شرح وظایف واحدهای همکار: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1) مشارکت در تهیه فهرست لوازم و ملزومات مورد نیاز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2) مشارکت در ذخیره سازی لوازم و ملزومات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cs typeface="B Mitra" pitchFamily="2" charset="-78"/>
              </a:rPr>
              <a:t>    3) مشارکت در کنترل دوره ای ذخایر</a:t>
            </a:r>
            <a:endParaRPr lang="en-US" sz="2000" b="1" dirty="0">
              <a:cs typeface="B Mitra" pitchFamily="2" charset="-78"/>
            </a:endParaRPr>
          </a:p>
        </p:txBody>
      </p:sp>
      <p:pic>
        <p:nvPicPr>
          <p:cNvPr id="3074" name="Picture 2" descr="C:\Users\Udr\Desktop\DisasterPreparedness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00087"/>
            <a:ext cx="4163900" cy="310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3999" cy="221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28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کارکرد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آموزش پرسنل 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(P</a:t>
            </a:r>
            <a:r>
              <a:rPr kumimoji="0" lang="en-US" sz="4000" b="1" i="0" u="none" strike="noStrike" kern="1200" cap="all" spc="0" normalizeH="0" baseline="-25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5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4000" b="1" i="0" u="none" strike="noStrike" kern="1200" cap="all" spc="0" normalizeH="0" baseline="-25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8195" name="Picture 3" descr="C:\Users\Udr\Dropbox\Camera Uploads\2015-09-23 11.48.4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3886200" cy="2914650"/>
          </a:xfrm>
          <a:prstGeom prst="rect">
            <a:avLst/>
          </a:prstGeom>
          <a:noFill/>
        </p:spPr>
      </p:pic>
      <p:pic>
        <p:nvPicPr>
          <p:cNvPr id="8196" name="Picture 4" descr="C:\Users\Udr\Dropbox\Camera Uploads\2015-09-23 11.48.49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8135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62075"/>
          </a:xfrm>
        </p:spPr>
        <p:txBody>
          <a:bodyPr/>
          <a:lstStyle/>
          <a:p>
            <a:pPr algn="r"/>
            <a:r>
              <a:rPr lang="fa-IR" dirty="0" smtClean="0"/>
              <a:t>شرح کارکرد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610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گروه هدف این کارکرد، مدیران و کارکنان هستند. آموزش، راهبردی مهم در ارتقای دانش و مهارت مدیران و کارکنان به منظور ارتقای فرآیندهای مدیریت بلایا است. </a:t>
            </a:r>
            <a:r>
              <a:rPr lang="fa-IR" sz="2400" b="1" dirty="0" smtClean="0">
                <a:solidFill>
                  <a:srgbClr val="C00000"/>
                </a:solidFill>
                <a:cs typeface="B Mitra" pitchFamily="2" charset="-78"/>
              </a:rPr>
              <a:t>کلیه مدیران و کارکنان حوزه مدیریت بلایا باید اجزای مختلف این</a:t>
            </a:r>
            <a:r>
              <a:rPr lang="en-US" sz="2400" b="1" dirty="0" smtClean="0">
                <a:solidFill>
                  <a:srgbClr val="C00000"/>
                </a:solidFill>
                <a:cs typeface="B Mitra" pitchFamily="2" charset="-78"/>
              </a:rPr>
              <a:t>EOP </a:t>
            </a:r>
            <a:r>
              <a:rPr lang="fa-IR" sz="2400" b="1" dirty="0" smtClean="0">
                <a:solidFill>
                  <a:srgbClr val="C00000"/>
                </a:solidFill>
                <a:cs typeface="B Mitra" pitchFamily="2" charset="-78"/>
              </a:rPr>
              <a:t> را بخوبی آموزش ببینند</a:t>
            </a:r>
            <a:r>
              <a:rPr lang="fa-IR" sz="2400" dirty="0" smtClean="0">
                <a:cs typeface="B Mitra" pitchFamily="2" charset="-78"/>
              </a:rPr>
              <a:t>.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1026" name="Picture 2" descr="D:\شخصي\isfahan eopw pics\20150723_085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922758"/>
            <a:ext cx="2794000" cy="2325642"/>
          </a:xfrm>
          <a:prstGeom prst="rect">
            <a:avLst/>
          </a:prstGeom>
          <a:noFill/>
        </p:spPr>
      </p:pic>
      <p:pic>
        <p:nvPicPr>
          <p:cNvPr id="5" name="Picture 2" descr="D:\EOP National workshop\Shahrood\pic\IMG_20150127_12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729" y="3939087"/>
            <a:ext cx="6324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76200"/>
            <a:ext cx="8839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Mitra" pitchFamily="2" charset="-78"/>
              </a:rPr>
              <a:t>شرح وظایف واحد مسئول: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تدوین ماتریس آموزشی مدیریت بلایا بگونه ای که مشخص شود چه رده ای از مدیران و کارکنان برای چه موضوعی باید آموزش ببینند.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تدوین برنامه زمانبندی آموزشی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ارزشیابی اثربخشی آموزش ها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تدوین گزارش سالیانه</a:t>
            </a:r>
            <a:endParaRPr lang="en-US" sz="2400" dirty="0" smtClean="0">
              <a:cs typeface="B Mitra" pitchFamily="2" charset="-78"/>
            </a:endParaRPr>
          </a:p>
          <a:p>
            <a:pPr marL="342900" algn="r" rtl="1">
              <a:lnSpc>
                <a:spcPct val="150000"/>
              </a:lnSpc>
            </a:pPr>
            <a:endParaRPr lang="en-US" dirty="0" smtClean="0">
              <a:cs typeface="B Mitra" pitchFamily="2" charset="-78"/>
            </a:endParaRPr>
          </a:p>
          <a:p>
            <a:pPr marL="342900" algn="r" rtl="1">
              <a:lnSpc>
                <a:spcPct val="150000"/>
              </a:lnSpc>
            </a:pPr>
            <a:endParaRPr lang="fa-IR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Mitra" pitchFamily="2" charset="-78"/>
              </a:rPr>
              <a:t>شرح وظایف واحدهای همکار: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زمانبندی و اجرای برنامه های آموزشی بر اساس ماتریس آموزشی مدیریت بلایا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ارزشیابی اثربخشی آموزش ها</a:t>
            </a:r>
          </a:p>
          <a:p>
            <a:pPr marL="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 تدوین گزارش سالیانه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2051" name="Picture 3" descr="D:\EOP National workshop\Shahrood\Gilan\gilanpics\100CANON\IMG_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7303"/>
            <a:ext cx="4572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focal point\DRM 15.5.94 PPT\DRM15.5.94 Presentations\IMG_niroumandroumiani77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4495800" cy="2743200"/>
          </a:xfrm>
          <a:prstGeom prst="rect">
            <a:avLst/>
          </a:prstGeom>
          <a:noFill/>
        </p:spPr>
      </p:pic>
      <p:pic>
        <p:nvPicPr>
          <p:cNvPr id="3076" name="Picture 4" descr="D:\New folder\812314253_44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071" y="19050"/>
            <a:ext cx="4419600" cy="3257550"/>
          </a:xfrm>
          <a:prstGeom prst="rect">
            <a:avLst/>
          </a:prstGeom>
          <a:noFill/>
        </p:spPr>
      </p:pic>
      <p:pic>
        <p:nvPicPr>
          <p:cNvPr id="1026" name="Picture 13" descr="D:\focal point\DRM 15.5.94 PPT\img_3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812321749_593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495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6349" y="107742"/>
            <a:ext cx="7765651" cy="6216858"/>
            <a:chOff x="-5446" y="-342969"/>
            <a:chExt cx="7765651" cy="621685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446" y="-342969"/>
              <a:ext cx="7765651" cy="491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741" y="4495800"/>
              <a:ext cx="7576459" cy="137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OP\eop workshop\eeo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294" y="1684072"/>
            <a:ext cx="6779234" cy="3421328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اهداف کارگاه:</a:t>
            </a:r>
            <a:b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- </a:t>
            </a:r>
            <a: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آشنایی با مبانی برنامه ریزی در بلایا</a:t>
            </a:r>
            <a:b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- </a:t>
            </a:r>
            <a: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آشنایی با ساختار برنامه پاسخ ملی</a:t>
            </a:r>
            <a:b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en-US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- </a:t>
            </a:r>
            <a:r>
              <a:rPr lang="fa-IR" sz="4000" b="1" dirty="0" smtClean="0">
                <a:solidFill>
                  <a:prstClr val="black"/>
                </a:solidFill>
                <a:latin typeface="+mn-lt"/>
                <a:ea typeface="+mn-ea"/>
                <a:cs typeface="B Nazanin" pitchFamily="2" charset="-78"/>
              </a:rPr>
              <a:t>تمرین تدوین برنامه پاسخ</a:t>
            </a:r>
            <a:endParaRPr lang="en-US" sz="4000" b="1" dirty="0">
              <a:solidFill>
                <a:prstClr val="black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33" y="2710934"/>
            <a:ext cx="1474367" cy="12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32656"/>
            <a:ext cx="743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برنامه پاسخ نظام سلامت به بلایا و فوریتها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D:\EOP\eop workshop\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453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ezou\Desktop\arm EMC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63534"/>
            <a:ext cx="1022544" cy="10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8840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dirty="0">
                <a:cs typeface="B Nazanin" pitchFamily="2" charset="-78"/>
              </a:rPr>
              <a:t>وزارت بهداشت، درمان و آموزش پزشکی</a:t>
            </a:r>
            <a:endParaRPr lang="en-US" sz="1200" dirty="0">
              <a:cs typeface="B Nazanin" pitchFamily="2" charset="-78"/>
            </a:endParaRPr>
          </a:p>
          <a:p>
            <a:pPr algn="ctr"/>
            <a:r>
              <a:rPr lang="fa-IR" sz="1200" dirty="0">
                <a:cs typeface="B Nazanin" pitchFamily="2" charset="-78"/>
              </a:rPr>
              <a:t>کمیته بهداشت </a:t>
            </a:r>
            <a:r>
              <a:rPr lang="fa-IR" sz="1200" dirty="0" err="1">
                <a:cs typeface="B Nazanin" pitchFamily="2" charset="-78"/>
              </a:rPr>
              <a:t>کارگروه</a:t>
            </a:r>
            <a:r>
              <a:rPr lang="fa-IR" sz="1200" dirty="0">
                <a:cs typeface="B Nazanin" pitchFamily="2" charset="-78"/>
              </a:rPr>
              <a:t> </a:t>
            </a:r>
            <a:endParaRPr lang="en-US" sz="1200" dirty="0">
              <a:cs typeface="B Nazanin" pitchFamily="2" charset="-78"/>
            </a:endParaRPr>
          </a:p>
          <a:p>
            <a:pPr algn="ctr"/>
            <a:r>
              <a:rPr lang="fa-IR" sz="1200" dirty="0">
                <a:cs typeface="B Nazanin" pitchFamily="2" charset="-78"/>
              </a:rPr>
              <a:t>سلامت در حوادث </a:t>
            </a:r>
            <a:r>
              <a:rPr lang="fa-IR" sz="1200" dirty="0" err="1">
                <a:cs typeface="B Nazanin" pitchFamily="2" charset="-78"/>
              </a:rPr>
              <a:t>غیرمترقبه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95793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dirty="0">
                <a:cs typeface="B Nazanin" pitchFamily="2" charset="-78"/>
              </a:rPr>
              <a:t>دفتر </a:t>
            </a:r>
            <a:r>
              <a:rPr lang="fa-IR" sz="1200" dirty="0" smtClean="0">
                <a:cs typeface="B Nazanin" pitchFamily="2" charset="-78"/>
              </a:rPr>
              <a:t>مدیریت خطر </a:t>
            </a:r>
            <a:r>
              <a:rPr lang="fa-IR" sz="1200" dirty="0">
                <a:cs typeface="B Nazanin" pitchFamily="2" charset="-78"/>
              </a:rPr>
              <a:t>بلایا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55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dirty="0" smtClean="0">
                <a:cs typeface="B Nazanin" pitchFamily="2" charset="-78"/>
              </a:rPr>
              <a:t>مرکز مدیریت حوادث و</a:t>
            </a:r>
          </a:p>
          <a:p>
            <a:pPr algn="ctr"/>
            <a:r>
              <a:rPr lang="fa-IR" sz="1200" dirty="0" smtClean="0">
                <a:cs typeface="B Nazanin" pitchFamily="2" charset="-78"/>
              </a:rPr>
              <a:t>فوریتهای پزشکی</a:t>
            </a:r>
            <a:endParaRPr lang="en-US" sz="1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3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7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کارکرد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تمرین پرسنل 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(P</a:t>
            </a:r>
            <a:r>
              <a:rPr kumimoji="0" lang="en-US" sz="4000" b="1" i="0" u="none" strike="noStrike" kern="1200" cap="all" spc="0" normalizeH="0" baseline="-25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6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4000" b="1" i="0" u="none" strike="noStrike" kern="1200" cap="all" spc="0" normalizeH="0" baseline="-25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91600" cy="217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3124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400" b="1" dirty="0" smtClean="0">
                <a:cs typeface="B Mitra" pitchFamily="2" charset="-78"/>
              </a:rPr>
              <a:t>شرح کارکرد</a:t>
            </a:r>
          </a:p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Mitra" pitchFamily="2" charset="-78"/>
              </a:rPr>
              <a:t>گروه هدف این کارکرد، مدیران و کارکنان هستند. تمرین ( یا همان مانور)، راهبردی مهم در ارتقای دانش و مهارت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مدیران و کارکنان به منظور ارتقای فرآیندهای مدیریت بلایا و ارزیابی برنامه های تدوین شده است. کلیه مدیران و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کارکنان حوزه مدیریت بلایا باید اجزای مختلف این </a:t>
            </a:r>
            <a:r>
              <a:rPr lang="en-US" sz="2800" dirty="0" smtClean="0">
                <a:cs typeface="B Mitra" pitchFamily="2" charset="-78"/>
              </a:rPr>
              <a:t>EOP </a:t>
            </a:r>
            <a:r>
              <a:rPr lang="fa-IR" sz="2800" dirty="0" smtClean="0">
                <a:cs typeface="B Mitra" pitchFamily="2" charset="-78"/>
              </a:rPr>
              <a:t>را بخوبی تمرین نمایند.</a:t>
            </a:r>
            <a:endParaRPr lang="en-US" sz="28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Mitra" pitchFamily="2" charset="-78"/>
              </a:rPr>
              <a:t>تمرین                                         </a:t>
            </a:r>
            <a:r>
              <a:rPr lang="en-US" sz="3200" b="1" dirty="0" smtClean="0">
                <a:solidFill>
                  <a:schemeClr val="tx1"/>
                </a:solidFill>
                <a:effectLst/>
                <a:cs typeface="B Mitra" pitchFamily="2" charset="-78"/>
              </a:rPr>
              <a:t>Exercise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تست و ارزیابی برنامه ها، سیاستها و اقدامات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تست آمادگی پاسخ اورژانسی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نشان دادن نقاط ضعف و چالش ها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کمک به اصلاح برنامه ها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جلب توجه و آگاهی بخشی</a:t>
            </a:r>
          </a:p>
          <a:p>
            <a:pPr lvl="0" algn="r">
              <a:lnSpc>
                <a:spcPct val="170000"/>
              </a:lnSpc>
            </a:pPr>
            <a:endParaRPr lang="en-US" b="1" dirty="0" smtClean="0">
              <a:cs typeface="B Mitra" pitchFamily="2" charset="-78"/>
            </a:endParaRPr>
          </a:p>
          <a:p>
            <a:pPr marL="685800" lvl="1" algn="l" rtl="0">
              <a:lnSpc>
                <a:spcPct val="170000"/>
              </a:lnSpc>
              <a:buFont typeface="Wingdings" charset="2"/>
              <a:buChar char="Ø"/>
            </a:pPr>
            <a:endParaRPr lang="en-US" sz="3200" b="1" dirty="0" smtClean="0">
              <a:cs typeface="B Mitra" pitchFamily="2" charset="-78"/>
            </a:endParaRPr>
          </a:p>
          <a:p>
            <a:pPr marL="685800" lvl="1" algn="l" rtl="0">
              <a:lnSpc>
                <a:spcPct val="170000"/>
              </a:lnSpc>
              <a:buFont typeface="Wingdings" charset="2"/>
              <a:buChar char="Ø"/>
            </a:pPr>
            <a:endParaRPr lang="en-US" b="1" dirty="0" smtClean="0">
              <a:cs typeface="B Mitra" pitchFamily="2" charset="-78"/>
            </a:endParaRPr>
          </a:p>
          <a:p>
            <a:pPr lvl="0" algn="l" rtl="0">
              <a:lnSpc>
                <a:spcPct val="170000"/>
              </a:lnSpc>
              <a:buNone/>
            </a:pPr>
            <a:endParaRPr lang="en-US" b="1" dirty="0" smtClean="0">
              <a:cs typeface="B Mitra" pitchFamily="2" charset="-78"/>
            </a:endParaRPr>
          </a:p>
        </p:txBody>
      </p:sp>
      <p:pic>
        <p:nvPicPr>
          <p:cNvPr id="4" name="Picture 3" descr="WFPlogo-english-emblem-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257800"/>
            <a:ext cx="692492" cy="842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3200" b="1" dirty="0" smtClean="0">
                <a:solidFill>
                  <a:schemeClr val="tx1"/>
                </a:solidFill>
                <a:effectLst/>
                <a:cs typeface="B Mitra" pitchFamily="2" charset="-78"/>
              </a:rPr>
              <a:t>تمرین ...</a:t>
            </a:r>
            <a:endParaRPr lang="en-US" sz="3200" b="1" dirty="0" smtClean="0">
              <a:solidFill>
                <a:schemeClr val="tx1"/>
              </a:solidFill>
              <a:effectLst/>
              <a:cs typeface="B Mitra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229600" cy="5943600"/>
          </a:xfrm>
        </p:spPr>
        <p:txBody>
          <a:bodyPr>
            <a:normAutofit/>
          </a:bodyPr>
          <a:lstStyle/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ارتقاء عملکرد فردی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ارتقاء هماهنگی و ارتباطات درون / برون سازمانی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شفاف سازی نقش ها و مسئولیت ها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ارتقاء فرهنگ کار تیمی</a:t>
            </a:r>
          </a:p>
          <a:p>
            <a:pPr lvl="0" algn="r">
              <a:lnSpc>
                <a:spcPct val="170000"/>
              </a:lnSpc>
            </a:pPr>
            <a:r>
              <a:rPr lang="fa-IR" b="1" dirty="0" smtClean="0">
                <a:cs typeface="B Mitra" pitchFamily="2" charset="-78"/>
              </a:rPr>
              <a:t>ایجاد شبکه کاری</a:t>
            </a:r>
            <a:endParaRPr lang="en-US" b="1" dirty="0" smtClean="0">
              <a:cs typeface="B Mitra" pitchFamily="2" charset="-78"/>
            </a:endParaRPr>
          </a:p>
        </p:txBody>
      </p:sp>
      <p:pic>
        <p:nvPicPr>
          <p:cNvPr id="4" name="Picture 3" descr="WFPlogo-english-emblem-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257800"/>
            <a:ext cx="692492" cy="842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1"/>
            <a:ext cx="8686800" cy="3581400"/>
          </a:xfrm>
        </p:spPr>
        <p:txBody>
          <a:bodyPr/>
          <a:lstStyle/>
          <a:p>
            <a:pPr algn="just">
              <a:buNone/>
            </a:pPr>
            <a:r>
              <a:rPr lang="fa-IR" b="1" dirty="0" smtClean="0">
                <a:solidFill>
                  <a:schemeClr val="tx1"/>
                </a:solidFill>
              </a:rPr>
              <a:t>شرح وظایف واحد مسئول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solidFill>
                  <a:schemeClr val="tx1"/>
                </a:solidFill>
              </a:rPr>
              <a:t>تدوین برنامه تمرین بگونه ای که مشخص شود چه رده ای از مدیران و کارکنان برای چه موضوعی باید تمرین نمایند.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solidFill>
                  <a:schemeClr val="tx1"/>
                </a:solidFill>
              </a:rPr>
              <a:t>تدوین سناریو ها و پروتکل ارزشیابی تمرین ها</a:t>
            </a:r>
          </a:p>
          <a:p>
            <a:pPr algn="just">
              <a:lnSpc>
                <a:spcPct val="150000"/>
              </a:lnSpc>
            </a:pPr>
            <a:r>
              <a:rPr lang="fa-IR" sz="2600" dirty="0" smtClean="0">
                <a:solidFill>
                  <a:schemeClr val="tx1"/>
                </a:solidFill>
              </a:rPr>
              <a:t>تدوین گزارش تمرین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4290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b="1" dirty="0" smtClean="0">
                <a:cs typeface="B Mitra" pitchFamily="2" charset="-78"/>
              </a:rPr>
              <a:t>شرح وظایف واحدهای همکار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600" dirty="0" smtClean="0">
                <a:cs typeface="B Mitra" pitchFamily="2" charset="-78"/>
              </a:rPr>
              <a:t>مشارکت در تدوین برنامه تمرین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600" dirty="0" smtClean="0">
                <a:cs typeface="B Mitra" pitchFamily="2" charset="-78"/>
              </a:rPr>
              <a:t>مشارکت در تدوین سناریو ها و پروتکل ارزشیابی تمرین ها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600" dirty="0" smtClean="0">
                <a:cs typeface="B Mitra" pitchFamily="2" charset="-78"/>
              </a:rPr>
              <a:t>مشارکت در تدوین گزارش تمرین</a:t>
            </a:r>
            <a:endParaRPr lang="en-US" sz="26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4412" y="152400"/>
            <a:ext cx="7062788" cy="6096000"/>
            <a:chOff x="1624013" y="152400"/>
            <a:chExt cx="5895975" cy="38195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4013" y="152400"/>
              <a:ext cx="58959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3538" y="2886075"/>
              <a:ext cx="587692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6.picofile.com/file/8218416800/mash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1"/>
            <a:ext cx="4494953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066800"/>
            <a:ext cx="3048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Traffic" pitchFamily="2" charset="-78"/>
              </a:rPr>
              <a:t>التماس دعا</a:t>
            </a:r>
            <a:endParaRPr lang="en-US" sz="3600" b="1" dirty="0">
              <a:solidFill>
                <a:srgbClr val="C00000"/>
              </a:solidFill>
              <a:cs typeface="B Traffic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4400" y="76200"/>
            <a:ext cx="4419600" cy="3733800"/>
            <a:chOff x="4724400" y="76200"/>
            <a:chExt cx="4419600" cy="3733800"/>
          </a:xfrm>
        </p:grpSpPr>
        <p:pic>
          <p:nvPicPr>
            <p:cNvPr id="44034" name="Picture 2" descr="http://www.rahnama.com/pub/img/Advert/1447850757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1" y="76200"/>
              <a:ext cx="4343399" cy="37338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724400" y="3657600"/>
              <a:ext cx="441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2912"/>
            <a:ext cx="852840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17805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OP\eop workshop\eop-slid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8334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0472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منابع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419600"/>
            <a:ext cx="10325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800" y="4343400"/>
            <a:ext cx="933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95400" y="4191000"/>
            <a:ext cx="2438400" cy="18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OP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19200" y="1524000"/>
            <a:ext cx="3423674" cy="2362200"/>
          </a:xfrm>
          <a:prstGeom prst="rect">
            <a:avLst/>
          </a:prstGeom>
        </p:spPr>
      </p:pic>
      <p:pic>
        <p:nvPicPr>
          <p:cNvPr id="9" name="Picture 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0096" y="3581401"/>
            <a:ext cx="12339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Book\DxBook\hogan-cov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0500" y="5404517"/>
            <a:ext cx="1333500" cy="1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16764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6340957"/>
            <a:ext cx="2286000" cy="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9200" y="6337820"/>
            <a:ext cx="2667000" cy="5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605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>
            <a:normAutofit/>
          </a:bodyPr>
          <a:lstStyle/>
          <a:p>
            <a:pPr algn="r"/>
            <a:r>
              <a:rPr lang="fa-IR" sz="3800" dirty="0" smtClean="0"/>
              <a:t>کارکردهای فاز آمادگی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676400"/>
            <a:ext cx="8266113" cy="4724399"/>
          </a:xfrm>
        </p:spPr>
        <p:txBody>
          <a:bodyPr anchor="ctr" anchorCtr="0">
            <a:noAutofit/>
          </a:bodyPr>
          <a:lstStyle/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هماهنگی راهبردی با ذینفعان</a:t>
            </a:r>
          </a:p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ارزیابی ایمنی و خطر</a:t>
            </a:r>
          </a:p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تدوین </a:t>
            </a:r>
            <a:r>
              <a:rPr lang="en-US" b="1" dirty="0" smtClean="0">
                <a:solidFill>
                  <a:schemeClr val="tx1"/>
                </a:solidFill>
              </a:rPr>
              <a:t>EOP</a:t>
            </a:r>
            <a:endParaRPr lang="fa-IR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ذخیره سازی لوازم و تجهیزات</a:t>
            </a:r>
          </a:p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آموزش پرسنل</a:t>
            </a:r>
          </a:p>
          <a:p>
            <a:pPr>
              <a:lnSpc>
                <a:spcPct val="200000"/>
              </a:lnSpc>
              <a:buSzPct val="150000"/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تمرین پرسنل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838201"/>
            <a:ext cx="86106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اقداماتی هستند که در فاز آمادگی برای برنامه ریزی دقیق و عملیات پاسخ مؤثر انجام می شوند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 کارکرد هماهنگی های راهبردی</a:t>
            </a:r>
            <a:r>
              <a:rPr lang="en-US" dirty="0" smtClean="0"/>
              <a:t>(P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685800"/>
            <a:ext cx="9067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983721"/>
            <a:ext cx="86106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b="1" dirty="0" smtClean="0">
                <a:cs typeface="B Mitra" pitchFamily="2" charset="-78"/>
              </a:rPr>
              <a:t>مسئولیت اجرای این کارکرد با</a:t>
            </a:r>
            <a:r>
              <a:rPr lang="en-US" b="1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کارگروه سلامت در حوادث غیرمترقبه و کمیته های تخصصی آن می باشد. این امر باید با مشارکت فعال کلیه واحدهای عملیاتی صورت پذیرد.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038600"/>
            <a:ext cx="86106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b="1" dirty="0" smtClean="0">
                <a:cs typeface="B Mitra" pitchFamily="2" charset="-78"/>
              </a:rPr>
              <a:t>مکانیسم انجام هماهنگی راهبردی تدوین مشترک </a:t>
            </a:r>
            <a:r>
              <a:rPr lang="en-US" b="1" dirty="0" smtClean="0">
                <a:cs typeface="B Mitra" pitchFamily="2" charset="-78"/>
              </a:rPr>
              <a:t>EOP </a:t>
            </a:r>
            <a:r>
              <a:rPr lang="fa-IR" b="1" dirty="0" smtClean="0">
                <a:cs typeface="B Mitra" pitchFamily="2" charset="-78"/>
              </a:rPr>
              <a:t>و امضای تفاهم نامه همکاری در فاز آمادگی است. کارگروه و کمیته های تخصصی آن موظفند فهرست موضوعات و سازمان هایی که باید با آنها هماهنگی و عقد تفاهم نامه انجام گیرد را تهیه نمایند و در آن راستا اقدام نمایند. این کار باید با مشارکت واحدهای مسئول کارکردهای عمومی و اختصاصی انجام گیرد.</a:t>
            </a:r>
            <a:endParaRPr lang="en-US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algn="r"/>
            <a:r>
              <a:rPr lang="fa-IR" dirty="0" smtClean="0"/>
              <a:t>شرح کارکرد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87" y="1219200"/>
            <a:ext cx="8266113" cy="4724399"/>
          </a:xfrm>
        </p:spPr>
        <p:txBody>
          <a:bodyPr anchor="t" anchorCtr="0">
            <a:normAutofit/>
          </a:bodyPr>
          <a:lstStyle/>
          <a:p>
            <a:pPr>
              <a:lnSpc>
                <a:spcPct val="220000"/>
              </a:lnSpc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1"/>
                </a:solidFill>
              </a:rPr>
              <a:t>هماهنگی در دو گروه راهبردی و عملیاتی تقسیم می شود و هر یک خود در دو نوع درون و برون بخشی موضوعیت دارند.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71763"/>
            <a:ext cx="7130041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chemeClr val="bg1"/>
                </a:solidFill>
                <a:effectLst/>
                <a:cs typeface="B Mitra" pitchFamily="2" charset="-78"/>
              </a:rPr>
              <a:t>هماهنگی : شرح وظایف</a:t>
            </a:r>
            <a:endParaRPr lang="en-US" sz="3200" b="1" dirty="0" smtClean="0"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تحلیل و شناخت ذینفعان به ازای هر کارکرد عمومی و اختصاصی</a:t>
            </a: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تحلیل فرآیندهای هر کارکرد عمومی و اختصاصی و تعیین نقش و انتظارات وزارت یا دانشگاه از هر ذینفع بر اساس آن</a:t>
            </a: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برگزاری جلسات هماهنگی بین ذینفعان </a:t>
            </a: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تدوین تفاهم نامه همکاری</a:t>
            </a: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a-IR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پایش مداوم مفاد تفاهم نامه و بازبینی آن 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B Mitra" pitchFamily="2" charset="-78"/>
              </a:rPr>
              <a:t>شرح وظایف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algn="r"/>
            <a:r>
              <a:rPr lang="fa-IR" dirty="0" smtClean="0"/>
              <a:t>شرح وظایف واحدهای همکار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14485"/>
            <a:ext cx="8458200" cy="452431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1) مشارکت در تحلیل و شناخت ذینفعان به ازای هر کارکرد عمومی و اختصاصی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2) مشارکت در تحلیل فرآیندهای هر کارکرد عمومی و اختصاصی و تعیین نقش و انتظارات از هر ذینفع بر اساس آن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3) شرکت در جلسات هماهنگی بین ذینفعان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4) مشارکت در تدوین تفاهم نامه های همکاری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Mitra" pitchFamily="2" charset="-78"/>
              </a:rPr>
              <a:t>5) مشارکت در پایش مداوم مفاد تفاهم نامه و بازبینی آن</a:t>
            </a:r>
            <a:endParaRPr lang="en-US" sz="24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80" y="533400"/>
            <a:ext cx="88688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85812"/>
            <a:ext cx="88392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152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کارکرد ارزیابی ایمنی و خطر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(P</a:t>
            </a:r>
            <a:r>
              <a:rPr kumimoji="0" lang="en-US" sz="3200" b="1" i="0" u="none" strike="noStrike" kern="1200" cap="all" spc="0" normalizeH="0" baseline="-25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2</a:t>
            </a: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3200" b="1" i="0" u="none" strike="noStrike" kern="1200" cap="all" spc="0" normalizeH="0" baseline="-25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19458" name="Picture 2" descr="http://lebreton.co.uk/wp-content/uploads/2014/03/risk-assess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3147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831</Words>
  <Application>Microsoft Office PowerPoint</Application>
  <PresentationFormat>On-screen Show (4:3)</PresentationFormat>
  <Paragraphs>105</Paragraphs>
  <Slides>28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Director: A Ardalan  Facilitators: MJ Moradian H Yousefi B Rastegarfar </vt:lpstr>
      <vt:lpstr>اهداف کارگاه:  - آشنایی با مبانی برنامه ریزی در بلایا - آشنایی با ساختار برنامه پاسخ ملی - تمرین تدوین برنامه پاسخ</vt:lpstr>
      <vt:lpstr>کارکردهای فاز آمادگی</vt:lpstr>
      <vt:lpstr> کارکرد هماهنگی های راهبردی(P1)</vt:lpstr>
      <vt:lpstr>شرح کارکرد</vt:lpstr>
      <vt:lpstr>هماهنگی : شرح وظایف</vt:lpstr>
      <vt:lpstr>شرح وظایف واحدهای همکار</vt:lpstr>
      <vt:lpstr>Slide 8</vt:lpstr>
      <vt:lpstr>Slide 9</vt:lpstr>
      <vt:lpstr>Slide 10</vt:lpstr>
      <vt:lpstr>Slide 11</vt:lpstr>
      <vt:lpstr>Slide 12</vt:lpstr>
      <vt:lpstr>شرح کارکرد</vt:lpstr>
      <vt:lpstr>Slide 14</vt:lpstr>
      <vt:lpstr>Slide 15</vt:lpstr>
      <vt:lpstr>شرح کارکرد</vt:lpstr>
      <vt:lpstr>Slide 17</vt:lpstr>
      <vt:lpstr>Slide 18</vt:lpstr>
      <vt:lpstr>Slide 19</vt:lpstr>
      <vt:lpstr>Slide 20</vt:lpstr>
      <vt:lpstr>Slide 21</vt:lpstr>
      <vt:lpstr>تمرین                                         Exercise</vt:lpstr>
      <vt:lpstr>تمرین ...</vt:lpstr>
      <vt:lpstr>Slide 24</vt:lpstr>
      <vt:lpstr>Slide 25</vt:lpstr>
      <vt:lpstr>Slide 26</vt:lpstr>
      <vt:lpstr>Slide 27</vt:lpstr>
      <vt:lpstr>منابع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arezou</dc:creator>
  <cp:lastModifiedBy>Udr</cp:lastModifiedBy>
  <cp:revision>156</cp:revision>
  <dcterms:created xsi:type="dcterms:W3CDTF">2015-01-06T15:33:50Z</dcterms:created>
  <dcterms:modified xsi:type="dcterms:W3CDTF">2015-12-19T18:44:02Z</dcterms:modified>
</cp:coreProperties>
</file>