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bleStyles.xml" ContentType="application/vnd.openxmlformats-officedocument.presentationml.tableStyle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Default Extension="gif" ContentType="image/gif"/>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tiff" ContentType="image/tiff"/>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slides/slide9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1"/>
  </p:notesMasterIdLst>
  <p:sldIdLst>
    <p:sldId id="256" r:id="rId3"/>
    <p:sldId id="266" r:id="rId4"/>
    <p:sldId id="267" r:id="rId5"/>
    <p:sldId id="279" r:id="rId6"/>
    <p:sldId id="270" r:id="rId7"/>
    <p:sldId id="271" r:id="rId8"/>
    <p:sldId id="272" r:id="rId9"/>
    <p:sldId id="273" r:id="rId10"/>
    <p:sldId id="301" r:id="rId11"/>
    <p:sldId id="274" r:id="rId12"/>
    <p:sldId id="275" r:id="rId13"/>
    <p:sldId id="276" r:id="rId14"/>
    <p:sldId id="277" r:id="rId15"/>
    <p:sldId id="278" r:id="rId16"/>
    <p:sldId id="311" r:id="rId17"/>
    <p:sldId id="302" r:id="rId18"/>
    <p:sldId id="303" r:id="rId19"/>
    <p:sldId id="304" r:id="rId20"/>
    <p:sldId id="305" r:id="rId21"/>
    <p:sldId id="306" r:id="rId22"/>
    <p:sldId id="307" r:id="rId23"/>
    <p:sldId id="308" r:id="rId24"/>
    <p:sldId id="309" r:id="rId25"/>
    <p:sldId id="356" r:id="rId26"/>
    <p:sldId id="357" r:id="rId27"/>
    <p:sldId id="358" r:id="rId28"/>
    <p:sldId id="359" r:id="rId29"/>
    <p:sldId id="360" r:id="rId30"/>
    <p:sldId id="361" r:id="rId31"/>
    <p:sldId id="362" r:id="rId32"/>
    <p:sldId id="295" r:id="rId33"/>
    <p:sldId id="280" r:id="rId34"/>
    <p:sldId id="281" r:id="rId35"/>
    <p:sldId id="282" r:id="rId36"/>
    <p:sldId id="283" r:id="rId37"/>
    <p:sldId id="284" r:id="rId38"/>
    <p:sldId id="285" r:id="rId39"/>
    <p:sldId id="286" r:id="rId40"/>
    <p:sldId id="287" r:id="rId41"/>
    <p:sldId id="288" r:id="rId42"/>
    <p:sldId id="290" r:id="rId43"/>
    <p:sldId id="363" r:id="rId44"/>
    <p:sldId id="291" r:id="rId45"/>
    <p:sldId id="292" r:id="rId46"/>
    <p:sldId id="293" r:id="rId47"/>
    <p:sldId id="294" r:id="rId48"/>
    <p:sldId id="257" r:id="rId49"/>
    <p:sldId id="258" r:id="rId50"/>
    <p:sldId id="260" r:id="rId51"/>
    <p:sldId id="268" r:id="rId52"/>
    <p:sldId id="261" r:id="rId53"/>
    <p:sldId id="269" r:id="rId54"/>
    <p:sldId id="262" r:id="rId55"/>
    <p:sldId id="263" r:id="rId56"/>
    <p:sldId id="264" r:id="rId57"/>
    <p:sldId id="265" r:id="rId58"/>
    <p:sldId id="351" r:id="rId59"/>
    <p:sldId id="326" r:id="rId60"/>
    <p:sldId id="327" r:id="rId61"/>
    <p:sldId id="328" r:id="rId62"/>
    <p:sldId id="329" r:id="rId63"/>
    <p:sldId id="330" r:id="rId64"/>
    <p:sldId id="331" r:id="rId65"/>
    <p:sldId id="352" r:id="rId66"/>
    <p:sldId id="333" r:id="rId67"/>
    <p:sldId id="334" r:id="rId68"/>
    <p:sldId id="335" r:id="rId69"/>
    <p:sldId id="336" r:id="rId70"/>
    <p:sldId id="337" r:id="rId71"/>
    <p:sldId id="338" r:id="rId72"/>
    <p:sldId id="339" r:id="rId73"/>
    <p:sldId id="340" r:id="rId74"/>
    <p:sldId id="341" r:id="rId75"/>
    <p:sldId id="342" r:id="rId76"/>
    <p:sldId id="353" r:id="rId77"/>
    <p:sldId id="344" r:id="rId78"/>
    <p:sldId id="345" r:id="rId79"/>
    <p:sldId id="346" r:id="rId80"/>
    <p:sldId id="347" r:id="rId81"/>
    <p:sldId id="350" r:id="rId82"/>
    <p:sldId id="325" r:id="rId83"/>
    <p:sldId id="312" r:id="rId84"/>
    <p:sldId id="313" r:id="rId85"/>
    <p:sldId id="314" r:id="rId86"/>
    <p:sldId id="315" r:id="rId87"/>
    <p:sldId id="316" r:id="rId88"/>
    <p:sldId id="317" r:id="rId89"/>
    <p:sldId id="318" r:id="rId90"/>
    <p:sldId id="364" r:id="rId91"/>
    <p:sldId id="319" r:id="rId92"/>
    <p:sldId id="320" r:id="rId93"/>
    <p:sldId id="321" r:id="rId94"/>
    <p:sldId id="365" r:id="rId95"/>
    <p:sldId id="322" r:id="rId96"/>
    <p:sldId id="323" r:id="rId97"/>
    <p:sldId id="324" r:id="rId98"/>
    <p:sldId id="355" r:id="rId99"/>
    <p:sldId id="259"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8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361EC607-4811-4DB1-A12C-CC87FE3B739F}" type="presOf" srcId="{8D02DD91-9C52-47EA-888A-E2C948E5494F}" destId="{5D508FE6-E350-4F6A-99C6-91C76092C537}" srcOrd="0" destOrd="0" presId="urn:microsoft.com/office/officeart/2005/8/layout/hProcess9"/>
    <dgm:cxn modelId="{70479062-2C16-4EFA-97A0-152647BBD928}" type="presOf" srcId="{C8DA45E9-0EDB-4496-BD54-3FFF2AD85F42}" destId="{60D95088-7FB1-494E-A651-35C8F996052E}"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0D209D76-3069-4A57-85B4-B5314856EF6E}" type="presOf" srcId="{DB6D852A-1BF3-483B-BD39-345B59B52FDB}" destId="{3E3E4524-A2B3-4A82-AE50-5787F0A29DD5}" srcOrd="0" destOrd="0" presId="urn:microsoft.com/office/officeart/2005/8/layout/hProcess9"/>
    <dgm:cxn modelId="{431FCEFB-ECDF-4527-83C5-259A72430D5B}" type="presOf" srcId="{3D6CB14E-048C-4A21-852E-E02FB6798A28}" destId="{FD250F06-3AA5-4C4E-AF3D-D144B65DFD17}" srcOrd="0" destOrd="0" presId="urn:microsoft.com/office/officeart/2005/8/layout/hProcess9"/>
    <dgm:cxn modelId="{E9AC43B9-CF49-473F-B3E2-645EC6F8788C}" type="presOf" srcId="{A7539566-A798-49EE-9542-8C199F02DD36}" destId="{01948F4A-59BE-4867-A297-62A1E3730DC7}"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EC7810C6-7A50-4AF9-8CC2-316EF3809B14}" type="presOf" srcId="{BE8910B9-BDD6-47A2-B533-0EB3DF79E8B0}" destId="{18104C8D-58BC-4E1B-BE4B-7BF905F3986F}"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2408EC40-9981-4AE1-A8B1-2B0EBB0C76E9}" srcId="{3D6CB14E-048C-4A21-852E-E02FB6798A28}" destId="{8D02DD91-9C52-47EA-888A-E2C948E5494F}" srcOrd="1" destOrd="0" parTransId="{B109FE3D-8C1F-4905-8A40-AFA37A6EA100}" sibTransId="{09D9B79D-1203-4623-92DF-72A8BF85D831}"/>
    <dgm:cxn modelId="{6DC776B3-79C0-4AAF-851C-53070D41A1DA}" type="presParOf" srcId="{FD250F06-3AA5-4C4E-AF3D-D144B65DFD17}" destId="{9E99E44E-BE9E-4E36-B666-D8E716B0F1F0}" srcOrd="0" destOrd="0" presId="urn:microsoft.com/office/officeart/2005/8/layout/hProcess9"/>
    <dgm:cxn modelId="{7AF497A3-7D37-4A2E-A43D-2B1574C07DED}" type="presParOf" srcId="{FD250F06-3AA5-4C4E-AF3D-D144B65DFD17}" destId="{CABB8ECC-CA5B-41A1-B3D0-3ABB6DD50598}" srcOrd="1" destOrd="0" presId="urn:microsoft.com/office/officeart/2005/8/layout/hProcess9"/>
    <dgm:cxn modelId="{A25A89BE-4F3C-408C-A292-BFA45762364D}" type="presParOf" srcId="{CABB8ECC-CA5B-41A1-B3D0-3ABB6DD50598}" destId="{01948F4A-59BE-4867-A297-62A1E3730DC7}" srcOrd="0" destOrd="0" presId="urn:microsoft.com/office/officeart/2005/8/layout/hProcess9"/>
    <dgm:cxn modelId="{A394F098-CB2F-489D-B6A6-D0082FB4BC37}" type="presParOf" srcId="{CABB8ECC-CA5B-41A1-B3D0-3ABB6DD50598}" destId="{06C92599-0294-4920-9ABA-5306184C57B8}" srcOrd="1" destOrd="0" presId="urn:microsoft.com/office/officeart/2005/8/layout/hProcess9"/>
    <dgm:cxn modelId="{97186302-E0BE-42F5-8F42-64C477BA7A1C}" type="presParOf" srcId="{CABB8ECC-CA5B-41A1-B3D0-3ABB6DD50598}" destId="{5D508FE6-E350-4F6A-99C6-91C76092C537}" srcOrd="2" destOrd="0" presId="urn:microsoft.com/office/officeart/2005/8/layout/hProcess9"/>
    <dgm:cxn modelId="{7878C1BA-BF42-44BC-A623-1F3ECBF1B7C1}" type="presParOf" srcId="{CABB8ECC-CA5B-41A1-B3D0-3ABB6DD50598}" destId="{D3868555-B3BA-419D-BA4E-F2047E2FC9D2}" srcOrd="3" destOrd="0" presId="urn:microsoft.com/office/officeart/2005/8/layout/hProcess9"/>
    <dgm:cxn modelId="{B57152DE-1DA8-40CF-8363-067796952231}" type="presParOf" srcId="{CABB8ECC-CA5B-41A1-B3D0-3ABB6DD50598}" destId="{60D95088-7FB1-494E-A651-35C8F996052E}" srcOrd="4" destOrd="0" presId="urn:microsoft.com/office/officeart/2005/8/layout/hProcess9"/>
    <dgm:cxn modelId="{F4BC4E9E-978F-4096-96CE-021F8C795A51}" type="presParOf" srcId="{CABB8ECC-CA5B-41A1-B3D0-3ABB6DD50598}" destId="{D1968B76-D4EA-4074-BFDB-6FCBDE8B02D6}" srcOrd="5" destOrd="0" presId="urn:microsoft.com/office/officeart/2005/8/layout/hProcess9"/>
    <dgm:cxn modelId="{A3C1CF1E-84FD-4A7B-9B20-784D87F8822F}" type="presParOf" srcId="{CABB8ECC-CA5B-41A1-B3D0-3ABB6DD50598}" destId="{18104C8D-58BC-4E1B-BE4B-7BF905F3986F}" srcOrd="6" destOrd="0" presId="urn:microsoft.com/office/officeart/2005/8/layout/hProcess9"/>
    <dgm:cxn modelId="{243334C9-4326-4D56-8509-4C987D284393}" type="presParOf" srcId="{CABB8ECC-CA5B-41A1-B3D0-3ABB6DD50598}" destId="{6E8A9383-9683-476E-B45A-96C3CA682FAB}" srcOrd="7" destOrd="0" presId="urn:microsoft.com/office/officeart/2005/8/layout/hProcess9"/>
    <dgm:cxn modelId="{896402D4-BF46-4087-B1C7-95A161822A04}"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1DC11472-54DD-4F62-BFA6-F7B174D9609E}" type="presOf" srcId="{3D6CB14E-048C-4A21-852E-E02FB6798A28}" destId="{FD250F06-3AA5-4C4E-AF3D-D144B65DFD17}" srcOrd="0" destOrd="0" presId="urn:microsoft.com/office/officeart/2005/8/layout/hProcess9"/>
    <dgm:cxn modelId="{5087B3D5-1343-4D5C-8C32-9D82AC2E3D86}" type="presOf" srcId="{8D02DD91-9C52-47EA-888A-E2C948E5494F}" destId="{5D508FE6-E350-4F6A-99C6-91C76092C537}" srcOrd="0" destOrd="0" presId="urn:microsoft.com/office/officeart/2005/8/layout/hProcess9"/>
    <dgm:cxn modelId="{FFC099B6-ABE6-4834-B6E1-9C9CDD2414D1}" type="presOf" srcId="{A7539566-A798-49EE-9542-8C199F02DD36}" destId="{01948F4A-59BE-4867-A297-62A1E3730DC7}"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5B5CA26A-0E5B-499B-9228-7627B8D9200A}" type="presOf" srcId="{C8DA45E9-0EDB-4496-BD54-3FFF2AD85F42}" destId="{60D95088-7FB1-494E-A651-35C8F996052E}"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E04449B1-DDA3-4750-AFAD-1C223C8F1ED5}" srcId="{3D6CB14E-048C-4A21-852E-E02FB6798A28}" destId="{BE8910B9-BDD6-47A2-B533-0EB3DF79E8B0}" srcOrd="3" destOrd="0" parTransId="{4A4168DC-4A85-4E0B-A99D-8C09A2D859FB}" sibTransId="{A7F93129-E5C4-469B-B5C4-0E85F2013761}"/>
    <dgm:cxn modelId="{49E404AB-68AF-4ECA-9B5B-3442BB3B7FD0}" type="presOf" srcId="{DB6D852A-1BF3-483B-BD39-345B59B52FDB}" destId="{3E3E4524-A2B3-4A82-AE50-5787F0A29DD5}" srcOrd="0" destOrd="0" presId="urn:microsoft.com/office/officeart/2005/8/layout/hProcess9"/>
    <dgm:cxn modelId="{D4F715AF-1736-42DA-94D6-C29C15C63C40}" type="presOf" srcId="{BE8910B9-BDD6-47A2-B533-0EB3DF79E8B0}" destId="{18104C8D-58BC-4E1B-BE4B-7BF905F3986F}" srcOrd="0" destOrd="0" presId="urn:microsoft.com/office/officeart/2005/8/layout/hProcess9"/>
    <dgm:cxn modelId="{2408EC40-9981-4AE1-A8B1-2B0EBB0C76E9}" srcId="{3D6CB14E-048C-4A21-852E-E02FB6798A28}" destId="{8D02DD91-9C52-47EA-888A-E2C948E5494F}" srcOrd="1" destOrd="0" parTransId="{B109FE3D-8C1F-4905-8A40-AFA37A6EA100}" sibTransId="{09D9B79D-1203-4623-92DF-72A8BF85D831}"/>
    <dgm:cxn modelId="{08620C62-C80F-4B46-8500-599494A697D2}" type="presParOf" srcId="{FD250F06-3AA5-4C4E-AF3D-D144B65DFD17}" destId="{9E99E44E-BE9E-4E36-B666-D8E716B0F1F0}" srcOrd="0" destOrd="0" presId="urn:microsoft.com/office/officeart/2005/8/layout/hProcess9"/>
    <dgm:cxn modelId="{BB28714E-B58B-47DC-9941-0BF8437B56B6}" type="presParOf" srcId="{FD250F06-3AA5-4C4E-AF3D-D144B65DFD17}" destId="{CABB8ECC-CA5B-41A1-B3D0-3ABB6DD50598}" srcOrd="1" destOrd="0" presId="urn:microsoft.com/office/officeart/2005/8/layout/hProcess9"/>
    <dgm:cxn modelId="{6455F377-4013-47CA-A8BF-7B041F37A3F6}" type="presParOf" srcId="{CABB8ECC-CA5B-41A1-B3D0-3ABB6DD50598}" destId="{01948F4A-59BE-4867-A297-62A1E3730DC7}" srcOrd="0" destOrd="0" presId="urn:microsoft.com/office/officeart/2005/8/layout/hProcess9"/>
    <dgm:cxn modelId="{4AFA3209-165F-41B9-8823-7117ECA6B314}" type="presParOf" srcId="{CABB8ECC-CA5B-41A1-B3D0-3ABB6DD50598}" destId="{06C92599-0294-4920-9ABA-5306184C57B8}" srcOrd="1" destOrd="0" presId="urn:microsoft.com/office/officeart/2005/8/layout/hProcess9"/>
    <dgm:cxn modelId="{9205D56A-F473-4BDA-A130-BF6A5EE198B1}" type="presParOf" srcId="{CABB8ECC-CA5B-41A1-B3D0-3ABB6DD50598}" destId="{5D508FE6-E350-4F6A-99C6-91C76092C537}" srcOrd="2" destOrd="0" presId="urn:microsoft.com/office/officeart/2005/8/layout/hProcess9"/>
    <dgm:cxn modelId="{C9F87CD6-8137-4428-84B3-108EEE666C74}" type="presParOf" srcId="{CABB8ECC-CA5B-41A1-B3D0-3ABB6DD50598}" destId="{D3868555-B3BA-419D-BA4E-F2047E2FC9D2}" srcOrd="3" destOrd="0" presId="urn:microsoft.com/office/officeart/2005/8/layout/hProcess9"/>
    <dgm:cxn modelId="{81E54D1D-5AC5-403A-BDF1-8078FE1E0DDC}" type="presParOf" srcId="{CABB8ECC-CA5B-41A1-B3D0-3ABB6DD50598}" destId="{60D95088-7FB1-494E-A651-35C8F996052E}" srcOrd="4" destOrd="0" presId="urn:microsoft.com/office/officeart/2005/8/layout/hProcess9"/>
    <dgm:cxn modelId="{E83777D1-4686-44B2-9CD4-BC1434443E27}" type="presParOf" srcId="{CABB8ECC-CA5B-41A1-B3D0-3ABB6DD50598}" destId="{D1968B76-D4EA-4074-BFDB-6FCBDE8B02D6}" srcOrd="5" destOrd="0" presId="urn:microsoft.com/office/officeart/2005/8/layout/hProcess9"/>
    <dgm:cxn modelId="{AF5B2B74-53C6-4E9C-BF37-B9FE9E96C672}" type="presParOf" srcId="{CABB8ECC-CA5B-41A1-B3D0-3ABB6DD50598}" destId="{18104C8D-58BC-4E1B-BE4B-7BF905F3986F}" srcOrd="6" destOrd="0" presId="urn:microsoft.com/office/officeart/2005/8/layout/hProcess9"/>
    <dgm:cxn modelId="{E1D876B6-9256-467A-9597-ABFCDBA54200}" type="presParOf" srcId="{CABB8ECC-CA5B-41A1-B3D0-3ABB6DD50598}" destId="{6E8A9383-9683-476E-B45A-96C3CA682FAB}" srcOrd="7" destOrd="0" presId="urn:microsoft.com/office/officeart/2005/8/layout/hProcess9"/>
    <dgm:cxn modelId="{5AADDA9B-AEFE-4583-A82B-EE5C8A4BB446}"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31C598B7-0E30-464B-8E56-7B2561B52457}" srcId="{3D6CB14E-048C-4A21-852E-E02FB6798A28}" destId="{DB6D852A-1BF3-483B-BD39-345B59B52FDB}" srcOrd="4" destOrd="0" parTransId="{6A087453-A5D8-4DCB-A39C-731608C868B9}" sibTransId="{37BE0874-3D99-4FB1-AFE7-4D9672D5C1C2}"/>
    <dgm:cxn modelId="{4965637A-E0FF-4351-8164-D3CDD93ACC93}" type="presOf" srcId="{BE8910B9-BDD6-47A2-B533-0EB3DF79E8B0}" destId="{18104C8D-58BC-4E1B-BE4B-7BF905F3986F}" srcOrd="0" destOrd="0" presId="urn:microsoft.com/office/officeart/2005/8/layout/hProcess9"/>
    <dgm:cxn modelId="{CFA47789-ED0C-4416-BA33-7173FE6957FB}" type="presOf" srcId="{8D02DD91-9C52-47EA-888A-E2C948E5494F}" destId="{5D508FE6-E350-4F6A-99C6-91C76092C537}" srcOrd="0" destOrd="0" presId="urn:microsoft.com/office/officeart/2005/8/layout/hProcess9"/>
    <dgm:cxn modelId="{0267F996-E40B-49D9-B68F-B36782DA2FF6}" type="presOf" srcId="{3D6CB14E-048C-4A21-852E-E02FB6798A28}" destId="{FD250F06-3AA5-4C4E-AF3D-D144B65DFD17}"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A37148B1-93A3-4024-9039-E11A3BAEC3CE}" type="presOf" srcId="{A7539566-A798-49EE-9542-8C199F02DD36}" destId="{01948F4A-59BE-4867-A297-62A1E3730DC7}"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06942431-A395-4264-B314-EFE1D8521EAC}" type="presOf" srcId="{DB6D852A-1BF3-483B-BD39-345B59B52FDB}" destId="{3E3E4524-A2B3-4A82-AE50-5787F0A29DD5}" srcOrd="0" destOrd="0" presId="urn:microsoft.com/office/officeart/2005/8/layout/hProcess9"/>
    <dgm:cxn modelId="{984951A9-302D-40DC-9E54-392EED17BA0B}" type="presOf" srcId="{C8DA45E9-0EDB-4496-BD54-3FFF2AD85F42}" destId="{60D95088-7FB1-494E-A651-35C8F996052E}" srcOrd="0" destOrd="0" presId="urn:microsoft.com/office/officeart/2005/8/layout/hProcess9"/>
    <dgm:cxn modelId="{2408EC40-9981-4AE1-A8B1-2B0EBB0C76E9}" srcId="{3D6CB14E-048C-4A21-852E-E02FB6798A28}" destId="{8D02DD91-9C52-47EA-888A-E2C948E5494F}" srcOrd="1" destOrd="0" parTransId="{B109FE3D-8C1F-4905-8A40-AFA37A6EA100}" sibTransId="{09D9B79D-1203-4623-92DF-72A8BF85D831}"/>
    <dgm:cxn modelId="{0BAE71B2-F4E5-4DCC-A6E7-1A0167C9D63B}" type="presParOf" srcId="{FD250F06-3AA5-4C4E-AF3D-D144B65DFD17}" destId="{9E99E44E-BE9E-4E36-B666-D8E716B0F1F0}" srcOrd="0" destOrd="0" presId="urn:microsoft.com/office/officeart/2005/8/layout/hProcess9"/>
    <dgm:cxn modelId="{20880323-78D4-42F7-8459-3601814E91AD}" type="presParOf" srcId="{FD250F06-3AA5-4C4E-AF3D-D144B65DFD17}" destId="{CABB8ECC-CA5B-41A1-B3D0-3ABB6DD50598}" srcOrd="1" destOrd="0" presId="urn:microsoft.com/office/officeart/2005/8/layout/hProcess9"/>
    <dgm:cxn modelId="{398EC385-17DB-4364-9D75-2E877569A0E6}" type="presParOf" srcId="{CABB8ECC-CA5B-41A1-B3D0-3ABB6DD50598}" destId="{01948F4A-59BE-4867-A297-62A1E3730DC7}" srcOrd="0" destOrd="0" presId="urn:microsoft.com/office/officeart/2005/8/layout/hProcess9"/>
    <dgm:cxn modelId="{033A80A7-E31F-459C-8E49-B5FB7C1C7C6E}" type="presParOf" srcId="{CABB8ECC-CA5B-41A1-B3D0-3ABB6DD50598}" destId="{06C92599-0294-4920-9ABA-5306184C57B8}" srcOrd="1" destOrd="0" presId="urn:microsoft.com/office/officeart/2005/8/layout/hProcess9"/>
    <dgm:cxn modelId="{FF475120-DD4A-4D00-AB03-D6D373D6DA84}" type="presParOf" srcId="{CABB8ECC-CA5B-41A1-B3D0-3ABB6DD50598}" destId="{5D508FE6-E350-4F6A-99C6-91C76092C537}" srcOrd="2" destOrd="0" presId="urn:microsoft.com/office/officeart/2005/8/layout/hProcess9"/>
    <dgm:cxn modelId="{5EAC48BB-CAD1-4C4E-9940-49709EAB5AA6}" type="presParOf" srcId="{CABB8ECC-CA5B-41A1-B3D0-3ABB6DD50598}" destId="{D3868555-B3BA-419D-BA4E-F2047E2FC9D2}" srcOrd="3" destOrd="0" presId="urn:microsoft.com/office/officeart/2005/8/layout/hProcess9"/>
    <dgm:cxn modelId="{750BC12A-AAAD-4816-BEBC-005827F4947B}" type="presParOf" srcId="{CABB8ECC-CA5B-41A1-B3D0-3ABB6DD50598}" destId="{60D95088-7FB1-494E-A651-35C8F996052E}" srcOrd="4" destOrd="0" presId="urn:microsoft.com/office/officeart/2005/8/layout/hProcess9"/>
    <dgm:cxn modelId="{1E5D0E4A-49A2-42BC-AD83-FB4815EFD970}" type="presParOf" srcId="{CABB8ECC-CA5B-41A1-B3D0-3ABB6DD50598}" destId="{D1968B76-D4EA-4074-BFDB-6FCBDE8B02D6}" srcOrd="5" destOrd="0" presId="urn:microsoft.com/office/officeart/2005/8/layout/hProcess9"/>
    <dgm:cxn modelId="{E2D3F26F-EDCC-49E2-A995-9B5970469FC3}" type="presParOf" srcId="{CABB8ECC-CA5B-41A1-B3D0-3ABB6DD50598}" destId="{18104C8D-58BC-4E1B-BE4B-7BF905F3986F}" srcOrd="6" destOrd="0" presId="urn:microsoft.com/office/officeart/2005/8/layout/hProcess9"/>
    <dgm:cxn modelId="{CD7A5F50-AE3A-4412-AB6C-CDCE52A55A3B}" type="presParOf" srcId="{CABB8ECC-CA5B-41A1-B3D0-3ABB6DD50598}" destId="{6E8A9383-9683-476E-B45A-96C3CA682FAB}" srcOrd="7" destOrd="0" presId="urn:microsoft.com/office/officeart/2005/8/layout/hProcess9"/>
    <dgm:cxn modelId="{911961C2-E7B9-4DB3-875A-474C61336114}"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3F824941-F587-4989-A2A4-01D0A3029F91}" type="presOf" srcId="{8D02DD91-9C52-47EA-888A-E2C948E5494F}" destId="{5D508FE6-E350-4F6A-99C6-91C76092C537}" srcOrd="0" destOrd="0" presId="urn:microsoft.com/office/officeart/2005/8/layout/hProcess9"/>
    <dgm:cxn modelId="{0D13153F-1B8F-4D08-9F0F-0420A2230E9A}" type="presOf" srcId="{A7539566-A798-49EE-9542-8C199F02DD36}" destId="{01948F4A-59BE-4867-A297-62A1E3730DC7}" srcOrd="0" destOrd="0" presId="urn:microsoft.com/office/officeart/2005/8/layout/hProcess9"/>
    <dgm:cxn modelId="{93A4F524-EA03-4E3D-B3A2-F79AC3EEA670}" type="presOf" srcId="{3D6CB14E-048C-4A21-852E-E02FB6798A28}" destId="{FD250F06-3AA5-4C4E-AF3D-D144B65DFD17}"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B745A406-7E93-4F1E-8D6E-D89DA3E2AFB3}" type="presOf" srcId="{BE8910B9-BDD6-47A2-B533-0EB3DF79E8B0}" destId="{18104C8D-58BC-4E1B-BE4B-7BF905F3986F}"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968B1917-CAB9-4BED-AC2C-7BA0205EA0FE}" type="presOf" srcId="{DB6D852A-1BF3-483B-BD39-345B59B52FDB}" destId="{3E3E4524-A2B3-4A82-AE50-5787F0A29DD5}"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D9156EF4-7BCC-4427-A629-B8DED992DDA9}" type="presOf" srcId="{C8DA45E9-0EDB-4496-BD54-3FFF2AD85F42}" destId="{60D95088-7FB1-494E-A651-35C8F996052E}" srcOrd="0" destOrd="0" presId="urn:microsoft.com/office/officeart/2005/8/layout/hProcess9"/>
    <dgm:cxn modelId="{2408EC40-9981-4AE1-A8B1-2B0EBB0C76E9}" srcId="{3D6CB14E-048C-4A21-852E-E02FB6798A28}" destId="{8D02DD91-9C52-47EA-888A-E2C948E5494F}" srcOrd="1" destOrd="0" parTransId="{B109FE3D-8C1F-4905-8A40-AFA37A6EA100}" sibTransId="{09D9B79D-1203-4623-92DF-72A8BF85D831}"/>
    <dgm:cxn modelId="{D32C17DF-3B61-44DE-808F-2E48DADD6379}" type="presParOf" srcId="{FD250F06-3AA5-4C4E-AF3D-D144B65DFD17}" destId="{9E99E44E-BE9E-4E36-B666-D8E716B0F1F0}" srcOrd="0" destOrd="0" presId="urn:microsoft.com/office/officeart/2005/8/layout/hProcess9"/>
    <dgm:cxn modelId="{3B21F7D9-EE01-4499-BB87-85F8C35147BA}" type="presParOf" srcId="{FD250F06-3AA5-4C4E-AF3D-D144B65DFD17}" destId="{CABB8ECC-CA5B-41A1-B3D0-3ABB6DD50598}" srcOrd="1" destOrd="0" presId="urn:microsoft.com/office/officeart/2005/8/layout/hProcess9"/>
    <dgm:cxn modelId="{3D7CB021-B4CE-4CD0-8966-B7999491114B}" type="presParOf" srcId="{CABB8ECC-CA5B-41A1-B3D0-3ABB6DD50598}" destId="{01948F4A-59BE-4867-A297-62A1E3730DC7}" srcOrd="0" destOrd="0" presId="urn:microsoft.com/office/officeart/2005/8/layout/hProcess9"/>
    <dgm:cxn modelId="{F33E2896-506B-43D8-BD14-EB2F4F784044}" type="presParOf" srcId="{CABB8ECC-CA5B-41A1-B3D0-3ABB6DD50598}" destId="{06C92599-0294-4920-9ABA-5306184C57B8}" srcOrd="1" destOrd="0" presId="urn:microsoft.com/office/officeart/2005/8/layout/hProcess9"/>
    <dgm:cxn modelId="{15281533-B87A-4D45-AADB-B64EE5337F1B}" type="presParOf" srcId="{CABB8ECC-CA5B-41A1-B3D0-3ABB6DD50598}" destId="{5D508FE6-E350-4F6A-99C6-91C76092C537}" srcOrd="2" destOrd="0" presId="urn:microsoft.com/office/officeart/2005/8/layout/hProcess9"/>
    <dgm:cxn modelId="{FF8B210C-7195-49DC-844D-498989A11B09}" type="presParOf" srcId="{CABB8ECC-CA5B-41A1-B3D0-3ABB6DD50598}" destId="{D3868555-B3BA-419D-BA4E-F2047E2FC9D2}" srcOrd="3" destOrd="0" presId="urn:microsoft.com/office/officeart/2005/8/layout/hProcess9"/>
    <dgm:cxn modelId="{DDD749E6-2787-4215-9482-3E37A8A7A43A}" type="presParOf" srcId="{CABB8ECC-CA5B-41A1-B3D0-3ABB6DD50598}" destId="{60D95088-7FB1-494E-A651-35C8F996052E}" srcOrd="4" destOrd="0" presId="urn:microsoft.com/office/officeart/2005/8/layout/hProcess9"/>
    <dgm:cxn modelId="{75813CDF-AF4B-40CD-8E79-93F4406691B4}" type="presParOf" srcId="{CABB8ECC-CA5B-41A1-B3D0-3ABB6DD50598}" destId="{D1968B76-D4EA-4074-BFDB-6FCBDE8B02D6}" srcOrd="5" destOrd="0" presId="urn:microsoft.com/office/officeart/2005/8/layout/hProcess9"/>
    <dgm:cxn modelId="{AAFE8553-1223-4668-B984-605A9700E24A}" type="presParOf" srcId="{CABB8ECC-CA5B-41A1-B3D0-3ABB6DD50598}" destId="{18104C8D-58BC-4E1B-BE4B-7BF905F3986F}" srcOrd="6" destOrd="0" presId="urn:microsoft.com/office/officeart/2005/8/layout/hProcess9"/>
    <dgm:cxn modelId="{63E47EE0-03F7-4E16-AA19-52DCD4E33702}" type="presParOf" srcId="{CABB8ECC-CA5B-41A1-B3D0-3ABB6DD50598}" destId="{6E8A9383-9683-476E-B45A-96C3CA682FAB}" srcOrd="7" destOrd="0" presId="urn:microsoft.com/office/officeart/2005/8/layout/hProcess9"/>
    <dgm:cxn modelId="{72ADFCAA-AE61-4AE1-9506-40C3F00AAE1B}"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C1B19DF8-0F1E-47B7-B6AA-5C4A0775489B}" type="presOf" srcId="{3D6CB14E-048C-4A21-852E-E02FB6798A28}" destId="{FD250F06-3AA5-4C4E-AF3D-D144B65DFD17}" srcOrd="0" destOrd="0" presId="urn:microsoft.com/office/officeart/2005/8/layout/hProcess9"/>
    <dgm:cxn modelId="{4D762262-4BA9-44F8-81E5-A93991A1C6E3}" type="presOf" srcId="{DB6D852A-1BF3-483B-BD39-345B59B52FDB}" destId="{3E3E4524-A2B3-4A82-AE50-5787F0A29DD5}" srcOrd="0" destOrd="0" presId="urn:microsoft.com/office/officeart/2005/8/layout/hProcess9"/>
    <dgm:cxn modelId="{F2256B29-42A3-42C6-92C2-79E0385E4526}" type="presOf" srcId="{A7539566-A798-49EE-9542-8C199F02DD36}" destId="{01948F4A-59BE-4867-A297-62A1E3730DC7}"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12F5A051-1A60-4EED-8B72-C392C110FB9F}" type="presOf" srcId="{BE8910B9-BDD6-47A2-B533-0EB3DF79E8B0}" destId="{18104C8D-58BC-4E1B-BE4B-7BF905F3986F}" srcOrd="0" destOrd="0" presId="urn:microsoft.com/office/officeart/2005/8/layout/hProcess9"/>
    <dgm:cxn modelId="{93C564FA-1654-4293-8D9C-C3C8BCAA438D}" type="presOf" srcId="{C8DA45E9-0EDB-4496-BD54-3FFF2AD85F42}" destId="{60D95088-7FB1-494E-A651-35C8F996052E}"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E7EA50F3-E87A-4A66-A3CD-F657CE7D634F}" type="presOf" srcId="{8D02DD91-9C52-47EA-888A-E2C948E5494F}" destId="{5D508FE6-E350-4F6A-99C6-91C76092C537}"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2408EC40-9981-4AE1-A8B1-2B0EBB0C76E9}" srcId="{3D6CB14E-048C-4A21-852E-E02FB6798A28}" destId="{8D02DD91-9C52-47EA-888A-E2C948E5494F}" srcOrd="1" destOrd="0" parTransId="{B109FE3D-8C1F-4905-8A40-AFA37A6EA100}" sibTransId="{09D9B79D-1203-4623-92DF-72A8BF85D831}"/>
    <dgm:cxn modelId="{65FB9F27-BEF4-479D-B791-198048BF3D1B}" type="presParOf" srcId="{FD250F06-3AA5-4C4E-AF3D-D144B65DFD17}" destId="{9E99E44E-BE9E-4E36-B666-D8E716B0F1F0}" srcOrd="0" destOrd="0" presId="urn:microsoft.com/office/officeart/2005/8/layout/hProcess9"/>
    <dgm:cxn modelId="{7AD4D602-FC03-48D5-A66D-58DC33BD7182}" type="presParOf" srcId="{FD250F06-3AA5-4C4E-AF3D-D144B65DFD17}" destId="{CABB8ECC-CA5B-41A1-B3D0-3ABB6DD50598}" srcOrd="1" destOrd="0" presId="urn:microsoft.com/office/officeart/2005/8/layout/hProcess9"/>
    <dgm:cxn modelId="{9C510C84-A5CE-4625-9DC4-86999D394492}" type="presParOf" srcId="{CABB8ECC-CA5B-41A1-B3D0-3ABB6DD50598}" destId="{01948F4A-59BE-4867-A297-62A1E3730DC7}" srcOrd="0" destOrd="0" presId="urn:microsoft.com/office/officeart/2005/8/layout/hProcess9"/>
    <dgm:cxn modelId="{470B48E8-3E89-49B8-B9A8-647007DF4F72}" type="presParOf" srcId="{CABB8ECC-CA5B-41A1-B3D0-3ABB6DD50598}" destId="{06C92599-0294-4920-9ABA-5306184C57B8}" srcOrd="1" destOrd="0" presId="urn:microsoft.com/office/officeart/2005/8/layout/hProcess9"/>
    <dgm:cxn modelId="{0B0CBEC3-757D-456F-9ACF-F54F54F56DD9}" type="presParOf" srcId="{CABB8ECC-CA5B-41A1-B3D0-3ABB6DD50598}" destId="{5D508FE6-E350-4F6A-99C6-91C76092C537}" srcOrd="2" destOrd="0" presId="urn:microsoft.com/office/officeart/2005/8/layout/hProcess9"/>
    <dgm:cxn modelId="{8DF03F97-3EC4-433C-A745-9A317F6DECC5}" type="presParOf" srcId="{CABB8ECC-CA5B-41A1-B3D0-3ABB6DD50598}" destId="{D3868555-B3BA-419D-BA4E-F2047E2FC9D2}" srcOrd="3" destOrd="0" presId="urn:microsoft.com/office/officeart/2005/8/layout/hProcess9"/>
    <dgm:cxn modelId="{0EF7D4D5-2C8C-4AD0-9663-C9D8663FCE2A}" type="presParOf" srcId="{CABB8ECC-CA5B-41A1-B3D0-3ABB6DD50598}" destId="{60D95088-7FB1-494E-A651-35C8F996052E}" srcOrd="4" destOrd="0" presId="urn:microsoft.com/office/officeart/2005/8/layout/hProcess9"/>
    <dgm:cxn modelId="{1B2889DD-2A78-4FB4-B58D-914120E7E3F3}" type="presParOf" srcId="{CABB8ECC-CA5B-41A1-B3D0-3ABB6DD50598}" destId="{D1968B76-D4EA-4074-BFDB-6FCBDE8B02D6}" srcOrd="5" destOrd="0" presId="urn:microsoft.com/office/officeart/2005/8/layout/hProcess9"/>
    <dgm:cxn modelId="{6460E8C3-1A14-47D1-BD3F-79CD4816FD86}" type="presParOf" srcId="{CABB8ECC-CA5B-41A1-B3D0-3ABB6DD50598}" destId="{18104C8D-58BC-4E1B-BE4B-7BF905F3986F}" srcOrd="6" destOrd="0" presId="urn:microsoft.com/office/officeart/2005/8/layout/hProcess9"/>
    <dgm:cxn modelId="{548A9DD6-AC56-4690-8DBA-2FCF3F9AFE63}" type="presParOf" srcId="{CABB8ECC-CA5B-41A1-B3D0-3ABB6DD50598}" destId="{6E8A9383-9683-476E-B45A-96C3CA682FAB}" srcOrd="7" destOrd="0" presId="urn:microsoft.com/office/officeart/2005/8/layout/hProcess9"/>
    <dgm:cxn modelId="{A7FC71C5-1B1A-4763-899B-A39D31CB8353}"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E00055D1-D3B9-4409-B49F-0DFCCC7CC808}" type="presOf" srcId="{3D6CB14E-048C-4A21-852E-E02FB6798A28}" destId="{FD250F06-3AA5-4C4E-AF3D-D144B65DFD17}" srcOrd="0" destOrd="0" presId="urn:microsoft.com/office/officeart/2005/8/layout/hProcess9"/>
    <dgm:cxn modelId="{293AC977-5566-4C67-9334-3F27364E2C1D}" type="presOf" srcId="{C8DA45E9-0EDB-4496-BD54-3FFF2AD85F42}" destId="{60D95088-7FB1-494E-A651-35C8F996052E}"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2053446C-90A0-4C96-9971-625D1CBCD5FB}" type="presOf" srcId="{DB6D852A-1BF3-483B-BD39-345B59B52FDB}" destId="{3E3E4524-A2B3-4A82-AE50-5787F0A29DD5}" srcOrd="0" destOrd="0" presId="urn:microsoft.com/office/officeart/2005/8/layout/hProcess9"/>
    <dgm:cxn modelId="{5FFB2643-7991-43E4-A42D-E2D64777D0C4}" type="presOf" srcId="{BE8910B9-BDD6-47A2-B533-0EB3DF79E8B0}" destId="{18104C8D-58BC-4E1B-BE4B-7BF905F3986F}"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E05E5347-2E24-4E77-BB50-9203FA994BA1}" type="presOf" srcId="{A7539566-A798-49EE-9542-8C199F02DD36}" destId="{01948F4A-59BE-4867-A297-62A1E3730DC7}" srcOrd="0" destOrd="0" presId="urn:microsoft.com/office/officeart/2005/8/layout/hProcess9"/>
    <dgm:cxn modelId="{44DF1F6A-A9E4-4B04-B94D-5C6A6C7CA456}" type="presOf" srcId="{8D02DD91-9C52-47EA-888A-E2C948E5494F}" destId="{5D508FE6-E350-4F6A-99C6-91C76092C537}"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2408EC40-9981-4AE1-A8B1-2B0EBB0C76E9}" srcId="{3D6CB14E-048C-4A21-852E-E02FB6798A28}" destId="{8D02DD91-9C52-47EA-888A-E2C948E5494F}" srcOrd="1" destOrd="0" parTransId="{B109FE3D-8C1F-4905-8A40-AFA37A6EA100}" sibTransId="{09D9B79D-1203-4623-92DF-72A8BF85D831}"/>
    <dgm:cxn modelId="{A2EEBB00-2416-45D8-85BE-3B3CCB5F45A0}" type="presParOf" srcId="{FD250F06-3AA5-4C4E-AF3D-D144B65DFD17}" destId="{9E99E44E-BE9E-4E36-B666-D8E716B0F1F0}" srcOrd="0" destOrd="0" presId="urn:microsoft.com/office/officeart/2005/8/layout/hProcess9"/>
    <dgm:cxn modelId="{46E4C6AA-F85C-4BAF-89E5-F95F9FA12B9B}" type="presParOf" srcId="{FD250F06-3AA5-4C4E-AF3D-D144B65DFD17}" destId="{CABB8ECC-CA5B-41A1-B3D0-3ABB6DD50598}" srcOrd="1" destOrd="0" presId="urn:microsoft.com/office/officeart/2005/8/layout/hProcess9"/>
    <dgm:cxn modelId="{0AB3AD53-6252-4BCF-8EA2-8CD8FBE6AF4E}" type="presParOf" srcId="{CABB8ECC-CA5B-41A1-B3D0-3ABB6DD50598}" destId="{01948F4A-59BE-4867-A297-62A1E3730DC7}" srcOrd="0" destOrd="0" presId="urn:microsoft.com/office/officeart/2005/8/layout/hProcess9"/>
    <dgm:cxn modelId="{E353BA2A-3E3A-44CB-8238-4C718FFBCF21}" type="presParOf" srcId="{CABB8ECC-CA5B-41A1-B3D0-3ABB6DD50598}" destId="{06C92599-0294-4920-9ABA-5306184C57B8}" srcOrd="1" destOrd="0" presId="urn:microsoft.com/office/officeart/2005/8/layout/hProcess9"/>
    <dgm:cxn modelId="{20C5CA3A-5B6F-4F16-8A73-7E9271A2939E}" type="presParOf" srcId="{CABB8ECC-CA5B-41A1-B3D0-3ABB6DD50598}" destId="{5D508FE6-E350-4F6A-99C6-91C76092C537}" srcOrd="2" destOrd="0" presId="urn:microsoft.com/office/officeart/2005/8/layout/hProcess9"/>
    <dgm:cxn modelId="{334E8E59-8639-4F7A-862A-B439997876BA}" type="presParOf" srcId="{CABB8ECC-CA5B-41A1-B3D0-3ABB6DD50598}" destId="{D3868555-B3BA-419D-BA4E-F2047E2FC9D2}" srcOrd="3" destOrd="0" presId="urn:microsoft.com/office/officeart/2005/8/layout/hProcess9"/>
    <dgm:cxn modelId="{D0441B3D-B777-4A7D-B618-3D89709EFFC1}" type="presParOf" srcId="{CABB8ECC-CA5B-41A1-B3D0-3ABB6DD50598}" destId="{60D95088-7FB1-494E-A651-35C8F996052E}" srcOrd="4" destOrd="0" presId="urn:microsoft.com/office/officeart/2005/8/layout/hProcess9"/>
    <dgm:cxn modelId="{BE303B2B-989B-445B-8B1B-2974F1B8B259}" type="presParOf" srcId="{CABB8ECC-CA5B-41A1-B3D0-3ABB6DD50598}" destId="{D1968B76-D4EA-4074-BFDB-6FCBDE8B02D6}" srcOrd="5" destOrd="0" presId="urn:microsoft.com/office/officeart/2005/8/layout/hProcess9"/>
    <dgm:cxn modelId="{E12EA872-91B8-45F6-82BA-2563D65D8BF9}" type="presParOf" srcId="{CABB8ECC-CA5B-41A1-B3D0-3ABB6DD50598}" destId="{18104C8D-58BC-4E1B-BE4B-7BF905F3986F}" srcOrd="6" destOrd="0" presId="urn:microsoft.com/office/officeart/2005/8/layout/hProcess9"/>
    <dgm:cxn modelId="{DD533491-3A62-4EF2-B697-3AB784746374}" type="presParOf" srcId="{CABB8ECC-CA5B-41A1-B3D0-3ABB6DD50598}" destId="{6E8A9383-9683-476E-B45A-96C3CA682FAB}" srcOrd="7" destOrd="0" presId="urn:microsoft.com/office/officeart/2005/8/layout/hProcess9"/>
    <dgm:cxn modelId="{E97197C3-3528-40E4-9A9E-3680633F04ED}"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CEDAD24-A392-4BD9-BA88-BB43C7DF6D14}" type="presOf" srcId="{3D6CB14E-048C-4A21-852E-E02FB6798A28}" destId="{FD250F06-3AA5-4C4E-AF3D-D144B65DFD17}" srcOrd="0" destOrd="0" presId="urn:microsoft.com/office/officeart/2005/8/layout/hProcess9"/>
    <dgm:cxn modelId="{95E51D3E-5AAC-4201-849C-A9654D025EA2}" srcId="{3D6CB14E-048C-4A21-852E-E02FB6798A28}" destId="{A7539566-A798-49EE-9542-8C199F02DD36}" srcOrd="0" destOrd="0" parTransId="{770327A1-2E4D-42FE-9705-B31C64F73DB4}" sibTransId="{72A69D2A-DE5A-46B0-9335-3CF49C85BBF6}"/>
    <dgm:cxn modelId="{8CD2D992-5406-420C-AD9C-3C508BA02A73}" type="presOf" srcId="{BE8910B9-BDD6-47A2-B533-0EB3DF79E8B0}" destId="{18104C8D-58BC-4E1B-BE4B-7BF905F3986F}"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3E8EA2BB-649E-4675-9A26-5268E0006F9A}" type="presOf" srcId="{C8DA45E9-0EDB-4496-BD54-3FFF2AD85F42}" destId="{60D95088-7FB1-494E-A651-35C8F996052E}"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0F8E2C6D-ACCA-421A-BC0B-A5E3C7B5FC0F}" type="presOf" srcId="{DB6D852A-1BF3-483B-BD39-345B59B52FDB}" destId="{3E3E4524-A2B3-4A82-AE50-5787F0A29DD5}" srcOrd="0" destOrd="0" presId="urn:microsoft.com/office/officeart/2005/8/layout/hProcess9"/>
    <dgm:cxn modelId="{E31CDF49-FC0D-47E7-BEDD-088EB4405C62}" type="presOf" srcId="{8D02DD91-9C52-47EA-888A-E2C948E5494F}" destId="{5D508FE6-E350-4F6A-99C6-91C76092C537}"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413DA759-94C8-4D2E-A911-C21C6D1FC9DF}" type="presOf" srcId="{A7539566-A798-49EE-9542-8C199F02DD36}" destId="{01948F4A-59BE-4867-A297-62A1E3730DC7}" srcOrd="0" destOrd="0" presId="urn:microsoft.com/office/officeart/2005/8/layout/hProcess9"/>
    <dgm:cxn modelId="{2408EC40-9981-4AE1-A8B1-2B0EBB0C76E9}" srcId="{3D6CB14E-048C-4A21-852E-E02FB6798A28}" destId="{8D02DD91-9C52-47EA-888A-E2C948E5494F}" srcOrd="1" destOrd="0" parTransId="{B109FE3D-8C1F-4905-8A40-AFA37A6EA100}" sibTransId="{09D9B79D-1203-4623-92DF-72A8BF85D831}"/>
    <dgm:cxn modelId="{E4E1654D-EE70-47A9-AFE3-59D59DD88D73}" type="presParOf" srcId="{FD250F06-3AA5-4C4E-AF3D-D144B65DFD17}" destId="{9E99E44E-BE9E-4E36-B666-D8E716B0F1F0}" srcOrd="0" destOrd="0" presId="urn:microsoft.com/office/officeart/2005/8/layout/hProcess9"/>
    <dgm:cxn modelId="{D852967F-ECF1-47AB-8950-6C0A14C05BC6}" type="presParOf" srcId="{FD250F06-3AA5-4C4E-AF3D-D144B65DFD17}" destId="{CABB8ECC-CA5B-41A1-B3D0-3ABB6DD50598}" srcOrd="1" destOrd="0" presId="urn:microsoft.com/office/officeart/2005/8/layout/hProcess9"/>
    <dgm:cxn modelId="{E9A307B9-447F-4B1C-9DAB-104A25CDEBE6}" type="presParOf" srcId="{CABB8ECC-CA5B-41A1-B3D0-3ABB6DD50598}" destId="{01948F4A-59BE-4867-A297-62A1E3730DC7}" srcOrd="0" destOrd="0" presId="urn:microsoft.com/office/officeart/2005/8/layout/hProcess9"/>
    <dgm:cxn modelId="{5BE3E19A-5FD2-4C8F-BCB1-1775EAD3B009}" type="presParOf" srcId="{CABB8ECC-CA5B-41A1-B3D0-3ABB6DD50598}" destId="{06C92599-0294-4920-9ABA-5306184C57B8}" srcOrd="1" destOrd="0" presId="urn:microsoft.com/office/officeart/2005/8/layout/hProcess9"/>
    <dgm:cxn modelId="{2F8C43E7-79D8-4D4C-B72E-2F67425C310A}" type="presParOf" srcId="{CABB8ECC-CA5B-41A1-B3D0-3ABB6DD50598}" destId="{5D508FE6-E350-4F6A-99C6-91C76092C537}" srcOrd="2" destOrd="0" presId="urn:microsoft.com/office/officeart/2005/8/layout/hProcess9"/>
    <dgm:cxn modelId="{8265B975-D62E-479A-9C02-1183C7EB3AD0}" type="presParOf" srcId="{CABB8ECC-CA5B-41A1-B3D0-3ABB6DD50598}" destId="{D3868555-B3BA-419D-BA4E-F2047E2FC9D2}" srcOrd="3" destOrd="0" presId="urn:microsoft.com/office/officeart/2005/8/layout/hProcess9"/>
    <dgm:cxn modelId="{932C923B-05EE-46A5-8D01-E70460C5E669}" type="presParOf" srcId="{CABB8ECC-CA5B-41A1-B3D0-3ABB6DD50598}" destId="{60D95088-7FB1-494E-A651-35C8F996052E}" srcOrd="4" destOrd="0" presId="urn:microsoft.com/office/officeart/2005/8/layout/hProcess9"/>
    <dgm:cxn modelId="{60F1A098-7F55-4CBE-A964-9263FEB03FC7}" type="presParOf" srcId="{CABB8ECC-CA5B-41A1-B3D0-3ABB6DD50598}" destId="{D1968B76-D4EA-4074-BFDB-6FCBDE8B02D6}" srcOrd="5" destOrd="0" presId="urn:microsoft.com/office/officeart/2005/8/layout/hProcess9"/>
    <dgm:cxn modelId="{92FF2F56-8375-45E8-A824-6A1E1EEB8C73}" type="presParOf" srcId="{CABB8ECC-CA5B-41A1-B3D0-3ABB6DD50598}" destId="{18104C8D-58BC-4E1B-BE4B-7BF905F3986F}" srcOrd="6" destOrd="0" presId="urn:microsoft.com/office/officeart/2005/8/layout/hProcess9"/>
    <dgm:cxn modelId="{2916B173-4806-4A8C-92C9-559E6382E0A4}" type="presParOf" srcId="{CABB8ECC-CA5B-41A1-B3D0-3ABB6DD50598}" destId="{6E8A9383-9683-476E-B45A-96C3CA682FAB}" srcOrd="7" destOrd="0" presId="urn:microsoft.com/office/officeart/2005/8/layout/hProcess9"/>
    <dgm:cxn modelId="{07468325-0D03-4C2E-B3B9-391A5DE164FE}"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30F00ADB-1A02-44EA-9A0D-07883AF90AD4}" type="presOf" srcId="{8D02DD91-9C52-47EA-888A-E2C948E5494F}" destId="{5D508FE6-E350-4F6A-99C6-91C76092C537}" srcOrd="0" destOrd="0" presId="urn:microsoft.com/office/officeart/2005/8/layout/hProcess9"/>
    <dgm:cxn modelId="{FDD42216-FE76-4162-BCB7-591256AB26FA}" type="presOf" srcId="{3D6CB14E-048C-4A21-852E-E02FB6798A28}" destId="{FD250F06-3AA5-4C4E-AF3D-D144B65DFD17}"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D0E9DC94-DC3D-4056-BDC0-9AA8EBB89EA7}" type="presOf" srcId="{DB6D852A-1BF3-483B-BD39-345B59B52FDB}" destId="{3E3E4524-A2B3-4A82-AE50-5787F0A29DD5}" srcOrd="0" destOrd="0" presId="urn:microsoft.com/office/officeart/2005/8/layout/hProcess9"/>
    <dgm:cxn modelId="{29D78024-572D-4CC0-992A-6CB0A15A1A91}" type="presOf" srcId="{C8DA45E9-0EDB-4496-BD54-3FFF2AD85F42}" destId="{60D95088-7FB1-494E-A651-35C8F996052E}" srcOrd="0" destOrd="0" presId="urn:microsoft.com/office/officeart/2005/8/layout/hProcess9"/>
    <dgm:cxn modelId="{A0FEABE7-2959-4628-ACC2-B92372742312}" type="presOf" srcId="{A7539566-A798-49EE-9542-8C199F02DD36}" destId="{01948F4A-59BE-4867-A297-62A1E3730DC7}"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D6E4D8A4-D5E2-4EF6-8FC4-22D49F9CA5B0}" type="presOf" srcId="{BE8910B9-BDD6-47A2-B533-0EB3DF79E8B0}" destId="{18104C8D-58BC-4E1B-BE4B-7BF905F3986F}"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2408EC40-9981-4AE1-A8B1-2B0EBB0C76E9}" srcId="{3D6CB14E-048C-4A21-852E-E02FB6798A28}" destId="{8D02DD91-9C52-47EA-888A-E2C948E5494F}" srcOrd="1" destOrd="0" parTransId="{B109FE3D-8C1F-4905-8A40-AFA37A6EA100}" sibTransId="{09D9B79D-1203-4623-92DF-72A8BF85D831}"/>
    <dgm:cxn modelId="{ED8624DD-8508-49BB-8551-197671895AAB}" type="presParOf" srcId="{FD250F06-3AA5-4C4E-AF3D-D144B65DFD17}" destId="{9E99E44E-BE9E-4E36-B666-D8E716B0F1F0}" srcOrd="0" destOrd="0" presId="urn:microsoft.com/office/officeart/2005/8/layout/hProcess9"/>
    <dgm:cxn modelId="{C454261E-9E7A-471D-82BA-3E84E5E91D40}" type="presParOf" srcId="{FD250F06-3AA5-4C4E-AF3D-D144B65DFD17}" destId="{CABB8ECC-CA5B-41A1-B3D0-3ABB6DD50598}" srcOrd="1" destOrd="0" presId="urn:microsoft.com/office/officeart/2005/8/layout/hProcess9"/>
    <dgm:cxn modelId="{91627E0F-3AFE-4560-983F-A59F3C90EDD9}" type="presParOf" srcId="{CABB8ECC-CA5B-41A1-B3D0-3ABB6DD50598}" destId="{01948F4A-59BE-4867-A297-62A1E3730DC7}" srcOrd="0" destOrd="0" presId="urn:microsoft.com/office/officeart/2005/8/layout/hProcess9"/>
    <dgm:cxn modelId="{A4BCA667-694A-4E5A-905F-ECAB3C0789FF}" type="presParOf" srcId="{CABB8ECC-CA5B-41A1-B3D0-3ABB6DD50598}" destId="{06C92599-0294-4920-9ABA-5306184C57B8}" srcOrd="1" destOrd="0" presId="urn:microsoft.com/office/officeart/2005/8/layout/hProcess9"/>
    <dgm:cxn modelId="{63856CDA-0BB9-4DBA-A9D5-79A66D3C01F9}" type="presParOf" srcId="{CABB8ECC-CA5B-41A1-B3D0-3ABB6DD50598}" destId="{5D508FE6-E350-4F6A-99C6-91C76092C537}" srcOrd="2" destOrd="0" presId="urn:microsoft.com/office/officeart/2005/8/layout/hProcess9"/>
    <dgm:cxn modelId="{62AAA840-77A6-48FF-996D-00B215C19CAA}" type="presParOf" srcId="{CABB8ECC-CA5B-41A1-B3D0-3ABB6DD50598}" destId="{D3868555-B3BA-419D-BA4E-F2047E2FC9D2}" srcOrd="3" destOrd="0" presId="urn:microsoft.com/office/officeart/2005/8/layout/hProcess9"/>
    <dgm:cxn modelId="{CD9A1111-F797-4449-8C3C-A468C423C09F}" type="presParOf" srcId="{CABB8ECC-CA5B-41A1-B3D0-3ABB6DD50598}" destId="{60D95088-7FB1-494E-A651-35C8F996052E}" srcOrd="4" destOrd="0" presId="urn:microsoft.com/office/officeart/2005/8/layout/hProcess9"/>
    <dgm:cxn modelId="{5D99F4A1-17F2-4DBD-9C6B-7DD69A024937}" type="presParOf" srcId="{CABB8ECC-CA5B-41A1-B3D0-3ABB6DD50598}" destId="{D1968B76-D4EA-4074-BFDB-6FCBDE8B02D6}" srcOrd="5" destOrd="0" presId="urn:microsoft.com/office/officeart/2005/8/layout/hProcess9"/>
    <dgm:cxn modelId="{9BC7FCDC-A590-4577-9120-74C080FDC1FA}" type="presParOf" srcId="{CABB8ECC-CA5B-41A1-B3D0-3ABB6DD50598}" destId="{18104C8D-58BC-4E1B-BE4B-7BF905F3986F}" srcOrd="6" destOrd="0" presId="urn:microsoft.com/office/officeart/2005/8/layout/hProcess9"/>
    <dgm:cxn modelId="{6B3D5BD4-B578-42CF-877D-5F8B30BABF97}" type="presParOf" srcId="{CABB8ECC-CA5B-41A1-B3D0-3ABB6DD50598}" destId="{6E8A9383-9683-476E-B45A-96C3CA682FAB}" srcOrd="7" destOrd="0" presId="urn:microsoft.com/office/officeart/2005/8/layout/hProcess9"/>
    <dgm:cxn modelId="{5605D577-0BEE-42E6-A0C0-CB68FE2F5CA6}"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BD379D61-B5C3-4A4C-853C-BFF982B30E00}" type="presOf" srcId="{A7539566-A798-49EE-9542-8C199F02DD36}" destId="{01948F4A-59BE-4867-A297-62A1E3730DC7}"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81D99F92-2E93-4032-AA3F-912FD12BE0D6}" type="presOf" srcId="{C8DA45E9-0EDB-4496-BD54-3FFF2AD85F42}" destId="{60D95088-7FB1-494E-A651-35C8F996052E}" srcOrd="0" destOrd="0" presId="urn:microsoft.com/office/officeart/2005/8/layout/hProcess9"/>
    <dgm:cxn modelId="{C4579839-90EA-469D-8004-9ADC5D84C22A}" type="presOf" srcId="{3D6CB14E-048C-4A21-852E-E02FB6798A28}" destId="{FD250F06-3AA5-4C4E-AF3D-D144B65DFD17}" srcOrd="0" destOrd="0" presId="urn:microsoft.com/office/officeart/2005/8/layout/hProcess9"/>
    <dgm:cxn modelId="{7D111352-43BF-4662-979E-041D07C52C4E}" type="presOf" srcId="{DB6D852A-1BF3-483B-BD39-345B59B52FDB}" destId="{3E3E4524-A2B3-4A82-AE50-5787F0A29DD5}" srcOrd="0" destOrd="0" presId="urn:microsoft.com/office/officeart/2005/8/layout/hProcess9"/>
    <dgm:cxn modelId="{A6804386-045E-4755-8B89-B74A491C9409}" type="presOf" srcId="{8D02DD91-9C52-47EA-888A-E2C948E5494F}" destId="{5D508FE6-E350-4F6A-99C6-91C76092C537}"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E04449B1-DDA3-4750-AFAD-1C223C8F1ED5}" srcId="{3D6CB14E-048C-4A21-852E-E02FB6798A28}" destId="{BE8910B9-BDD6-47A2-B533-0EB3DF79E8B0}" srcOrd="3" destOrd="0" parTransId="{4A4168DC-4A85-4E0B-A99D-8C09A2D859FB}" sibTransId="{A7F93129-E5C4-469B-B5C4-0E85F2013761}"/>
    <dgm:cxn modelId="{A468930B-66B4-47FC-BF1F-B3D157C88CD9}" type="presOf" srcId="{BE8910B9-BDD6-47A2-B533-0EB3DF79E8B0}" destId="{18104C8D-58BC-4E1B-BE4B-7BF905F3986F}" srcOrd="0" destOrd="0" presId="urn:microsoft.com/office/officeart/2005/8/layout/hProcess9"/>
    <dgm:cxn modelId="{2408EC40-9981-4AE1-A8B1-2B0EBB0C76E9}" srcId="{3D6CB14E-048C-4A21-852E-E02FB6798A28}" destId="{8D02DD91-9C52-47EA-888A-E2C948E5494F}" srcOrd="1" destOrd="0" parTransId="{B109FE3D-8C1F-4905-8A40-AFA37A6EA100}" sibTransId="{09D9B79D-1203-4623-92DF-72A8BF85D831}"/>
    <dgm:cxn modelId="{E96F87B4-22B1-4FC7-9446-DB0307466144}" type="presParOf" srcId="{FD250F06-3AA5-4C4E-AF3D-D144B65DFD17}" destId="{9E99E44E-BE9E-4E36-B666-D8E716B0F1F0}" srcOrd="0" destOrd="0" presId="urn:microsoft.com/office/officeart/2005/8/layout/hProcess9"/>
    <dgm:cxn modelId="{565977B8-D8CE-4774-B3D2-C4A080F89594}" type="presParOf" srcId="{FD250F06-3AA5-4C4E-AF3D-D144B65DFD17}" destId="{CABB8ECC-CA5B-41A1-B3D0-3ABB6DD50598}" srcOrd="1" destOrd="0" presId="urn:microsoft.com/office/officeart/2005/8/layout/hProcess9"/>
    <dgm:cxn modelId="{A7364F3E-DFFD-4D90-B1C8-823CAEB89D3E}" type="presParOf" srcId="{CABB8ECC-CA5B-41A1-B3D0-3ABB6DD50598}" destId="{01948F4A-59BE-4867-A297-62A1E3730DC7}" srcOrd="0" destOrd="0" presId="urn:microsoft.com/office/officeart/2005/8/layout/hProcess9"/>
    <dgm:cxn modelId="{D1B98A46-EFE9-45E3-B59A-60D03D9141AB}" type="presParOf" srcId="{CABB8ECC-CA5B-41A1-B3D0-3ABB6DD50598}" destId="{06C92599-0294-4920-9ABA-5306184C57B8}" srcOrd="1" destOrd="0" presId="urn:microsoft.com/office/officeart/2005/8/layout/hProcess9"/>
    <dgm:cxn modelId="{01EA5CDD-62EA-4602-A684-75C868C55048}" type="presParOf" srcId="{CABB8ECC-CA5B-41A1-B3D0-3ABB6DD50598}" destId="{5D508FE6-E350-4F6A-99C6-91C76092C537}" srcOrd="2" destOrd="0" presId="urn:microsoft.com/office/officeart/2005/8/layout/hProcess9"/>
    <dgm:cxn modelId="{EB7CADBB-F7C2-4D6F-AA30-A925AE952C83}" type="presParOf" srcId="{CABB8ECC-CA5B-41A1-B3D0-3ABB6DD50598}" destId="{D3868555-B3BA-419D-BA4E-F2047E2FC9D2}" srcOrd="3" destOrd="0" presId="urn:microsoft.com/office/officeart/2005/8/layout/hProcess9"/>
    <dgm:cxn modelId="{68DB4675-71E7-48AE-BCCD-8EFB9070C42F}" type="presParOf" srcId="{CABB8ECC-CA5B-41A1-B3D0-3ABB6DD50598}" destId="{60D95088-7FB1-494E-A651-35C8F996052E}" srcOrd="4" destOrd="0" presId="urn:microsoft.com/office/officeart/2005/8/layout/hProcess9"/>
    <dgm:cxn modelId="{69E8B365-04C5-4E6E-B783-0A9C4EC2CDD0}" type="presParOf" srcId="{CABB8ECC-CA5B-41A1-B3D0-3ABB6DD50598}" destId="{D1968B76-D4EA-4074-BFDB-6FCBDE8B02D6}" srcOrd="5" destOrd="0" presId="urn:microsoft.com/office/officeart/2005/8/layout/hProcess9"/>
    <dgm:cxn modelId="{FD638780-FC2B-43FB-8D2A-FEFFF28F808F}" type="presParOf" srcId="{CABB8ECC-CA5B-41A1-B3D0-3ABB6DD50598}" destId="{18104C8D-58BC-4E1B-BE4B-7BF905F3986F}" srcOrd="6" destOrd="0" presId="urn:microsoft.com/office/officeart/2005/8/layout/hProcess9"/>
    <dgm:cxn modelId="{5EA14381-DE2F-4C7A-AA3A-490B0D6A8161}" type="presParOf" srcId="{CABB8ECC-CA5B-41A1-B3D0-3ABB6DD50598}" destId="{6E8A9383-9683-476E-B45A-96C3CA682FAB}" srcOrd="7" destOrd="0" presId="urn:microsoft.com/office/officeart/2005/8/layout/hProcess9"/>
    <dgm:cxn modelId="{4F349B27-A977-4BFB-AB56-415A3A3ED3C9}"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8DC2FF-BBFD-416F-8864-1195C6A3C2F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4105342E-72F4-404D-AEE6-45248A868E44}">
      <dgm:prSet phldrT="[Text]"/>
      <dgm:spPr/>
      <dgm:t>
        <a:bodyPr/>
        <a:lstStyle/>
        <a:p>
          <a:pPr rtl="1"/>
          <a:r>
            <a:rPr lang="en-US" dirty="0" smtClean="0"/>
            <a:t>A</a:t>
          </a:r>
          <a:endParaRPr lang="fa-IR" dirty="0"/>
        </a:p>
      </dgm:t>
    </dgm:pt>
    <dgm:pt modelId="{559796DB-CB60-4E6C-B7D5-0F59F4AEEA02}" type="parTrans" cxnId="{EDC1B14B-82A6-4FE0-AB27-9C74A40B5789}">
      <dgm:prSet/>
      <dgm:spPr/>
      <dgm:t>
        <a:bodyPr/>
        <a:lstStyle/>
        <a:p>
          <a:pPr rtl="1"/>
          <a:endParaRPr lang="fa-IR"/>
        </a:p>
      </dgm:t>
    </dgm:pt>
    <dgm:pt modelId="{48451AC3-E912-4D2C-8ADB-AC22C882DFA3}" type="sibTrans" cxnId="{EDC1B14B-82A6-4FE0-AB27-9C74A40B5789}">
      <dgm:prSet/>
      <dgm:spPr/>
      <dgm:t>
        <a:bodyPr/>
        <a:lstStyle/>
        <a:p>
          <a:pPr rtl="1"/>
          <a:endParaRPr lang="fa-IR"/>
        </a:p>
      </dgm:t>
    </dgm:pt>
    <dgm:pt modelId="{64A94F35-FD41-4403-82CB-D1DFB5BCC7A8}">
      <dgm:prSet phldrT="[Text]"/>
      <dgm:spPr/>
      <dgm:t>
        <a:bodyPr/>
        <a:lstStyle/>
        <a:p>
          <a:pPr rtl="1"/>
          <a:r>
            <a:rPr lang="en-US" dirty="0" smtClean="0"/>
            <a:t>B</a:t>
          </a:r>
          <a:endParaRPr lang="fa-IR" dirty="0"/>
        </a:p>
      </dgm:t>
    </dgm:pt>
    <dgm:pt modelId="{C7C92511-5AFD-4847-982C-4F67172F5F1D}" type="parTrans" cxnId="{446782D7-29F2-491D-9412-C6D465D51C16}">
      <dgm:prSet/>
      <dgm:spPr/>
      <dgm:t>
        <a:bodyPr/>
        <a:lstStyle/>
        <a:p>
          <a:pPr rtl="1"/>
          <a:endParaRPr lang="fa-IR"/>
        </a:p>
      </dgm:t>
    </dgm:pt>
    <dgm:pt modelId="{A7FDC411-22DD-48A7-857E-F0A2E5C5F4B1}" type="sibTrans" cxnId="{446782D7-29F2-491D-9412-C6D465D51C16}">
      <dgm:prSet/>
      <dgm:spPr/>
      <dgm:t>
        <a:bodyPr/>
        <a:lstStyle/>
        <a:p>
          <a:pPr rtl="1"/>
          <a:endParaRPr lang="fa-IR"/>
        </a:p>
      </dgm:t>
    </dgm:pt>
    <dgm:pt modelId="{C5EE3724-4916-4B82-B77B-AB4E5BD38E8B}">
      <dgm:prSet phldrT="[Text]"/>
      <dgm:spPr/>
      <dgm:t>
        <a:bodyPr/>
        <a:lstStyle/>
        <a:p>
          <a:pPr rtl="1"/>
          <a:r>
            <a:rPr lang="en-US" dirty="0" smtClean="0"/>
            <a:t>D</a:t>
          </a:r>
          <a:endParaRPr lang="fa-IR" dirty="0"/>
        </a:p>
      </dgm:t>
    </dgm:pt>
    <dgm:pt modelId="{9A913D19-2CC8-4F5B-89F0-56F52FFA5559}" type="parTrans" cxnId="{3B57BE67-7CFD-4EB9-83D0-2CE5B3763B6F}">
      <dgm:prSet/>
      <dgm:spPr/>
      <dgm:t>
        <a:bodyPr/>
        <a:lstStyle/>
        <a:p>
          <a:pPr rtl="1"/>
          <a:endParaRPr lang="fa-IR"/>
        </a:p>
      </dgm:t>
    </dgm:pt>
    <dgm:pt modelId="{F314BA58-05DC-421C-A60E-4B8F0DCACE32}" type="sibTrans" cxnId="{3B57BE67-7CFD-4EB9-83D0-2CE5B3763B6F}">
      <dgm:prSet/>
      <dgm:spPr/>
      <dgm:t>
        <a:bodyPr/>
        <a:lstStyle/>
        <a:p>
          <a:pPr rtl="1"/>
          <a:endParaRPr lang="fa-IR"/>
        </a:p>
      </dgm:t>
    </dgm:pt>
    <dgm:pt modelId="{97B3C873-8F33-4774-8D42-A082F4204956}">
      <dgm:prSet phldrT="[Text]"/>
      <dgm:spPr/>
      <dgm:t>
        <a:bodyPr/>
        <a:lstStyle/>
        <a:p>
          <a:pPr rtl="1"/>
          <a:r>
            <a:rPr lang="en-US" dirty="0" smtClean="0"/>
            <a:t>E</a:t>
          </a:r>
          <a:endParaRPr lang="fa-IR" dirty="0"/>
        </a:p>
      </dgm:t>
    </dgm:pt>
    <dgm:pt modelId="{EDA9B88C-40E3-4526-8B6B-D7BCF5A3C5DC}" type="parTrans" cxnId="{57DC1953-63D8-49B6-8EB9-6E706094E981}">
      <dgm:prSet/>
      <dgm:spPr/>
      <dgm:t>
        <a:bodyPr/>
        <a:lstStyle/>
        <a:p>
          <a:pPr rtl="1"/>
          <a:endParaRPr lang="fa-IR"/>
        </a:p>
      </dgm:t>
    </dgm:pt>
    <dgm:pt modelId="{D7D93EA6-1B97-421C-8E4F-8DBE7419AFE3}" type="sibTrans" cxnId="{57DC1953-63D8-49B6-8EB9-6E706094E981}">
      <dgm:prSet/>
      <dgm:spPr/>
      <dgm:t>
        <a:bodyPr/>
        <a:lstStyle/>
        <a:p>
          <a:pPr rtl="1"/>
          <a:endParaRPr lang="fa-IR"/>
        </a:p>
      </dgm:t>
    </dgm:pt>
    <dgm:pt modelId="{E3BF7D90-2259-4A6B-9D1E-AC5F44CF2C87}">
      <dgm:prSet phldrT="[Text]"/>
      <dgm:spPr/>
      <dgm:t>
        <a:bodyPr/>
        <a:lstStyle/>
        <a:p>
          <a:pPr rtl="1"/>
          <a:r>
            <a:rPr lang="en-US" dirty="0" smtClean="0"/>
            <a:t>C</a:t>
          </a:r>
          <a:endParaRPr lang="fa-IR" dirty="0"/>
        </a:p>
      </dgm:t>
    </dgm:pt>
    <dgm:pt modelId="{CC0A4D50-62AC-440E-B3A1-AC13D564A006}" type="parTrans" cxnId="{BA63B86A-CE5A-4BFB-8345-04785A8AA4CD}">
      <dgm:prSet/>
      <dgm:spPr/>
      <dgm:t>
        <a:bodyPr/>
        <a:lstStyle/>
        <a:p>
          <a:pPr rtl="1"/>
          <a:endParaRPr lang="fa-IR"/>
        </a:p>
      </dgm:t>
    </dgm:pt>
    <dgm:pt modelId="{A8B3D12F-1443-440C-946D-4D59731BBB98}" type="sibTrans" cxnId="{BA63B86A-CE5A-4BFB-8345-04785A8AA4CD}">
      <dgm:prSet/>
      <dgm:spPr/>
      <dgm:t>
        <a:bodyPr/>
        <a:lstStyle/>
        <a:p>
          <a:pPr rtl="1"/>
          <a:endParaRPr lang="fa-IR"/>
        </a:p>
      </dgm:t>
    </dgm:pt>
    <dgm:pt modelId="{6983C396-F43D-4DA2-9D82-91713554F5CF}">
      <dgm:prSet phldrT="[Text]"/>
      <dgm:spPr/>
      <dgm:t>
        <a:bodyPr/>
        <a:lstStyle/>
        <a:p>
          <a:pPr rtl="1"/>
          <a:r>
            <a:rPr lang="en-US" dirty="0" smtClean="0"/>
            <a:t>F</a:t>
          </a:r>
          <a:endParaRPr lang="fa-IR" dirty="0"/>
        </a:p>
      </dgm:t>
    </dgm:pt>
    <dgm:pt modelId="{FE692679-50C7-448E-9D38-F0D6FA3926CE}" type="parTrans" cxnId="{8B55913B-A7CC-4DDA-A90D-BC1A464A50E6}">
      <dgm:prSet/>
      <dgm:spPr/>
      <dgm:t>
        <a:bodyPr/>
        <a:lstStyle/>
        <a:p>
          <a:pPr rtl="1"/>
          <a:endParaRPr lang="fa-IR"/>
        </a:p>
      </dgm:t>
    </dgm:pt>
    <dgm:pt modelId="{D68806CC-D613-4F53-BA58-86AA57BA4DA5}" type="sibTrans" cxnId="{8B55913B-A7CC-4DDA-A90D-BC1A464A50E6}">
      <dgm:prSet/>
      <dgm:spPr/>
      <dgm:t>
        <a:bodyPr/>
        <a:lstStyle/>
        <a:p>
          <a:pPr rtl="1"/>
          <a:endParaRPr lang="fa-IR"/>
        </a:p>
      </dgm:t>
    </dgm:pt>
    <dgm:pt modelId="{BA2280FB-2957-43D6-A1D0-D9BF4E3FD6A4}">
      <dgm:prSet/>
      <dgm:spPr/>
      <dgm:t>
        <a:bodyPr/>
        <a:lstStyle/>
        <a:p>
          <a:pPr rtl="1"/>
          <a:r>
            <a:rPr lang="en-US" dirty="0" smtClean="0"/>
            <a:t>G</a:t>
          </a:r>
          <a:endParaRPr lang="fa-IR" dirty="0"/>
        </a:p>
      </dgm:t>
    </dgm:pt>
    <dgm:pt modelId="{0708A44D-2DF5-4BCF-BA1F-ADB9A84AA670}" type="parTrans" cxnId="{FCF6313A-C4F0-4EF9-87F3-35FB7E8B0EF3}">
      <dgm:prSet/>
      <dgm:spPr/>
      <dgm:t>
        <a:bodyPr/>
        <a:lstStyle/>
        <a:p>
          <a:pPr rtl="1"/>
          <a:endParaRPr lang="fa-IR"/>
        </a:p>
      </dgm:t>
    </dgm:pt>
    <dgm:pt modelId="{F05C5168-AEBD-45E2-A0D2-9268481A03DA}" type="sibTrans" cxnId="{FCF6313A-C4F0-4EF9-87F3-35FB7E8B0EF3}">
      <dgm:prSet/>
      <dgm:spPr/>
      <dgm:t>
        <a:bodyPr/>
        <a:lstStyle/>
        <a:p>
          <a:pPr rtl="1"/>
          <a:endParaRPr lang="fa-IR"/>
        </a:p>
      </dgm:t>
    </dgm:pt>
    <dgm:pt modelId="{60E88854-32C9-44D4-8F58-B9BB9B2ABD2E}" type="pres">
      <dgm:prSet presAssocID="{A88DC2FF-BBFD-416F-8864-1195C6A3C2F4}" presName="hierChild1" presStyleCnt="0">
        <dgm:presLayoutVars>
          <dgm:chPref val="1"/>
          <dgm:dir/>
          <dgm:animOne val="branch"/>
          <dgm:animLvl val="lvl"/>
          <dgm:resizeHandles/>
        </dgm:presLayoutVars>
      </dgm:prSet>
      <dgm:spPr/>
      <dgm:t>
        <a:bodyPr/>
        <a:lstStyle/>
        <a:p>
          <a:pPr rtl="1"/>
          <a:endParaRPr lang="fa-IR"/>
        </a:p>
      </dgm:t>
    </dgm:pt>
    <dgm:pt modelId="{8496074E-F599-440A-9C77-A920D75CFB49}" type="pres">
      <dgm:prSet presAssocID="{4105342E-72F4-404D-AEE6-45248A868E44}" presName="hierRoot1" presStyleCnt="0"/>
      <dgm:spPr/>
    </dgm:pt>
    <dgm:pt modelId="{B83D9188-B9CB-4BED-AFED-4B63E4558691}" type="pres">
      <dgm:prSet presAssocID="{4105342E-72F4-404D-AEE6-45248A868E44}" presName="composite" presStyleCnt="0"/>
      <dgm:spPr/>
    </dgm:pt>
    <dgm:pt modelId="{99DBA1A2-11D2-4C5C-AB45-AA879DE257EF}" type="pres">
      <dgm:prSet presAssocID="{4105342E-72F4-404D-AEE6-45248A868E44}" presName="background" presStyleLbl="node0" presStyleIdx="0" presStyleCnt="1"/>
      <dgm:spPr/>
    </dgm:pt>
    <dgm:pt modelId="{A36F3501-FCF4-4B61-9FE3-765A20E39982}" type="pres">
      <dgm:prSet presAssocID="{4105342E-72F4-404D-AEE6-45248A868E44}" presName="text" presStyleLbl="fgAcc0" presStyleIdx="0" presStyleCnt="1">
        <dgm:presLayoutVars>
          <dgm:chPref val="3"/>
        </dgm:presLayoutVars>
      </dgm:prSet>
      <dgm:spPr/>
      <dgm:t>
        <a:bodyPr/>
        <a:lstStyle/>
        <a:p>
          <a:pPr rtl="1"/>
          <a:endParaRPr lang="fa-IR"/>
        </a:p>
      </dgm:t>
    </dgm:pt>
    <dgm:pt modelId="{488CEEB7-0560-4332-AF10-E12755F30989}" type="pres">
      <dgm:prSet presAssocID="{4105342E-72F4-404D-AEE6-45248A868E44}" presName="hierChild2" presStyleCnt="0"/>
      <dgm:spPr/>
    </dgm:pt>
    <dgm:pt modelId="{C13B231D-1E05-4C64-B594-61CC92789C98}" type="pres">
      <dgm:prSet presAssocID="{C7C92511-5AFD-4847-982C-4F67172F5F1D}" presName="Name10" presStyleLbl="parChTrans1D2" presStyleIdx="0" presStyleCnt="2"/>
      <dgm:spPr/>
      <dgm:t>
        <a:bodyPr/>
        <a:lstStyle/>
        <a:p>
          <a:pPr rtl="1"/>
          <a:endParaRPr lang="fa-IR"/>
        </a:p>
      </dgm:t>
    </dgm:pt>
    <dgm:pt modelId="{62E22715-5ACB-4860-AFA4-DFE7ED52A404}" type="pres">
      <dgm:prSet presAssocID="{64A94F35-FD41-4403-82CB-D1DFB5BCC7A8}" presName="hierRoot2" presStyleCnt="0"/>
      <dgm:spPr/>
    </dgm:pt>
    <dgm:pt modelId="{3AA1349B-FC4C-45B8-8999-1A59E1405CDE}" type="pres">
      <dgm:prSet presAssocID="{64A94F35-FD41-4403-82CB-D1DFB5BCC7A8}" presName="composite2" presStyleCnt="0"/>
      <dgm:spPr/>
    </dgm:pt>
    <dgm:pt modelId="{A01BDDEF-CA17-45E3-B21D-B79AE3898DF0}" type="pres">
      <dgm:prSet presAssocID="{64A94F35-FD41-4403-82CB-D1DFB5BCC7A8}" presName="background2" presStyleLbl="node2" presStyleIdx="0" presStyleCnt="2"/>
      <dgm:spPr/>
    </dgm:pt>
    <dgm:pt modelId="{543A72C4-E543-44AA-A8C8-5AEFBFB87477}" type="pres">
      <dgm:prSet presAssocID="{64A94F35-FD41-4403-82CB-D1DFB5BCC7A8}" presName="text2" presStyleLbl="fgAcc2" presStyleIdx="0" presStyleCnt="2">
        <dgm:presLayoutVars>
          <dgm:chPref val="3"/>
        </dgm:presLayoutVars>
      </dgm:prSet>
      <dgm:spPr/>
      <dgm:t>
        <a:bodyPr/>
        <a:lstStyle/>
        <a:p>
          <a:pPr rtl="1"/>
          <a:endParaRPr lang="fa-IR"/>
        </a:p>
      </dgm:t>
    </dgm:pt>
    <dgm:pt modelId="{EBF30E16-4894-491B-B629-01596027DEAA}" type="pres">
      <dgm:prSet presAssocID="{64A94F35-FD41-4403-82CB-D1DFB5BCC7A8}" presName="hierChild3" presStyleCnt="0"/>
      <dgm:spPr/>
    </dgm:pt>
    <dgm:pt modelId="{46457A83-442F-4060-9720-3138A48324C2}" type="pres">
      <dgm:prSet presAssocID="{9A913D19-2CC8-4F5B-89F0-56F52FFA5559}" presName="Name17" presStyleLbl="parChTrans1D3" presStyleIdx="0" presStyleCnt="4"/>
      <dgm:spPr/>
      <dgm:t>
        <a:bodyPr/>
        <a:lstStyle/>
        <a:p>
          <a:pPr rtl="1"/>
          <a:endParaRPr lang="fa-IR"/>
        </a:p>
      </dgm:t>
    </dgm:pt>
    <dgm:pt modelId="{A7F2B1EF-BDA6-40AB-B79B-513C952DF516}" type="pres">
      <dgm:prSet presAssocID="{C5EE3724-4916-4B82-B77B-AB4E5BD38E8B}" presName="hierRoot3" presStyleCnt="0"/>
      <dgm:spPr/>
    </dgm:pt>
    <dgm:pt modelId="{50E994CB-0CB9-4010-BEF2-45AEEB9E9A7C}" type="pres">
      <dgm:prSet presAssocID="{C5EE3724-4916-4B82-B77B-AB4E5BD38E8B}" presName="composite3" presStyleCnt="0"/>
      <dgm:spPr/>
    </dgm:pt>
    <dgm:pt modelId="{9E89E9C9-3AC7-4D54-B367-A20DF19048D9}" type="pres">
      <dgm:prSet presAssocID="{C5EE3724-4916-4B82-B77B-AB4E5BD38E8B}" presName="background3" presStyleLbl="node3" presStyleIdx="0" presStyleCnt="4"/>
      <dgm:spPr/>
    </dgm:pt>
    <dgm:pt modelId="{19CF69C6-75EA-431F-A07C-9DB0DC0B2816}" type="pres">
      <dgm:prSet presAssocID="{C5EE3724-4916-4B82-B77B-AB4E5BD38E8B}" presName="text3" presStyleLbl="fgAcc3" presStyleIdx="0" presStyleCnt="4">
        <dgm:presLayoutVars>
          <dgm:chPref val="3"/>
        </dgm:presLayoutVars>
      </dgm:prSet>
      <dgm:spPr/>
      <dgm:t>
        <a:bodyPr/>
        <a:lstStyle/>
        <a:p>
          <a:pPr rtl="1"/>
          <a:endParaRPr lang="fa-IR"/>
        </a:p>
      </dgm:t>
    </dgm:pt>
    <dgm:pt modelId="{D75432AE-098A-4DA2-95BE-007FC8395DBC}" type="pres">
      <dgm:prSet presAssocID="{C5EE3724-4916-4B82-B77B-AB4E5BD38E8B}" presName="hierChild4" presStyleCnt="0"/>
      <dgm:spPr/>
    </dgm:pt>
    <dgm:pt modelId="{8D419A88-F4D2-4C99-B965-56FD9A8037B8}" type="pres">
      <dgm:prSet presAssocID="{EDA9B88C-40E3-4526-8B6B-D7BCF5A3C5DC}" presName="Name17" presStyleLbl="parChTrans1D3" presStyleIdx="1" presStyleCnt="4"/>
      <dgm:spPr/>
      <dgm:t>
        <a:bodyPr/>
        <a:lstStyle/>
        <a:p>
          <a:pPr rtl="1"/>
          <a:endParaRPr lang="fa-IR"/>
        </a:p>
      </dgm:t>
    </dgm:pt>
    <dgm:pt modelId="{AC347C03-D36E-43FB-A350-55817CF5A0F5}" type="pres">
      <dgm:prSet presAssocID="{97B3C873-8F33-4774-8D42-A082F4204956}" presName="hierRoot3" presStyleCnt="0"/>
      <dgm:spPr/>
    </dgm:pt>
    <dgm:pt modelId="{B4B02B94-730D-4D87-B093-8341D6611020}" type="pres">
      <dgm:prSet presAssocID="{97B3C873-8F33-4774-8D42-A082F4204956}" presName="composite3" presStyleCnt="0"/>
      <dgm:spPr/>
    </dgm:pt>
    <dgm:pt modelId="{FED446E5-48DF-43AE-AAD0-D71E0E768B79}" type="pres">
      <dgm:prSet presAssocID="{97B3C873-8F33-4774-8D42-A082F4204956}" presName="background3" presStyleLbl="node3" presStyleIdx="1" presStyleCnt="4"/>
      <dgm:spPr/>
    </dgm:pt>
    <dgm:pt modelId="{6DC784B7-4F24-45C7-9389-053F94143CDB}" type="pres">
      <dgm:prSet presAssocID="{97B3C873-8F33-4774-8D42-A082F4204956}" presName="text3" presStyleLbl="fgAcc3" presStyleIdx="1" presStyleCnt="4">
        <dgm:presLayoutVars>
          <dgm:chPref val="3"/>
        </dgm:presLayoutVars>
      </dgm:prSet>
      <dgm:spPr/>
      <dgm:t>
        <a:bodyPr/>
        <a:lstStyle/>
        <a:p>
          <a:pPr rtl="1"/>
          <a:endParaRPr lang="fa-IR"/>
        </a:p>
      </dgm:t>
    </dgm:pt>
    <dgm:pt modelId="{75F0FCE3-FD45-44F6-B3B6-8025B84C67DF}" type="pres">
      <dgm:prSet presAssocID="{97B3C873-8F33-4774-8D42-A082F4204956}" presName="hierChild4" presStyleCnt="0"/>
      <dgm:spPr/>
    </dgm:pt>
    <dgm:pt modelId="{D18ABD84-B6C7-4BD0-A813-FC9F7FF7B217}" type="pres">
      <dgm:prSet presAssocID="{CC0A4D50-62AC-440E-B3A1-AC13D564A006}" presName="Name10" presStyleLbl="parChTrans1D2" presStyleIdx="1" presStyleCnt="2"/>
      <dgm:spPr/>
      <dgm:t>
        <a:bodyPr/>
        <a:lstStyle/>
        <a:p>
          <a:pPr rtl="1"/>
          <a:endParaRPr lang="fa-IR"/>
        </a:p>
      </dgm:t>
    </dgm:pt>
    <dgm:pt modelId="{A86DE530-B3C4-486B-8493-4A894DE56994}" type="pres">
      <dgm:prSet presAssocID="{E3BF7D90-2259-4A6B-9D1E-AC5F44CF2C87}" presName="hierRoot2" presStyleCnt="0"/>
      <dgm:spPr/>
    </dgm:pt>
    <dgm:pt modelId="{2D73F04B-9CE1-42CB-84BC-B8C5CD759CCD}" type="pres">
      <dgm:prSet presAssocID="{E3BF7D90-2259-4A6B-9D1E-AC5F44CF2C87}" presName="composite2" presStyleCnt="0"/>
      <dgm:spPr/>
    </dgm:pt>
    <dgm:pt modelId="{76D5C09F-50A6-4100-83AB-850FD53243C3}" type="pres">
      <dgm:prSet presAssocID="{E3BF7D90-2259-4A6B-9D1E-AC5F44CF2C87}" presName="background2" presStyleLbl="node2" presStyleIdx="1" presStyleCnt="2"/>
      <dgm:spPr/>
    </dgm:pt>
    <dgm:pt modelId="{4C174572-208E-4AD4-8A7C-749B68303CF2}" type="pres">
      <dgm:prSet presAssocID="{E3BF7D90-2259-4A6B-9D1E-AC5F44CF2C87}" presName="text2" presStyleLbl="fgAcc2" presStyleIdx="1" presStyleCnt="2">
        <dgm:presLayoutVars>
          <dgm:chPref val="3"/>
        </dgm:presLayoutVars>
      </dgm:prSet>
      <dgm:spPr/>
      <dgm:t>
        <a:bodyPr/>
        <a:lstStyle/>
        <a:p>
          <a:pPr rtl="1"/>
          <a:endParaRPr lang="fa-IR"/>
        </a:p>
      </dgm:t>
    </dgm:pt>
    <dgm:pt modelId="{075E03D5-69EA-4379-92CE-7FD0700B7CD9}" type="pres">
      <dgm:prSet presAssocID="{E3BF7D90-2259-4A6B-9D1E-AC5F44CF2C87}" presName="hierChild3" presStyleCnt="0"/>
      <dgm:spPr/>
    </dgm:pt>
    <dgm:pt modelId="{EF0F9230-F412-4D99-8DFC-C43CC41037E2}" type="pres">
      <dgm:prSet presAssocID="{FE692679-50C7-448E-9D38-F0D6FA3926CE}" presName="Name17" presStyleLbl="parChTrans1D3" presStyleIdx="2" presStyleCnt="4"/>
      <dgm:spPr/>
      <dgm:t>
        <a:bodyPr/>
        <a:lstStyle/>
        <a:p>
          <a:pPr rtl="1"/>
          <a:endParaRPr lang="fa-IR"/>
        </a:p>
      </dgm:t>
    </dgm:pt>
    <dgm:pt modelId="{CF7FC439-71AC-4D05-B555-76928CC1B6AC}" type="pres">
      <dgm:prSet presAssocID="{6983C396-F43D-4DA2-9D82-91713554F5CF}" presName="hierRoot3" presStyleCnt="0"/>
      <dgm:spPr/>
    </dgm:pt>
    <dgm:pt modelId="{98339BA2-9A68-405C-BF98-10B67F789B48}" type="pres">
      <dgm:prSet presAssocID="{6983C396-F43D-4DA2-9D82-91713554F5CF}" presName="composite3" presStyleCnt="0"/>
      <dgm:spPr/>
    </dgm:pt>
    <dgm:pt modelId="{E8DA12F5-1CFE-4E03-8537-5419D2F0045C}" type="pres">
      <dgm:prSet presAssocID="{6983C396-F43D-4DA2-9D82-91713554F5CF}" presName="background3" presStyleLbl="node3" presStyleIdx="2" presStyleCnt="4"/>
      <dgm:spPr/>
    </dgm:pt>
    <dgm:pt modelId="{ECCC0D3C-884F-4927-8172-FB5F8F0A00CA}" type="pres">
      <dgm:prSet presAssocID="{6983C396-F43D-4DA2-9D82-91713554F5CF}" presName="text3" presStyleLbl="fgAcc3" presStyleIdx="2" presStyleCnt="4">
        <dgm:presLayoutVars>
          <dgm:chPref val="3"/>
        </dgm:presLayoutVars>
      </dgm:prSet>
      <dgm:spPr/>
      <dgm:t>
        <a:bodyPr/>
        <a:lstStyle/>
        <a:p>
          <a:pPr rtl="1"/>
          <a:endParaRPr lang="fa-IR"/>
        </a:p>
      </dgm:t>
    </dgm:pt>
    <dgm:pt modelId="{2E5B5B1E-32FF-4487-99F9-62D06C210E4E}" type="pres">
      <dgm:prSet presAssocID="{6983C396-F43D-4DA2-9D82-91713554F5CF}" presName="hierChild4" presStyleCnt="0"/>
      <dgm:spPr/>
    </dgm:pt>
    <dgm:pt modelId="{10408114-F5E6-4A55-9FE6-0042A5A0D10E}" type="pres">
      <dgm:prSet presAssocID="{0708A44D-2DF5-4BCF-BA1F-ADB9A84AA670}" presName="Name17" presStyleLbl="parChTrans1D3" presStyleIdx="3" presStyleCnt="4"/>
      <dgm:spPr/>
      <dgm:t>
        <a:bodyPr/>
        <a:lstStyle/>
        <a:p>
          <a:pPr rtl="1"/>
          <a:endParaRPr lang="fa-IR"/>
        </a:p>
      </dgm:t>
    </dgm:pt>
    <dgm:pt modelId="{A0E08848-CF10-4E72-A046-8CD7DF1D4949}" type="pres">
      <dgm:prSet presAssocID="{BA2280FB-2957-43D6-A1D0-D9BF4E3FD6A4}" presName="hierRoot3" presStyleCnt="0"/>
      <dgm:spPr/>
    </dgm:pt>
    <dgm:pt modelId="{92095CC6-0303-48B8-9F12-CF9B0C8F3E8F}" type="pres">
      <dgm:prSet presAssocID="{BA2280FB-2957-43D6-A1D0-D9BF4E3FD6A4}" presName="composite3" presStyleCnt="0"/>
      <dgm:spPr/>
    </dgm:pt>
    <dgm:pt modelId="{3C2FB39A-2319-41AE-8E7A-C891EAD41433}" type="pres">
      <dgm:prSet presAssocID="{BA2280FB-2957-43D6-A1D0-D9BF4E3FD6A4}" presName="background3" presStyleLbl="node3" presStyleIdx="3" presStyleCnt="4"/>
      <dgm:spPr/>
    </dgm:pt>
    <dgm:pt modelId="{BE545915-1A9A-4148-A28D-42386EF5B10D}" type="pres">
      <dgm:prSet presAssocID="{BA2280FB-2957-43D6-A1D0-D9BF4E3FD6A4}" presName="text3" presStyleLbl="fgAcc3" presStyleIdx="3" presStyleCnt="4">
        <dgm:presLayoutVars>
          <dgm:chPref val="3"/>
        </dgm:presLayoutVars>
      </dgm:prSet>
      <dgm:spPr/>
      <dgm:t>
        <a:bodyPr/>
        <a:lstStyle/>
        <a:p>
          <a:pPr rtl="1"/>
          <a:endParaRPr lang="fa-IR"/>
        </a:p>
      </dgm:t>
    </dgm:pt>
    <dgm:pt modelId="{D775A771-20B3-472B-B307-3C7F910D9E57}" type="pres">
      <dgm:prSet presAssocID="{BA2280FB-2957-43D6-A1D0-D9BF4E3FD6A4}" presName="hierChild4" presStyleCnt="0"/>
      <dgm:spPr/>
    </dgm:pt>
  </dgm:ptLst>
  <dgm:cxnLst>
    <dgm:cxn modelId="{57DC1953-63D8-49B6-8EB9-6E706094E981}" srcId="{64A94F35-FD41-4403-82CB-D1DFB5BCC7A8}" destId="{97B3C873-8F33-4774-8D42-A082F4204956}" srcOrd="1" destOrd="0" parTransId="{EDA9B88C-40E3-4526-8B6B-D7BCF5A3C5DC}" sibTransId="{D7D93EA6-1B97-421C-8E4F-8DBE7419AFE3}"/>
    <dgm:cxn modelId="{1BF9365C-ABF7-4C86-997F-AADD4D7CF292}" type="presOf" srcId="{FE692679-50C7-448E-9D38-F0D6FA3926CE}" destId="{EF0F9230-F412-4D99-8DFC-C43CC41037E2}" srcOrd="0" destOrd="0" presId="urn:microsoft.com/office/officeart/2005/8/layout/hierarchy1"/>
    <dgm:cxn modelId="{92EACBFB-B2AE-4765-BD9E-8F2D1B8C0607}" type="presOf" srcId="{4105342E-72F4-404D-AEE6-45248A868E44}" destId="{A36F3501-FCF4-4B61-9FE3-765A20E39982}" srcOrd="0" destOrd="0" presId="urn:microsoft.com/office/officeart/2005/8/layout/hierarchy1"/>
    <dgm:cxn modelId="{42CAC10B-518C-4609-AB36-BDCF22D24E01}" type="presOf" srcId="{0708A44D-2DF5-4BCF-BA1F-ADB9A84AA670}" destId="{10408114-F5E6-4A55-9FE6-0042A5A0D10E}" srcOrd="0" destOrd="0" presId="urn:microsoft.com/office/officeart/2005/8/layout/hierarchy1"/>
    <dgm:cxn modelId="{56973437-B7FC-46CC-BEA1-53C41AC684C6}" type="presOf" srcId="{97B3C873-8F33-4774-8D42-A082F4204956}" destId="{6DC784B7-4F24-45C7-9389-053F94143CDB}" srcOrd="0" destOrd="0" presId="urn:microsoft.com/office/officeart/2005/8/layout/hierarchy1"/>
    <dgm:cxn modelId="{EDC1B14B-82A6-4FE0-AB27-9C74A40B5789}" srcId="{A88DC2FF-BBFD-416F-8864-1195C6A3C2F4}" destId="{4105342E-72F4-404D-AEE6-45248A868E44}" srcOrd="0" destOrd="0" parTransId="{559796DB-CB60-4E6C-B7D5-0F59F4AEEA02}" sibTransId="{48451AC3-E912-4D2C-8ADB-AC22C882DFA3}"/>
    <dgm:cxn modelId="{446782D7-29F2-491D-9412-C6D465D51C16}" srcId="{4105342E-72F4-404D-AEE6-45248A868E44}" destId="{64A94F35-FD41-4403-82CB-D1DFB5BCC7A8}" srcOrd="0" destOrd="0" parTransId="{C7C92511-5AFD-4847-982C-4F67172F5F1D}" sibTransId="{A7FDC411-22DD-48A7-857E-F0A2E5C5F4B1}"/>
    <dgm:cxn modelId="{068EE081-C540-4CAF-A0A8-0D855E4A6117}" type="presOf" srcId="{BA2280FB-2957-43D6-A1D0-D9BF4E3FD6A4}" destId="{BE545915-1A9A-4148-A28D-42386EF5B10D}" srcOrd="0" destOrd="0" presId="urn:microsoft.com/office/officeart/2005/8/layout/hierarchy1"/>
    <dgm:cxn modelId="{6E601034-56CE-48E5-A014-9BEA71A71480}" type="presOf" srcId="{64A94F35-FD41-4403-82CB-D1DFB5BCC7A8}" destId="{543A72C4-E543-44AA-A8C8-5AEFBFB87477}" srcOrd="0" destOrd="0" presId="urn:microsoft.com/office/officeart/2005/8/layout/hierarchy1"/>
    <dgm:cxn modelId="{B9CED26F-40EC-4AAE-9155-1E036518A099}" type="presOf" srcId="{CC0A4D50-62AC-440E-B3A1-AC13D564A006}" destId="{D18ABD84-B6C7-4BD0-A813-FC9F7FF7B217}" srcOrd="0" destOrd="0" presId="urn:microsoft.com/office/officeart/2005/8/layout/hierarchy1"/>
    <dgm:cxn modelId="{A7693B58-3C90-4679-9DF6-990F06AD28AD}" type="presOf" srcId="{EDA9B88C-40E3-4526-8B6B-D7BCF5A3C5DC}" destId="{8D419A88-F4D2-4C99-B965-56FD9A8037B8}" srcOrd="0" destOrd="0" presId="urn:microsoft.com/office/officeart/2005/8/layout/hierarchy1"/>
    <dgm:cxn modelId="{53AFAA43-7EE6-49AD-8BA6-34A32FA7CEEC}" type="presOf" srcId="{C5EE3724-4916-4B82-B77B-AB4E5BD38E8B}" destId="{19CF69C6-75EA-431F-A07C-9DB0DC0B2816}" srcOrd="0" destOrd="0" presId="urn:microsoft.com/office/officeart/2005/8/layout/hierarchy1"/>
    <dgm:cxn modelId="{6C818A7C-DACF-4BC3-BFB3-34A2EAC425B6}" type="presOf" srcId="{E3BF7D90-2259-4A6B-9D1E-AC5F44CF2C87}" destId="{4C174572-208E-4AD4-8A7C-749B68303CF2}" srcOrd="0" destOrd="0" presId="urn:microsoft.com/office/officeart/2005/8/layout/hierarchy1"/>
    <dgm:cxn modelId="{68434549-05F8-4046-81C3-A217A821C36C}" type="presOf" srcId="{A88DC2FF-BBFD-416F-8864-1195C6A3C2F4}" destId="{60E88854-32C9-44D4-8F58-B9BB9B2ABD2E}" srcOrd="0" destOrd="0" presId="urn:microsoft.com/office/officeart/2005/8/layout/hierarchy1"/>
    <dgm:cxn modelId="{A20FFAF0-69F0-4884-8107-064A5390ED6F}" type="presOf" srcId="{6983C396-F43D-4DA2-9D82-91713554F5CF}" destId="{ECCC0D3C-884F-4927-8172-FB5F8F0A00CA}" srcOrd="0" destOrd="0" presId="urn:microsoft.com/office/officeart/2005/8/layout/hierarchy1"/>
    <dgm:cxn modelId="{66148607-BB38-4008-9802-86DC97219853}" type="presOf" srcId="{C7C92511-5AFD-4847-982C-4F67172F5F1D}" destId="{C13B231D-1E05-4C64-B594-61CC92789C98}" srcOrd="0" destOrd="0" presId="urn:microsoft.com/office/officeart/2005/8/layout/hierarchy1"/>
    <dgm:cxn modelId="{BA63B86A-CE5A-4BFB-8345-04785A8AA4CD}" srcId="{4105342E-72F4-404D-AEE6-45248A868E44}" destId="{E3BF7D90-2259-4A6B-9D1E-AC5F44CF2C87}" srcOrd="1" destOrd="0" parTransId="{CC0A4D50-62AC-440E-B3A1-AC13D564A006}" sibTransId="{A8B3D12F-1443-440C-946D-4D59731BBB98}"/>
    <dgm:cxn modelId="{E7CE4D39-2258-43E0-A2B2-6D47076CC593}" type="presOf" srcId="{9A913D19-2CC8-4F5B-89F0-56F52FFA5559}" destId="{46457A83-442F-4060-9720-3138A48324C2}" srcOrd="0" destOrd="0" presId="urn:microsoft.com/office/officeart/2005/8/layout/hierarchy1"/>
    <dgm:cxn modelId="{8B55913B-A7CC-4DDA-A90D-BC1A464A50E6}" srcId="{E3BF7D90-2259-4A6B-9D1E-AC5F44CF2C87}" destId="{6983C396-F43D-4DA2-9D82-91713554F5CF}" srcOrd="0" destOrd="0" parTransId="{FE692679-50C7-448E-9D38-F0D6FA3926CE}" sibTransId="{D68806CC-D613-4F53-BA58-86AA57BA4DA5}"/>
    <dgm:cxn modelId="{FCF6313A-C4F0-4EF9-87F3-35FB7E8B0EF3}" srcId="{E3BF7D90-2259-4A6B-9D1E-AC5F44CF2C87}" destId="{BA2280FB-2957-43D6-A1D0-D9BF4E3FD6A4}" srcOrd="1" destOrd="0" parTransId="{0708A44D-2DF5-4BCF-BA1F-ADB9A84AA670}" sibTransId="{F05C5168-AEBD-45E2-A0D2-9268481A03DA}"/>
    <dgm:cxn modelId="{3B57BE67-7CFD-4EB9-83D0-2CE5B3763B6F}" srcId="{64A94F35-FD41-4403-82CB-D1DFB5BCC7A8}" destId="{C5EE3724-4916-4B82-B77B-AB4E5BD38E8B}" srcOrd="0" destOrd="0" parTransId="{9A913D19-2CC8-4F5B-89F0-56F52FFA5559}" sibTransId="{F314BA58-05DC-421C-A60E-4B8F0DCACE32}"/>
    <dgm:cxn modelId="{34D079F6-7D36-4020-892C-398DB81ED5C3}" type="presParOf" srcId="{60E88854-32C9-44D4-8F58-B9BB9B2ABD2E}" destId="{8496074E-F599-440A-9C77-A920D75CFB49}" srcOrd="0" destOrd="0" presId="urn:microsoft.com/office/officeart/2005/8/layout/hierarchy1"/>
    <dgm:cxn modelId="{09EA310A-3E28-4248-8A56-C0B988AF340F}" type="presParOf" srcId="{8496074E-F599-440A-9C77-A920D75CFB49}" destId="{B83D9188-B9CB-4BED-AFED-4B63E4558691}" srcOrd="0" destOrd="0" presId="urn:microsoft.com/office/officeart/2005/8/layout/hierarchy1"/>
    <dgm:cxn modelId="{42825708-1F21-4F5F-81CC-6101396BA88B}" type="presParOf" srcId="{B83D9188-B9CB-4BED-AFED-4B63E4558691}" destId="{99DBA1A2-11D2-4C5C-AB45-AA879DE257EF}" srcOrd="0" destOrd="0" presId="urn:microsoft.com/office/officeart/2005/8/layout/hierarchy1"/>
    <dgm:cxn modelId="{E3708B06-C402-4A4B-81CB-EFF83D405FBE}" type="presParOf" srcId="{B83D9188-B9CB-4BED-AFED-4B63E4558691}" destId="{A36F3501-FCF4-4B61-9FE3-765A20E39982}" srcOrd="1" destOrd="0" presId="urn:microsoft.com/office/officeart/2005/8/layout/hierarchy1"/>
    <dgm:cxn modelId="{3CBC49A6-7C0F-40CB-8265-5CD3FB4F2B97}" type="presParOf" srcId="{8496074E-F599-440A-9C77-A920D75CFB49}" destId="{488CEEB7-0560-4332-AF10-E12755F30989}" srcOrd="1" destOrd="0" presId="urn:microsoft.com/office/officeart/2005/8/layout/hierarchy1"/>
    <dgm:cxn modelId="{A2E90000-9F40-49BF-97B1-484EF5976176}" type="presParOf" srcId="{488CEEB7-0560-4332-AF10-E12755F30989}" destId="{C13B231D-1E05-4C64-B594-61CC92789C98}" srcOrd="0" destOrd="0" presId="urn:microsoft.com/office/officeart/2005/8/layout/hierarchy1"/>
    <dgm:cxn modelId="{6DA53BC4-F942-4433-B5BE-501C3CE1A4DC}" type="presParOf" srcId="{488CEEB7-0560-4332-AF10-E12755F30989}" destId="{62E22715-5ACB-4860-AFA4-DFE7ED52A404}" srcOrd="1" destOrd="0" presId="urn:microsoft.com/office/officeart/2005/8/layout/hierarchy1"/>
    <dgm:cxn modelId="{FCD4D101-911A-475D-8E2A-2CBFACF68CBF}" type="presParOf" srcId="{62E22715-5ACB-4860-AFA4-DFE7ED52A404}" destId="{3AA1349B-FC4C-45B8-8999-1A59E1405CDE}" srcOrd="0" destOrd="0" presId="urn:microsoft.com/office/officeart/2005/8/layout/hierarchy1"/>
    <dgm:cxn modelId="{136BD62F-2F48-4127-A21B-5A83B4C6BAC0}" type="presParOf" srcId="{3AA1349B-FC4C-45B8-8999-1A59E1405CDE}" destId="{A01BDDEF-CA17-45E3-B21D-B79AE3898DF0}" srcOrd="0" destOrd="0" presId="urn:microsoft.com/office/officeart/2005/8/layout/hierarchy1"/>
    <dgm:cxn modelId="{96C11D60-6247-4109-97E2-85711B42110E}" type="presParOf" srcId="{3AA1349B-FC4C-45B8-8999-1A59E1405CDE}" destId="{543A72C4-E543-44AA-A8C8-5AEFBFB87477}" srcOrd="1" destOrd="0" presId="urn:microsoft.com/office/officeart/2005/8/layout/hierarchy1"/>
    <dgm:cxn modelId="{A86B5BD8-3437-4D1D-A151-F05D93837C8B}" type="presParOf" srcId="{62E22715-5ACB-4860-AFA4-DFE7ED52A404}" destId="{EBF30E16-4894-491B-B629-01596027DEAA}" srcOrd="1" destOrd="0" presId="urn:microsoft.com/office/officeart/2005/8/layout/hierarchy1"/>
    <dgm:cxn modelId="{EC23AAB9-504B-40E6-B556-DE4B2EE47E78}" type="presParOf" srcId="{EBF30E16-4894-491B-B629-01596027DEAA}" destId="{46457A83-442F-4060-9720-3138A48324C2}" srcOrd="0" destOrd="0" presId="urn:microsoft.com/office/officeart/2005/8/layout/hierarchy1"/>
    <dgm:cxn modelId="{0FCE52C3-3D8B-48BD-873F-BE7469AA2FDD}" type="presParOf" srcId="{EBF30E16-4894-491B-B629-01596027DEAA}" destId="{A7F2B1EF-BDA6-40AB-B79B-513C952DF516}" srcOrd="1" destOrd="0" presId="urn:microsoft.com/office/officeart/2005/8/layout/hierarchy1"/>
    <dgm:cxn modelId="{004AF246-0B57-4ED5-ADC3-F0A206DAF944}" type="presParOf" srcId="{A7F2B1EF-BDA6-40AB-B79B-513C952DF516}" destId="{50E994CB-0CB9-4010-BEF2-45AEEB9E9A7C}" srcOrd="0" destOrd="0" presId="urn:microsoft.com/office/officeart/2005/8/layout/hierarchy1"/>
    <dgm:cxn modelId="{A377824A-E38A-47ED-9723-124BAF69DD95}" type="presParOf" srcId="{50E994CB-0CB9-4010-BEF2-45AEEB9E9A7C}" destId="{9E89E9C9-3AC7-4D54-B367-A20DF19048D9}" srcOrd="0" destOrd="0" presId="urn:microsoft.com/office/officeart/2005/8/layout/hierarchy1"/>
    <dgm:cxn modelId="{5CD7764B-A74D-4625-8E33-D4E83ADA6463}" type="presParOf" srcId="{50E994CB-0CB9-4010-BEF2-45AEEB9E9A7C}" destId="{19CF69C6-75EA-431F-A07C-9DB0DC0B2816}" srcOrd="1" destOrd="0" presId="urn:microsoft.com/office/officeart/2005/8/layout/hierarchy1"/>
    <dgm:cxn modelId="{B39495A1-B4AC-4674-963D-E1FA37F5DA0C}" type="presParOf" srcId="{A7F2B1EF-BDA6-40AB-B79B-513C952DF516}" destId="{D75432AE-098A-4DA2-95BE-007FC8395DBC}" srcOrd="1" destOrd="0" presId="urn:microsoft.com/office/officeart/2005/8/layout/hierarchy1"/>
    <dgm:cxn modelId="{86D6C87A-7102-49B7-B31B-9DE66B0EC3D5}" type="presParOf" srcId="{EBF30E16-4894-491B-B629-01596027DEAA}" destId="{8D419A88-F4D2-4C99-B965-56FD9A8037B8}" srcOrd="2" destOrd="0" presId="urn:microsoft.com/office/officeart/2005/8/layout/hierarchy1"/>
    <dgm:cxn modelId="{11A6CEA2-BB51-4EDB-BD0B-90C3F5BB383E}" type="presParOf" srcId="{EBF30E16-4894-491B-B629-01596027DEAA}" destId="{AC347C03-D36E-43FB-A350-55817CF5A0F5}" srcOrd="3" destOrd="0" presId="urn:microsoft.com/office/officeart/2005/8/layout/hierarchy1"/>
    <dgm:cxn modelId="{098B6E82-6B91-4E5B-AA4B-4A7F192E9982}" type="presParOf" srcId="{AC347C03-D36E-43FB-A350-55817CF5A0F5}" destId="{B4B02B94-730D-4D87-B093-8341D6611020}" srcOrd="0" destOrd="0" presId="urn:microsoft.com/office/officeart/2005/8/layout/hierarchy1"/>
    <dgm:cxn modelId="{96567786-5884-4077-8339-EC491E1DCBF3}" type="presParOf" srcId="{B4B02B94-730D-4D87-B093-8341D6611020}" destId="{FED446E5-48DF-43AE-AAD0-D71E0E768B79}" srcOrd="0" destOrd="0" presId="urn:microsoft.com/office/officeart/2005/8/layout/hierarchy1"/>
    <dgm:cxn modelId="{CA6F3B9B-5956-43BF-AA3D-74FCA16D5B2B}" type="presParOf" srcId="{B4B02B94-730D-4D87-B093-8341D6611020}" destId="{6DC784B7-4F24-45C7-9389-053F94143CDB}" srcOrd="1" destOrd="0" presId="urn:microsoft.com/office/officeart/2005/8/layout/hierarchy1"/>
    <dgm:cxn modelId="{0F6C6D81-2D4D-4776-9489-37A093D8AC1D}" type="presParOf" srcId="{AC347C03-D36E-43FB-A350-55817CF5A0F5}" destId="{75F0FCE3-FD45-44F6-B3B6-8025B84C67DF}" srcOrd="1" destOrd="0" presId="urn:microsoft.com/office/officeart/2005/8/layout/hierarchy1"/>
    <dgm:cxn modelId="{C67A9C53-5C19-4153-8100-2C73F5113286}" type="presParOf" srcId="{488CEEB7-0560-4332-AF10-E12755F30989}" destId="{D18ABD84-B6C7-4BD0-A813-FC9F7FF7B217}" srcOrd="2" destOrd="0" presId="urn:microsoft.com/office/officeart/2005/8/layout/hierarchy1"/>
    <dgm:cxn modelId="{1D94F82C-9D82-433D-8147-078D4DC28EDB}" type="presParOf" srcId="{488CEEB7-0560-4332-AF10-E12755F30989}" destId="{A86DE530-B3C4-486B-8493-4A894DE56994}" srcOrd="3" destOrd="0" presId="urn:microsoft.com/office/officeart/2005/8/layout/hierarchy1"/>
    <dgm:cxn modelId="{62A12EA3-7642-4861-9E17-65C5090235C5}" type="presParOf" srcId="{A86DE530-B3C4-486B-8493-4A894DE56994}" destId="{2D73F04B-9CE1-42CB-84BC-B8C5CD759CCD}" srcOrd="0" destOrd="0" presId="urn:microsoft.com/office/officeart/2005/8/layout/hierarchy1"/>
    <dgm:cxn modelId="{75595E77-C895-4DB4-BD76-4B3DC2F6DD52}" type="presParOf" srcId="{2D73F04B-9CE1-42CB-84BC-B8C5CD759CCD}" destId="{76D5C09F-50A6-4100-83AB-850FD53243C3}" srcOrd="0" destOrd="0" presId="urn:microsoft.com/office/officeart/2005/8/layout/hierarchy1"/>
    <dgm:cxn modelId="{AAB93D2B-D2A2-4565-8B95-065CBC186DE0}" type="presParOf" srcId="{2D73F04B-9CE1-42CB-84BC-B8C5CD759CCD}" destId="{4C174572-208E-4AD4-8A7C-749B68303CF2}" srcOrd="1" destOrd="0" presId="urn:microsoft.com/office/officeart/2005/8/layout/hierarchy1"/>
    <dgm:cxn modelId="{88493161-F629-49A0-B98D-94A4B03AD432}" type="presParOf" srcId="{A86DE530-B3C4-486B-8493-4A894DE56994}" destId="{075E03D5-69EA-4379-92CE-7FD0700B7CD9}" srcOrd="1" destOrd="0" presId="urn:microsoft.com/office/officeart/2005/8/layout/hierarchy1"/>
    <dgm:cxn modelId="{762B9ECC-1324-49B4-9DC1-DA69790CA212}" type="presParOf" srcId="{075E03D5-69EA-4379-92CE-7FD0700B7CD9}" destId="{EF0F9230-F412-4D99-8DFC-C43CC41037E2}" srcOrd="0" destOrd="0" presId="urn:microsoft.com/office/officeart/2005/8/layout/hierarchy1"/>
    <dgm:cxn modelId="{F6F07EA2-C208-456A-B1B7-E0B712196EC3}" type="presParOf" srcId="{075E03D5-69EA-4379-92CE-7FD0700B7CD9}" destId="{CF7FC439-71AC-4D05-B555-76928CC1B6AC}" srcOrd="1" destOrd="0" presId="urn:microsoft.com/office/officeart/2005/8/layout/hierarchy1"/>
    <dgm:cxn modelId="{1DEEFF9B-4C65-4FAF-ABB8-11404F49DC60}" type="presParOf" srcId="{CF7FC439-71AC-4D05-B555-76928CC1B6AC}" destId="{98339BA2-9A68-405C-BF98-10B67F789B48}" srcOrd="0" destOrd="0" presId="urn:microsoft.com/office/officeart/2005/8/layout/hierarchy1"/>
    <dgm:cxn modelId="{2808631B-E4C2-4DF9-ADD9-01357915A394}" type="presParOf" srcId="{98339BA2-9A68-405C-BF98-10B67F789B48}" destId="{E8DA12F5-1CFE-4E03-8537-5419D2F0045C}" srcOrd="0" destOrd="0" presId="urn:microsoft.com/office/officeart/2005/8/layout/hierarchy1"/>
    <dgm:cxn modelId="{83960281-906D-4C6C-9F2B-2EFB35F7123B}" type="presParOf" srcId="{98339BA2-9A68-405C-BF98-10B67F789B48}" destId="{ECCC0D3C-884F-4927-8172-FB5F8F0A00CA}" srcOrd="1" destOrd="0" presId="urn:microsoft.com/office/officeart/2005/8/layout/hierarchy1"/>
    <dgm:cxn modelId="{9A9D903C-C873-41F1-B0B8-6AF70EC5FF68}" type="presParOf" srcId="{CF7FC439-71AC-4D05-B555-76928CC1B6AC}" destId="{2E5B5B1E-32FF-4487-99F9-62D06C210E4E}" srcOrd="1" destOrd="0" presId="urn:microsoft.com/office/officeart/2005/8/layout/hierarchy1"/>
    <dgm:cxn modelId="{F554CF22-A245-4D39-A1AA-0F48DFDAFBF2}" type="presParOf" srcId="{075E03D5-69EA-4379-92CE-7FD0700B7CD9}" destId="{10408114-F5E6-4A55-9FE6-0042A5A0D10E}" srcOrd="2" destOrd="0" presId="urn:microsoft.com/office/officeart/2005/8/layout/hierarchy1"/>
    <dgm:cxn modelId="{8E1E4117-A247-4DD2-8773-449FB59DBE68}" type="presParOf" srcId="{075E03D5-69EA-4379-92CE-7FD0700B7CD9}" destId="{A0E08848-CF10-4E72-A046-8CD7DF1D4949}" srcOrd="3" destOrd="0" presId="urn:microsoft.com/office/officeart/2005/8/layout/hierarchy1"/>
    <dgm:cxn modelId="{47E0A74D-89D9-4609-8E84-F115B386DA5B}" type="presParOf" srcId="{A0E08848-CF10-4E72-A046-8CD7DF1D4949}" destId="{92095CC6-0303-48B8-9F12-CF9B0C8F3E8F}" srcOrd="0" destOrd="0" presId="urn:microsoft.com/office/officeart/2005/8/layout/hierarchy1"/>
    <dgm:cxn modelId="{96D67559-0E47-438F-8B63-9B6ED857FE11}" type="presParOf" srcId="{92095CC6-0303-48B8-9F12-CF9B0C8F3E8F}" destId="{3C2FB39A-2319-41AE-8E7A-C891EAD41433}" srcOrd="0" destOrd="0" presId="urn:microsoft.com/office/officeart/2005/8/layout/hierarchy1"/>
    <dgm:cxn modelId="{3686A355-F211-44B8-B6DC-9D3C2B5FC97E}" type="presParOf" srcId="{92095CC6-0303-48B8-9F12-CF9B0C8F3E8F}" destId="{BE545915-1A9A-4148-A28D-42386EF5B10D}" srcOrd="1" destOrd="0" presId="urn:microsoft.com/office/officeart/2005/8/layout/hierarchy1"/>
    <dgm:cxn modelId="{39F7B618-A186-41AC-AC41-DA33D681881C}" type="presParOf" srcId="{A0E08848-CF10-4E72-A046-8CD7DF1D4949}" destId="{D775A771-20B3-472B-B307-3C7F910D9E57}"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0FE30BD3-1985-4F5B-B1A9-F1ABBAAFB986}" type="presOf" srcId="{3D6CB14E-048C-4A21-852E-E02FB6798A28}" destId="{FD250F06-3AA5-4C4E-AF3D-D144B65DFD17}" srcOrd="0" destOrd="0" presId="urn:microsoft.com/office/officeart/2005/8/layout/hProcess9"/>
    <dgm:cxn modelId="{47D1A357-C6F6-4EFF-80F3-724AC15AEFA8}" type="presOf" srcId="{DB6D852A-1BF3-483B-BD39-345B59B52FDB}" destId="{3E3E4524-A2B3-4A82-AE50-5787F0A29DD5}"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156A66E5-2D34-4F5B-B8F4-41CE437B5D28}" type="presOf" srcId="{8D02DD91-9C52-47EA-888A-E2C948E5494F}" destId="{5D508FE6-E350-4F6A-99C6-91C76092C537}"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33B22210-B014-4053-A637-874C0A4DB44F}" type="presOf" srcId="{A7539566-A798-49EE-9542-8C199F02DD36}" destId="{01948F4A-59BE-4867-A297-62A1E3730DC7}" srcOrd="0" destOrd="0" presId="urn:microsoft.com/office/officeart/2005/8/layout/hProcess9"/>
    <dgm:cxn modelId="{97C5D22D-0B4B-4DAA-BAC7-CD49D8CD19F5}" type="presOf" srcId="{C8DA45E9-0EDB-4496-BD54-3FFF2AD85F42}" destId="{60D95088-7FB1-494E-A651-35C8F996052E}"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10E622E0-57A0-4646-9885-4C4582E03935}" type="presOf" srcId="{BE8910B9-BDD6-47A2-B533-0EB3DF79E8B0}" destId="{18104C8D-58BC-4E1B-BE4B-7BF905F3986F}" srcOrd="0" destOrd="0" presId="urn:microsoft.com/office/officeart/2005/8/layout/hProcess9"/>
    <dgm:cxn modelId="{2408EC40-9981-4AE1-A8B1-2B0EBB0C76E9}" srcId="{3D6CB14E-048C-4A21-852E-E02FB6798A28}" destId="{8D02DD91-9C52-47EA-888A-E2C948E5494F}" srcOrd="1" destOrd="0" parTransId="{B109FE3D-8C1F-4905-8A40-AFA37A6EA100}" sibTransId="{09D9B79D-1203-4623-92DF-72A8BF85D831}"/>
    <dgm:cxn modelId="{210DDF30-764B-4D0E-89E8-DA88907ED5A0}" type="presParOf" srcId="{FD250F06-3AA5-4C4E-AF3D-D144B65DFD17}" destId="{9E99E44E-BE9E-4E36-B666-D8E716B0F1F0}" srcOrd="0" destOrd="0" presId="urn:microsoft.com/office/officeart/2005/8/layout/hProcess9"/>
    <dgm:cxn modelId="{3E2B7F19-359D-4788-8343-CD0F7BE28621}" type="presParOf" srcId="{FD250F06-3AA5-4C4E-AF3D-D144B65DFD17}" destId="{CABB8ECC-CA5B-41A1-B3D0-3ABB6DD50598}" srcOrd="1" destOrd="0" presId="urn:microsoft.com/office/officeart/2005/8/layout/hProcess9"/>
    <dgm:cxn modelId="{23AA256B-DD19-475B-AD09-1FC67BE41876}" type="presParOf" srcId="{CABB8ECC-CA5B-41A1-B3D0-3ABB6DD50598}" destId="{01948F4A-59BE-4867-A297-62A1E3730DC7}" srcOrd="0" destOrd="0" presId="urn:microsoft.com/office/officeart/2005/8/layout/hProcess9"/>
    <dgm:cxn modelId="{98450875-8B67-48C0-8D41-10E17A6EA4B5}" type="presParOf" srcId="{CABB8ECC-CA5B-41A1-B3D0-3ABB6DD50598}" destId="{06C92599-0294-4920-9ABA-5306184C57B8}" srcOrd="1" destOrd="0" presId="urn:microsoft.com/office/officeart/2005/8/layout/hProcess9"/>
    <dgm:cxn modelId="{FA48E7CC-4B67-4086-A748-83376AC75117}" type="presParOf" srcId="{CABB8ECC-CA5B-41A1-B3D0-3ABB6DD50598}" destId="{5D508FE6-E350-4F6A-99C6-91C76092C537}" srcOrd="2" destOrd="0" presId="urn:microsoft.com/office/officeart/2005/8/layout/hProcess9"/>
    <dgm:cxn modelId="{DB3FBF91-E8FC-40FA-BEFD-0EAF3BF87E66}" type="presParOf" srcId="{CABB8ECC-CA5B-41A1-B3D0-3ABB6DD50598}" destId="{D3868555-B3BA-419D-BA4E-F2047E2FC9D2}" srcOrd="3" destOrd="0" presId="urn:microsoft.com/office/officeart/2005/8/layout/hProcess9"/>
    <dgm:cxn modelId="{F577E40F-487A-4BE5-9EEC-0820B158A5D7}" type="presParOf" srcId="{CABB8ECC-CA5B-41A1-B3D0-3ABB6DD50598}" destId="{60D95088-7FB1-494E-A651-35C8F996052E}" srcOrd="4" destOrd="0" presId="urn:microsoft.com/office/officeart/2005/8/layout/hProcess9"/>
    <dgm:cxn modelId="{7DA0442A-2F02-43BF-811B-5BE8188D7968}" type="presParOf" srcId="{CABB8ECC-CA5B-41A1-B3D0-3ABB6DD50598}" destId="{D1968B76-D4EA-4074-BFDB-6FCBDE8B02D6}" srcOrd="5" destOrd="0" presId="urn:microsoft.com/office/officeart/2005/8/layout/hProcess9"/>
    <dgm:cxn modelId="{BCBB50E1-D4C5-470B-95E6-AD404FAD5B99}" type="presParOf" srcId="{CABB8ECC-CA5B-41A1-B3D0-3ABB6DD50598}" destId="{18104C8D-58BC-4E1B-BE4B-7BF905F3986F}" srcOrd="6" destOrd="0" presId="urn:microsoft.com/office/officeart/2005/8/layout/hProcess9"/>
    <dgm:cxn modelId="{10BB223F-6ABF-49AB-9011-0C62DE19ED26}" type="presParOf" srcId="{CABB8ECC-CA5B-41A1-B3D0-3ABB6DD50598}" destId="{6E8A9383-9683-476E-B45A-96C3CA682FAB}" srcOrd="7" destOrd="0" presId="urn:microsoft.com/office/officeart/2005/8/layout/hProcess9"/>
    <dgm:cxn modelId="{B6A7E6A2-3A94-439D-BB63-5330E2147CBE}"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DEA88EEA-488A-477A-A6F9-4ADC9980AEE1}" type="presOf" srcId="{A7539566-A798-49EE-9542-8C199F02DD36}" destId="{01948F4A-59BE-4867-A297-62A1E3730DC7}" srcOrd="0" destOrd="0" presId="urn:microsoft.com/office/officeart/2005/8/layout/hProcess9"/>
    <dgm:cxn modelId="{CB499808-60FE-44D1-9CBD-5C3CDF2D2B2E}" type="presOf" srcId="{DB6D852A-1BF3-483B-BD39-345B59B52FDB}" destId="{3E3E4524-A2B3-4A82-AE50-5787F0A29DD5}" srcOrd="0" destOrd="0" presId="urn:microsoft.com/office/officeart/2005/8/layout/hProcess9"/>
    <dgm:cxn modelId="{7E067902-8F9D-4077-9960-CB63C935C36E}" type="presOf" srcId="{3D6CB14E-048C-4A21-852E-E02FB6798A28}" destId="{FD250F06-3AA5-4C4E-AF3D-D144B65DFD17}" srcOrd="0" destOrd="0" presId="urn:microsoft.com/office/officeart/2005/8/layout/hProcess9"/>
    <dgm:cxn modelId="{FED21C60-42FB-4694-8A7F-F1E2347B0245}" type="presOf" srcId="{C8DA45E9-0EDB-4496-BD54-3FFF2AD85F42}" destId="{60D95088-7FB1-494E-A651-35C8F996052E}"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82844110-4E8D-4735-BBC6-129712241C60}" type="presOf" srcId="{8D02DD91-9C52-47EA-888A-E2C948E5494F}" destId="{5D508FE6-E350-4F6A-99C6-91C76092C537}" srcOrd="0" destOrd="0" presId="urn:microsoft.com/office/officeart/2005/8/layout/hProcess9"/>
    <dgm:cxn modelId="{36C8068D-EF96-4322-B9BF-9C9E9EDBE393}" type="presOf" srcId="{BE8910B9-BDD6-47A2-B533-0EB3DF79E8B0}" destId="{18104C8D-58BC-4E1B-BE4B-7BF905F3986F}"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E04449B1-DDA3-4750-AFAD-1C223C8F1ED5}" srcId="{3D6CB14E-048C-4A21-852E-E02FB6798A28}" destId="{BE8910B9-BDD6-47A2-B533-0EB3DF79E8B0}" srcOrd="3" destOrd="0" parTransId="{4A4168DC-4A85-4E0B-A99D-8C09A2D859FB}" sibTransId="{A7F93129-E5C4-469B-B5C4-0E85F2013761}"/>
    <dgm:cxn modelId="{2408EC40-9981-4AE1-A8B1-2B0EBB0C76E9}" srcId="{3D6CB14E-048C-4A21-852E-E02FB6798A28}" destId="{8D02DD91-9C52-47EA-888A-E2C948E5494F}" srcOrd="1" destOrd="0" parTransId="{B109FE3D-8C1F-4905-8A40-AFA37A6EA100}" sibTransId="{09D9B79D-1203-4623-92DF-72A8BF85D831}"/>
    <dgm:cxn modelId="{1604519B-4147-4FF1-B78C-4BC73953EC17}" type="presParOf" srcId="{FD250F06-3AA5-4C4E-AF3D-D144B65DFD17}" destId="{9E99E44E-BE9E-4E36-B666-D8E716B0F1F0}" srcOrd="0" destOrd="0" presId="urn:microsoft.com/office/officeart/2005/8/layout/hProcess9"/>
    <dgm:cxn modelId="{EB9C7419-7D01-4049-8112-37F7A01DC969}" type="presParOf" srcId="{FD250F06-3AA5-4C4E-AF3D-D144B65DFD17}" destId="{CABB8ECC-CA5B-41A1-B3D0-3ABB6DD50598}" srcOrd="1" destOrd="0" presId="urn:microsoft.com/office/officeart/2005/8/layout/hProcess9"/>
    <dgm:cxn modelId="{78529FD1-FCAA-470B-86B8-70F974563E09}" type="presParOf" srcId="{CABB8ECC-CA5B-41A1-B3D0-3ABB6DD50598}" destId="{01948F4A-59BE-4867-A297-62A1E3730DC7}" srcOrd="0" destOrd="0" presId="urn:microsoft.com/office/officeart/2005/8/layout/hProcess9"/>
    <dgm:cxn modelId="{D66DC968-2221-4D10-A29E-3444E23A4C32}" type="presParOf" srcId="{CABB8ECC-CA5B-41A1-B3D0-3ABB6DD50598}" destId="{06C92599-0294-4920-9ABA-5306184C57B8}" srcOrd="1" destOrd="0" presId="urn:microsoft.com/office/officeart/2005/8/layout/hProcess9"/>
    <dgm:cxn modelId="{13F6356A-E146-429B-859E-6FF4720A1883}" type="presParOf" srcId="{CABB8ECC-CA5B-41A1-B3D0-3ABB6DD50598}" destId="{5D508FE6-E350-4F6A-99C6-91C76092C537}" srcOrd="2" destOrd="0" presId="urn:microsoft.com/office/officeart/2005/8/layout/hProcess9"/>
    <dgm:cxn modelId="{DAC33373-07BD-484B-8716-2FA9519387D5}" type="presParOf" srcId="{CABB8ECC-CA5B-41A1-B3D0-3ABB6DD50598}" destId="{D3868555-B3BA-419D-BA4E-F2047E2FC9D2}" srcOrd="3" destOrd="0" presId="urn:microsoft.com/office/officeart/2005/8/layout/hProcess9"/>
    <dgm:cxn modelId="{D19552F8-85F8-4034-8333-87CF25B7D172}" type="presParOf" srcId="{CABB8ECC-CA5B-41A1-B3D0-3ABB6DD50598}" destId="{60D95088-7FB1-494E-A651-35C8F996052E}" srcOrd="4" destOrd="0" presId="urn:microsoft.com/office/officeart/2005/8/layout/hProcess9"/>
    <dgm:cxn modelId="{5F920B32-6D7F-4B30-97FB-9B626C4E38BF}" type="presParOf" srcId="{CABB8ECC-CA5B-41A1-B3D0-3ABB6DD50598}" destId="{D1968B76-D4EA-4074-BFDB-6FCBDE8B02D6}" srcOrd="5" destOrd="0" presId="urn:microsoft.com/office/officeart/2005/8/layout/hProcess9"/>
    <dgm:cxn modelId="{533808B7-AA04-491B-91D7-EC30AD4E7D07}" type="presParOf" srcId="{CABB8ECC-CA5B-41A1-B3D0-3ABB6DD50598}" destId="{18104C8D-58BC-4E1B-BE4B-7BF905F3986F}" srcOrd="6" destOrd="0" presId="urn:microsoft.com/office/officeart/2005/8/layout/hProcess9"/>
    <dgm:cxn modelId="{C982E8AB-D738-4B10-AC8E-1BFD2652199D}" type="presParOf" srcId="{CABB8ECC-CA5B-41A1-B3D0-3ABB6DD50598}" destId="{6E8A9383-9683-476E-B45A-96C3CA682FAB}" srcOrd="7" destOrd="0" presId="urn:microsoft.com/office/officeart/2005/8/layout/hProcess9"/>
    <dgm:cxn modelId="{7A0549B9-4B06-4A2D-9558-B7FCA4C1B521}"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18D5C9-628C-4ED8-9D80-EDA79070A40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9E59B20-52BE-4BB8-A3C2-0ECC1838BBFB}">
      <dgm:prSet phldrT="[Text]" custT="1"/>
      <dgm:spPr>
        <a:noFill/>
        <a:ln>
          <a:solidFill>
            <a:schemeClr val="tx1"/>
          </a:solidFill>
        </a:ln>
      </dgm:spPr>
      <dgm:t>
        <a:bodyPr/>
        <a:lstStyle/>
        <a:p>
          <a:pPr algn="ctr" rtl="1"/>
          <a:r>
            <a:rPr lang="fa-IR" sz="2800" b="0" dirty="0">
              <a:ln>
                <a:solidFill>
                  <a:schemeClr val="tx1"/>
                </a:solidFill>
              </a:ln>
              <a:solidFill>
                <a:schemeClr val="tx1"/>
              </a:solidFill>
              <a:cs typeface="B Mitra" pitchFamily="2" charset="-78"/>
            </a:rPr>
            <a:t>برنامه عملیات میدانی مشترک پاسخ به حادثه</a:t>
          </a:r>
          <a:endParaRPr lang="en-US" sz="2800" b="0" dirty="0">
            <a:ln>
              <a:solidFill>
                <a:schemeClr val="tx1"/>
              </a:solidFill>
            </a:ln>
            <a:solidFill>
              <a:schemeClr val="tx1"/>
            </a:solidFill>
            <a:cs typeface="B Mitra" pitchFamily="2" charset="-78"/>
          </a:endParaRPr>
        </a:p>
      </dgm:t>
    </dgm:pt>
    <dgm:pt modelId="{BACE1039-E494-49D8-9259-4CAB02D5E92D}" type="parTrans" cxnId="{F11730CB-36F5-483F-A583-55BD98CD2F72}">
      <dgm:prSet/>
      <dgm:spPr/>
      <dgm:t>
        <a:bodyPr/>
        <a:lstStyle/>
        <a:p>
          <a:pPr algn="ctr"/>
          <a:endParaRPr lang="en-US">
            <a:solidFill>
              <a:schemeClr val="tx1"/>
            </a:solidFill>
          </a:endParaRPr>
        </a:p>
      </dgm:t>
    </dgm:pt>
    <dgm:pt modelId="{8594A22E-0EF9-45BA-8CE0-C7D4FDF4ED4F}" type="sibTrans" cxnId="{F11730CB-36F5-483F-A583-55BD98CD2F72}">
      <dgm:prSet/>
      <dgm:spPr/>
      <dgm:t>
        <a:bodyPr/>
        <a:lstStyle/>
        <a:p>
          <a:pPr algn="ctr"/>
          <a:endParaRPr lang="en-US">
            <a:solidFill>
              <a:schemeClr val="tx1"/>
            </a:solidFill>
          </a:endParaRPr>
        </a:p>
      </dgm:t>
    </dgm:pt>
    <dgm:pt modelId="{32C640C2-E136-4841-A375-C34D0C5DBF12}">
      <dgm:prSet phldrT="[Text]" custT="1"/>
      <dgm:spPr>
        <a:noFill/>
      </dgm:spPr>
      <dgm:t>
        <a:bodyPr/>
        <a:lstStyle/>
        <a:p>
          <a:pPr algn="ctr" rtl="1"/>
          <a:r>
            <a:rPr lang="fa-IR" sz="2400" b="0" dirty="0">
              <a:ln>
                <a:solidFill>
                  <a:schemeClr val="tx1"/>
                </a:solidFill>
              </a:ln>
              <a:solidFill>
                <a:schemeClr val="tx1"/>
              </a:solidFill>
              <a:cs typeface="B Mitra" pitchFamily="2" charset="-78"/>
            </a:rPr>
            <a:t>برنامه عملیات میدانی پاسخ </a:t>
          </a:r>
        </a:p>
        <a:p>
          <a:pPr algn="ctr" rtl="1"/>
          <a:r>
            <a:rPr lang="fa-IR" sz="2400" b="0" dirty="0">
              <a:ln>
                <a:solidFill>
                  <a:schemeClr val="tx1"/>
                </a:solidFill>
              </a:ln>
              <a:solidFill>
                <a:schemeClr val="tx1"/>
              </a:solidFill>
              <a:cs typeface="B Mitra" pitchFamily="2" charset="-78"/>
            </a:rPr>
            <a:t>واحد جغرافیایی-کارکردی 3</a:t>
          </a:r>
          <a:endParaRPr lang="en-US" sz="2400" b="0" dirty="0">
            <a:ln>
              <a:solidFill>
                <a:schemeClr val="tx1"/>
              </a:solidFill>
            </a:ln>
            <a:solidFill>
              <a:schemeClr val="tx1"/>
            </a:solidFill>
            <a:cs typeface="B Mitra" pitchFamily="2" charset="-78"/>
          </a:endParaRPr>
        </a:p>
      </dgm:t>
    </dgm:pt>
    <dgm:pt modelId="{25FD1EF2-70FB-4A3F-A7E0-22805E65C1EC}" type="parTrans" cxnId="{73C53066-E68D-497E-8B42-647576FC3388}">
      <dgm:prSet/>
      <dgm:spPr/>
      <dgm:t>
        <a:bodyPr/>
        <a:lstStyle/>
        <a:p>
          <a:pPr algn="ctr"/>
          <a:endParaRPr lang="en-US">
            <a:solidFill>
              <a:schemeClr val="tx1"/>
            </a:solidFill>
          </a:endParaRPr>
        </a:p>
      </dgm:t>
    </dgm:pt>
    <dgm:pt modelId="{7914A03E-1095-43FA-98B3-8B985FBB1899}" type="sibTrans" cxnId="{73C53066-E68D-497E-8B42-647576FC3388}">
      <dgm:prSet/>
      <dgm:spPr/>
      <dgm:t>
        <a:bodyPr/>
        <a:lstStyle/>
        <a:p>
          <a:pPr algn="ctr"/>
          <a:endParaRPr lang="en-US">
            <a:solidFill>
              <a:schemeClr val="tx1"/>
            </a:solidFill>
          </a:endParaRPr>
        </a:p>
      </dgm:t>
    </dgm:pt>
    <dgm:pt modelId="{6A455528-790D-484A-BF63-DB31F6001C5E}">
      <dgm:prSet phldrT="[Text]" custT="1"/>
      <dgm:spPr>
        <a:noFill/>
      </dgm:spPr>
      <dgm:t>
        <a:bodyPr/>
        <a:lstStyle/>
        <a:p>
          <a:pPr algn="ctr" rtl="1"/>
          <a:r>
            <a:rPr lang="fa-IR" sz="2400" dirty="0">
              <a:ln>
                <a:solidFill>
                  <a:schemeClr val="tx1"/>
                </a:solidFill>
              </a:ln>
              <a:solidFill>
                <a:schemeClr val="tx1"/>
              </a:solidFill>
              <a:cs typeface="B Mitra" pitchFamily="2" charset="-78"/>
            </a:rPr>
            <a:t>برنامه عملیات میدانی پاسخ </a:t>
          </a:r>
        </a:p>
        <a:p>
          <a:pPr algn="ctr" rtl="1"/>
          <a:r>
            <a:rPr lang="fa-IR" sz="2400" dirty="0">
              <a:ln>
                <a:solidFill>
                  <a:schemeClr val="tx1"/>
                </a:solidFill>
              </a:ln>
              <a:solidFill>
                <a:schemeClr val="tx1"/>
              </a:solidFill>
              <a:cs typeface="B Mitra" pitchFamily="2" charset="-78"/>
            </a:rPr>
            <a:t>واحد جغرافیایی-کارکردی 2</a:t>
          </a:r>
          <a:endParaRPr lang="en-US" sz="2400" dirty="0">
            <a:ln>
              <a:solidFill>
                <a:schemeClr val="tx1"/>
              </a:solidFill>
            </a:ln>
            <a:solidFill>
              <a:schemeClr val="tx1"/>
            </a:solidFill>
            <a:cs typeface="B Mitra" pitchFamily="2" charset="-78"/>
          </a:endParaRPr>
        </a:p>
      </dgm:t>
    </dgm:pt>
    <dgm:pt modelId="{BDDFE266-A55B-438C-A7BE-B2AC3A6F7ACA}" type="parTrans" cxnId="{EF047E0E-4950-469A-AF62-606065115374}">
      <dgm:prSet/>
      <dgm:spPr/>
      <dgm:t>
        <a:bodyPr/>
        <a:lstStyle/>
        <a:p>
          <a:pPr algn="ctr"/>
          <a:endParaRPr lang="en-US">
            <a:solidFill>
              <a:schemeClr val="tx1"/>
            </a:solidFill>
          </a:endParaRPr>
        </a:p>
      </dgm:t>
    </dgm:pt>
    <dgm:pt modelId="{EE3C73E3-4819-4034-9B73-B97BE9049CFE}" type="sibTrans" cxnId="{EF047E0E-4950-469A-AF62-606065115374}">
      <dgm:prSet/>
      <dgm:spPr/>
      <dgm:t>
        <a:bodyPr/>
        <a:lstStyle/>
        <a:p>
          <a:pPr algn="ctr"/>
          <a:endParaRPr lang="en-US">
            <a:solidFill>
              <a:schemeClr val="tx1"/>
            </a:solidFill>
          </a:endParaRPr>
        </a:p>
      </dgm:t>
    </dgm:pt>
    <dgm:pt modelId="{B4088438-42F5-4259-AD0C-068E1E4DBF4B}">
      <dgm:prSet phldrT="[Text]" custT="1"/>
      <dgm:spPr>
        <a:noFill/>
      </dgm:spPr>
      <dgm:t>
        <a:bodyPr/>
        <a:lstStyle/>
        <a:p>
          <a:pPr algn="ctr" rtl="1"/>
          <a:r>
            <a:rPr lang="fa-IR" sz="2400" dirty="0">
              <a:ln>
                <a:solidFill>
                  <a:schemeClr val="tx1"/>
                </a:solidFill>
              </a:ln>
              <a:solidFill>
                <a:schemeClr val="tx1"/>
              </a:solidFill>
              <a:cs typeface="B Mitra" pitchFamily="2" charset="-78"/>
            </a:rPr>
            <a:t>برنامه عملیات میدانی پاسخ </a:t>
          </a:r>
        </a:p>
        <a:p>
          <a:pPr algn="ctr" rtl="1"/>
          <a:r>
            <a:rPr lang="fa-IR" sz="2400" dirty="0">
              <a:ln>
                <a:solidFill>
                  <a:schemeClr val="tx1"/>
                </a:solidFill>
              </a:ln>
              <a:solidFill>
                <a:schemeClr val="tx1"/>
              </a:solidFill>
              <a:cs typeface="B Mitra" pitchFamily="2" charset="-78"/>
            </a:rPr>
            <a:t>واحد جغرافیایی-کارکردی 1</a:t>
          </a:r>
          <a:endParaRPr lang="en-US" sz="2400" dirty="0">
            <a:ln>
              <a:solidFill>
                <a:schemeClr val="tx1"/>
              </a:solidFill>
            </a:ln>
            <a:solidFill>
              <a:schemeClr val="tx1"/>
            </a:solidFill>
            <a:cs typeface="B Mitra" pitchFamily="2" charset="-78"/>
          </a:endParaRPr>
        </a:p>
      </dgm:t>
    </dgm:pt>
    <dgm:pt modelId="{CA9E71E6-7C61-4CDA-8BFC-37419C47681D}" type="parTrans" cxnId="{47091CE7-1BB2-4B37-B028-7A8E0518DE61}">
      <dgm:prSet/>
      <dgm:spPr/>
      <dgm:t>
        <a:bodyPr/>
        <a:lstStyle/>
        <a:p>
          <a:pPr algn="ctr"/>
          <a:endParaRPr lang="en-US">
            <a:solidFill>
              <a:schemeClr val="tx1"/>
            </a:solidFill>
          </a:endParaRPr>
        </a:p>
      </dgm:t>
    </dgm:pt>
    <dgm:pt modelId="{61423C04-418B-44B6-95B0-8033898FB43B}" type="sibTrans" cxnId="{47091CE7-1BB2-4B37-B028-7A8E0518DE61}">
      <dgm:prSet/>
      <dgm:spPr/>
      <dgm:t>
        <a:bodyPr/>
        <a:lstStyle/>
        <a:p>
          <a:pPr algn="ctr"/>
          <a:endParaRPr lang="en-US">
            <a:solidFill>
              <a:schemeClr val="tx1"/>
            </a:solidFill>
          </a:endParaRPr>
        </a:p>
      </dgm:t>
    </dgm:pt>
    <dgm:pt modelId="{73D67ABC-EFAB-4701-8C2C-9C276AC1F0AE}" type="pres">
      <dgm:prSet presAssocID="{6218D5C9-628C-4ED8-9D80-EDA79070A402}" presName="composite" presStyleCnt="0">
        <dgm:presLayoutVars>
          <dgm:chMax val="1"/>
          <dgm:dir/>
          <dgm:resizeHandles val="exact"/>
        </dgm:presLayoutVars>
      </dgm:prSet>
      <dgm:spPr/>
      <dgm:t>
        <a:bodyPr/>
        <a:lstStyle/>
        <a:p>
          <a:endParaRPr lang="en-US"/>
        </a:p>
      </dgm:t>
    </dgm:pt>
    <dgm:pt modelId="{47B2113E-F1F9-4DF4-B3F4-09A54841ED0F}" type="pres">
      <dgm:prSet presAssocID="{A9E59B20-52BE-4BB8-A3C2-0ECC1838BBFB}" presName="roof" presStyleLbl="dkBgShp" presStyleIdx="0" presStyleCnt="2"/>
      <dgm:spPr/>
      <dgm:t>
        <a:bodyPr/>
        <a:lstStyle/>
        <a:p>
          <a:endParaRPr lang="en-US"/>
        </a:p>
      </dgm:t>
    </dgm:pt>
    <dgm:pt modelId="{D242CA52-DC11-4008-9FFC-CE1CC3B1FB57}" type="pres">
      <dgm:prSet presAssocID="{A9E59B20-52BE-4BB8-A3C2-0ECC1838BBFB}" presName="pillars" presStyleCnt="0"/>
      <dgm:spPr/>
    </dgm:pt>
    <dgm:pt modelId="{50EBE424-9E05-444E-8703-DB40C261F8BD}" type="pres">
      <dgm:prSet presAssocID="{A9E59B20-52BE-4BB8-A3C2-0ECC1838BBFB}" presName="pillar1" presStyleLbl="node1" presStyleIdx="0" presStyleCnt="3">
        <dgm:presLayoutVars>
          <dgm:bulletEnabled val="1"/>
        </dgm:presLayoutVars>
      </dgm:prSet>
      <dgm:spPr/>
      <dgm:t>
        <a:bodyPr/>
        <a:lstStyle/>
        <a:p>
          <a:endParaRPr lang="en-US"/>
        </a:p>
      </dgm:t>
    </dgm:pt>
    <dgm:pt modelId="{CE83F90A-1C10-40E9-A91D-F11B4152D1C8}" type="pres">
      <dgm:prSet presAssocID="{6A455528-790D-484A-BF63-DB31F6001C5E}" presName="pillarX" presStyleLbl="node1" presStyleIdx="1" presStyleCnt="3">
        <dgm:presLayoutVars>
          <dgm:bulletEnabled val="1"/>
        </dgm:presLayoutVars>
      </dgm:prSet>
      <dgm:spPr/>
      <dgm:t>
        <a:bodyPr/>
        <a:lstStyle/>
        <a:p>
          <a:endParaRPr lang="en-US"/>
        </a:p>
      </dgm:t>
    </dgm:pt>
    <dgm:pt modelId="{8E5A63D6-C35D-47D8-B2AC-86D730EDAAA9}" type="pres">
      <dgm:prSet presAssocID="{B4088438-42F5-4259-AD0C-068E1E4DBF4B}" presName="pillarX" presStyleLbl="node1" presStyleIdx="2" presStyleCnt="3">
        <dgm:presLayoutVars>
          <dgm:bulletEnabled val="1"/>
        </dgm:presLayoutVars>
      </dgm:prSet>
      <dgm:spPr/>
      <dgm:t>
        <a:bodyPr/>
        <a:lstStyle/>
        <a:p>
          <a:endParaRPr lang="en-US"/>
        </a:p>
      </dgm:t>
    </dgm:pt>
    <dgm:pt modelId="{3931C63F-B03F-4F7F-9CDA-89FE2E3CA8CE}" type="pres">
      <dgm:prSet presAssocID="{A9E59B20-52BE-4BB8-A3C2-0ECC1838BBFB}" presName="base" presStyleLbl="dkBgShp" presStyleIdx="1" presStyleCnt="2"/>
      <dgm:spPr>
        <a:noFill/>
      </dgm:spPr>
      <dgm:t>
        <a:bodyPr/>
        <a:lstStyle/>
        <a:p>
          <a:endParaRPr lang="en-US"/>
        </a:p>
      </dgm:t>
    </dgm:pt>
  </dgm:ptLst>
  <dgm:cxnLst>
    <dgm:cxn modelId="{F11730CB-36F5-483F-A583-55BD98CD2F72}" srcId="{6218D5C9-628C-4ED8-9D80-EDA79070A402}" destId="{A9E59B20-52BE-4BB8-A3C2-0ECC1838BBFB}" srcOrd="0" destOrd="0" parTransId="{BACE1039-E494-49D8-9259-4CAB02D5E92D}" sibTransId="{8594A22E-0EF9-45BA-8CE0-C7D4FDF4ED4F}"/>
    <dgm:cxn modelId="{287A0709-2D37-4BFE-9C92-A92FBEA8B722}" type="presOf" srcId="{6218D5C9-628C-4ED8-9D80-EDA79070A402}" destId="{73D67ABC-EFAB-4701-8C2C-9C276AC1F0AE}" srcOrd="0" destOrd="0" presId="urn:microsoft.com/office/officeart/2005/8/layout/hList3"/>
    <dgm:cxn modelId="{EF047E0E-4950-469A-AF62-606065115374}" srcId="{A9E59B20-52BE-4BB8-A3C2-0ECC1838BBFB}" destId="{6A455528-790D-484A-BF63-DB31F6001C5E}" srcOrd="1" destOrd="0" parTransId="{BDDFE266-A55B-438C-A7BE-B2AC3A6F7ACA}" sibTransId="{EE3C73E3-4819-4034-9B73-B97BE9049CFE}"/>
    <dgm:cxn modelId="{8887B085-E5C5-4677-BE3E-FA13D6D2EE68}" type="presOf" srcId="{6A455528-790D-484A-BF63-DB31F6001C5E}" destId="{CE83F90A-1C10-40E9-A91D-F11B4152D1C8}" srcOrd="0" destOrd="0" presId="urn:microsoft.com/office/officeart/2005/8/layout/hList3"/>
    <dgm:cxn modelId="{952AF121-C2A7-4160-AA37-FB321D87E0CA}" type="presOf" srcId="{A9E59B20-52BE-4BB8-A3C2-0ECC1838BBFB}" destId="{47B2113E-F1F9-4DF4-B3F4-09A54841ED0F}" srcOrd="0" destOrd="0" presId="urn:microsoft.com/office/officeart/2005/8/layout/hList3"/>
    <dgm:cxn modelId="{EF682744-CFD1-4EFB-850E-1AD28CC45E12}" type="presOf" srcId="{32C640C2-E136-4841-A375-C34D0C5DBF12}" destId="{50EBE424-9E05-444E-8703-DB40C261F8BD}" srcOrd="0" destOrd="0" presId="urn:microsoft.com/office/officeart/2005/8/layout/hList3"/>
    <dgm:cxn modelId="{68689ADC-06C5-4FCB-9424-8BBD8FC4F7DD}" type="presOf" srcId="{B4088438-42F5-4259-AD0C-068E1E4DBF4B}" destId="{8E5A63D6-C35D-47D8-B2AC-86D730EDAAA9}" srcOrd="0" destOrd="0" presId="urn:microsoft.com/office/officeart/2005/8/layout/hList3"/>
    <dgm:cxn modelId="{47091CE7-1BB2-4B37-B028-7A8E0518DE61}" srcId="{A9E59B20-52BE-4BB8-A3C2-0ECC1838BBFB}" destId="{B4088438-42F5-4259-AD0C-068E1E4DBF4B}" srcOrd="2" destOrd="0" parTransId="{CA9E71E6-7C61-4CDA-8BFC-37419C47681D}" sibTransId="{61423C04-418B-44B6-95B0-8033898FB43B}"/>
    <dgm:cxn modelId="{73C53066-E68D-497E-8B42-647576FC3388}" srcId="{A9E59B20-52BE-4BB8-A3C2-0ECC1838BBFB}" destId="{32C640C2-E136-4841-A375-C34D0C5DBF12}" srcOrd="0" destOrd="0" parTransId="{25FD1EF2-70FB-4A3F-A7E0-22805E65C1EC}" sibTransId="{7914A03E-1095-43FA-98B3-8B985FBB1899}"/>
    <dgm:cxn modelId="{37AB3952-A342-4C0F-A505-929D3DA3FE1A}" type="presParOf" srcId="{73D67ABC-EFAB-4701-8C2C-9C276AC1F0AE}" destId="{47B2113E-F1F9-4DF4-B3F4-09A54841ED0F}" srcOrd="0" destOrd="0" presId="urn:microsoft.com/office/officeart/2005/8/layout/hList3"/>
    <dgm:cxn modelId="{BD288EA1-08B3-4CBF-B6BA-C0B65023ADC6}" type="presParOf" srcId="{73D67ABC-EFAB-4701-8C2C-9C276AC1F0AE}" destId="{D242CA52-DC11-4008-9FFC-CE1CC3B1FB57}" srcOrd="1" destOrd="0" presId="urn:microsoft.com/office/officeart/2005/8/layout/hList3"/>
    <dgm:cxn modelId="{532C20A0-675F-4E27-B2FA-6C9588E9B5D7}" type="presParOf" srcId="{D242CA52-DC11-4008-9FFC-CE1CC3B1FB57}" destId="{50EBE424-9E05-444E-8703-DB40C261F8BD}" srcOrd="0" destOrd="0" presId="urn:microsoft.com/office/officeart/2005/8/layout/hList3"/>
    <dgm:cxn modelId="{E77E8599-22AB-47CE-BFBF-D00B04700252}" type="presParOf" srcId="{D242CA52-DC11-4008-9FFC-CE1CC3B1FB57}" destId="{CE83F90A-1C10-40E9-A91D-F11B4152D1C8}" srcOrd="1" destOrd="0" presId="urn:microsoft.com/office/officeart/2005/8/layout/hList3"/>
    <dgm:cxn modelId="{3059EB55-B838-4928-93E9-CFF6CEFCC4F9}" type="presParOf" srcId="{D242CA52-DC11-4008-9FFC-CE1CC3B1FB57}" destId="{8E5A63D6-C35D-47D8-B2AC-86D730EDAAA9}" srcOrd="2" destOrd="0" presId="urn:microsoft.com/office/officeart/2005/8/layout/hList3"/>
    <dgm:cxn modelId="{77189200-07B7-4B3B-83D1-2D372A720DF7}" type="presParOf" srcId="{73D67ABC-EFAB-4701-8C2C-9C276AC1F0AE}" destId="{3931C63F-B03F-4F7F-9CDA-89FE2E3CA8CE}" srcOrd="2" destOrd="0" presId="urn:microsoft.com/office/officeart/2005/8/layout/hList3"/>
  </dgm:cxnLst>
  <dgm:bg>
    <a:noFill/>
  </dgm:bg>
  <dgm:whole>
    <a:ln>
      <a:solidFill>
        <a:schemeClr val="tx1">
          <a:alpha val="57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D34A9A7F-3883-4DAB-B5A1-05E2ABAF5252}" type="presOf" srcId="{BE8910B9-BDD6-47A2-B533-0EB3DF79E8B0}" destId="{18104C8D-58BC-4E1B-BE4B-7BF905F3986F}"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1862393A-5F1D-4E5C-928F-B920B1BBDAB0}" type="presOf" srcId="{3D6CB14E-048C-4A21-852E-E02FB6798A28}" destId="{FD250F06-3AA5-4C4E-AF3D-D144B65DFD17}" srcOrd="0" destOrd="0" presId="urn:microsoft.com/office/officeart/2005/8/layout/hProcess9"/>
    <dgm:cxn modelId="{833230CC-950A-4B82-8F24-C17484FF5E93}" type="presOf" srcId="{DB6D852A-1BF3-483B-BD39-345B59B52FDB}" destId="{3E3E4524-A2B3-4A82-AE50-5787F0A29DD5}"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50C629FC-A4E2-44DE-AAD3-4E336F1C8729}" type="presOf" srcId="{8D02DD91-9C52-47EA-888A-E2C948E5494F}" destId="{5D508FE6-E350-4F6A-99C6-91C76092C537}"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EAF35DB6-5283-4976-A5D1-5EF5825C3A26}" type="presOf" srcId="{A7539566-A798-49EE-9542-8C199F02DD36}" destId="{01948F4A-59BE-4867-A297-62A1E3730DC7}" srcOrd="0" destOrd="0" presId="urn:microsoft.com/office/officeart/2005/8/layout/hProcess9"/>
    <dgm:cxn modelId="{C29192EE-531A-44FD-8DED-BAF57DB84217}" type="presOf" srcId="{C8DA45E9-0EDB-4496-BD54-3FFF2AD85F42}" destId="{60D95088-7FB1-494E-A651-35C8F996052E}" srcOrd="0" destOrd="0" presId="urn:microsoft.com/office/officeart/2005/8/layout/hProcess9"/>
    <dgm:cxn modelId="{2408EC40-9981-4AE1-A8B1-2B0EBB0C76E9}" srcId="{3D6CB14E-048C-4A21-852E-E02FB6798A28}" destId="{8D02DD91-9C52-47EA-888A-E2C948E5494F}" srcOrd="1" destOrd="0" parTransId="{B109FE3D-8C1F-4905-8A40-AFA37A6EA100}" sibTransId="{09D9B79D-1203-4623-92DF-72A8BF85D831}"/>
    <dgm:cxn modelId="{63ED7B1D-5608-460D-B0F9-A44BB3E71F34}" type="presParOf" srcId="{FD250F06-3AA5-4C4E-AF3D-D144B65DFD17}" destId="{9E99E44E-BE9E-4E36-B666-D8E716B0F1F0}" srcOrd="0" destOrd="0" presId="urn:microsoft.com/office/officeart/2005/8/layout/hProcess9"/>
    <dgm:cxn modelId="{EAACD060-5EDA-4436-81F8-91FF9EAD41EF}" type="presParOf" srcId="{FD250F06-3AA5-4C4E-AF3D-D144B65DFD17}" destId="{CABB8ECC-CA5B-41A1-B3D0-3ABB6DD50598}" srcOrd="1" destOrd="0" presId="urn:microsoft.com/office/officeart/2005/8/layout/hProcess9"/>
    <dgm:cxn modelId="{080C4B4C-5800-4FC4-8C6C-46A25EBF2BCB}" type="presParOf" srcId="{CABB8ECC-CA5B-41A1-B3D0-3ABB6DD50598}" destId="{01948F4A-59BE-4867-A297-62A1E3730DC7}" srcOrd="0" destOrd="0" presId="urn:microsoft.com/office/officeart/2005/8/layout/hProcess9"/>
    <dgm:cxn modelId="{6CF923C9-693D-454F-AE2A-E0BEE4898712}" type="presParOf" srcId="{CABB8ECC-CA5B-41A1-B3D0-3ABB6DD50598}" destId="{06C92599-0294-4920-9ABA-5306184C57B8}" srcOrd="1" destOrd="0" presId="urn:microsoft.com/office/officeart/2005/8/layout/hProcess9"/>
    <dgm:cxn modelId="{9DF83EFD-46B3-4AAD-B64A-530836E91DB9}" type="presParOf" srcId="{CABB8ECC-CA5B-41A1-B3D0-3ABB6DD50598}" destId="{5D508FE6-E350-4F6A-99C6-91C76092C537}" srcOrd="2" destOrd="0" presId="urn:microsoft.com/office/officeart/2005/8/layout/hProcess9"/>
    <dgm:cxn modelId="{A395D78B-BC4A-4403-847C-F1337041D5DA}" type="presParOf" srcId="{CABB8ECC-CA5B-41A1-B3D0-3ABB6DD50598}" destId="{D3868555-B3BA-419D-BA4E-F2047E2FC9D2}" srcOrd="3" destOrd="0" presId="urn:microsoft.com/office/officeart/2005/8/layout/hProcess9"/>
    <dgm:cxn modelId="{E05A7632-22C9-44B2-82A2-CBA079895B29}" type="presParOf" srcId="{CABB8ECC-CA5B-41A1-B3D0-3ABB6DD50598}" destId="{60D95088-7FB1-494E-A651-35C8F996052E}" srcOrd="4" destOrd="0" presId="urn:microsoft.com/office/officeart/2005/8/layout/hProcess9"/>
    <dgm:cxn modelId="{3597197F-4473-4613-8214-064154DBD721}" type="presParOf" srcId="{CABB8ECC-CA5B-41A1-B3D0-3ABB6DD50598}" destId="{D1968B76-D4EA-4074-BFDB-6FCBDE8B02D6}" srcOrd="5" destOrd="0" presId="urn:microsoft.com/office/officeart/2005/8/layout/hProcess9"/>
    <dgm:cxn modelId="{6117BC3B-E8F0-4427-9DC2-94CDE5D65C4F}" type="presParOf" srcId="{CABB8ECC-CA5B-41A1-B3D0-3ABB6DD50598}" destId="{18104C8D-58BC-4E1B-BE4B-7BF905F3986F}" srcOrd="6" destOrd="0" presId="urn:microsoft.com/office/officeart/2005/8/layout/hProcess9"/>
    <dgm:cxn modelId="{A6D86564-CA3D-4654-837B-4AB858E52D6A}" type="presParOf" srcId="{CABB8ECC-CA5B-41A1-B3D0-3ABB6DD50598}" destId="{6E8A9383-9683-476E-B45A-96C3CA682FAB}" srcOrd="7" destOrd="0" presId="urn:microsoft.com/office/officeart/2005/8/layout/hProcess9"/>
    <dgm:cxn modelId="{EA23B952-73DA-4870-AFBF-21B2817BB6A7}"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13BF4197-451C-4204-9A43-3C33A269E7A2}" type="presOf" srcId="{BE8910B9-BDD6-47A2-B533-0EB3DF79E8B0}" destId="{18104C8D-58BC-4E1B-BE4B-7BF905F3986F}" srcOrd="0" destOrd="0" presId="urn:microsoft.com/office/officeart/2005/8/layout/hProcess9"/>
    <dgm:cxn modelId="{00DCB914-7EE2-4ADC-84F5-16CDC6856BDF}" type="presOf" srcId="{3D6CB14E-048C-4A21-852E-E02FB6798A28}" destId="{FD250F06-3AA5-4C4E-AF3D-D144B65DFD17}"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05D7CF99-202A-49DA-B526-125068F213DF}" srcId="{3D6CB14E-048C-4A21-852E-E02FB6798A28}" destId="{C8DA45E9-0EDB-4496-BD54-3FFF2AD85F42}" srcOrd="2" destOrd="0" parTransId="{CA58745A-D9F9-4AF5-A1EC-9B4D6ACE462A}" sibTransId="{84646BC0-5D03-4E5D-BAE4-1AD14143785F}"/>
    <dgm:cxn modelId="{0BCD2D10-128D-4CCB-AD3E-FB7B45A5A738}" type="presOf" srcId="{C8DA45E9-0EDB-4496-BD54-3FFF2AD85F42}" destId="{60D95088-7FB1-494E-A651-35C8F996052E}" srcOrd="0" destOrd="0" presId="urn:microsoft.com/office/officeart/2005/8/layout/hProcess9"/>
    <dgm:cxn modelId="{E04449B1-DDA3-4750-AFAD-1C223C8F1ED5}" srcId="{3D6CB14E-048C-4A21-852E-E02FB6798A28}" destId="{BE8910B9-BDD6-47A2-B533-0EB3DF79E8B0}" srcOrd="3" destOrd="0" parTransId="{4A4168DC-4A85-4E0B-A99D-8C09A2D859FB}" sibTransId="{A7F93129-E5C4-469B-B5C4-0E85F2013761}"/>
    <dgm:cxn modelId="{67E1F94F-9E84-4F71-9099-EE8FFB9CBF24}" type="presOf" srcId="{A7539566-A798-49EE-9542-8C199F02DD36}" destId="{01948F4A-59BE-4867-A297-62A1E3730DC7}" srcOrd="0" destOrd="0" presId="urn:microsoft.com/office/officeart/2005/8/layout/hProcess9"/>
    <dgm:cxn modelId="{E884EE6F-F783-4699-A1A6-4FC8F0DB07D3}" type="presOf" srcId="{DB6D852A-1BF3-483B-BD39-345B59B52FDB}" destId="{3E3E4524-A2B3-4A82-AE50-5787F0A29DD5}" srcOrd="0" destOrd="0" presId="urn:microsoft.com/office/officeart/2005/8/layout/hProcess9"/>
    <dgm:cxn modelId="{4CCF4A75-0408-45C9-BDED-A16B3497272F}" type="presOf" srcId="{8D02DD91-9C52-47EA-888A-E2C948E5494F}" destId="{5D508FE6-E350-4F6A-99C6-91C76092C537}" srcOrd="0" destOrd="0" presId="urn:microsoft.com/office/officeart/2005/8/layout/hProcess9"/>
    <dgm:cxn modelId="{2408EC40-9981-4AE1-A8B1-2B0EBB0C76E9}" srcId="{3D6CB14E-048C-4A21-852E-E02FB6798A28}" destId="{8D02DD91-9C52-47EA-888A-E2C948E5494F}" srcOrd="1" destOrd="0" parTransId="{B109FE3D-8C1F-4905-8A40-AFA37A6EA100}" sibTransId="{09D9B79D-1203-4623-92DF-72A8BF85D831}"/>
    <dgm:cxn modelId="{931736EA-3F04-4F6E-AC23-1645D0F95FC8}" type="presParOf" srcId="{FD250F06-3AA5-4C4E-AF3D-D144B65DFD17}" destId="{9E99E44E-BE9E-4E36-B666-D8E716B0F1F0}" srcOrd="0" destOrd="0" presId="urn:microsoft.com/office/officeart/2005/8/layout/hProcess9"/>
    <dgm:cxn modelId="{B14E8716-8D61-4BEB-9756-4EAB54699BBA}" type="presParOf" srcId="{FD250F06-3AA5-4C4E-AF3D-D144B65DFD17}" destId="{CABB8ECC-CA5B-41A1-B3D0-3ABB6DD50598}" srcOrd="1" destOrd="0" presId="urn:microsoft.com/office/officeart/2005/8/layout/hProcess9"/>
    <dgm:cxn modelId="{66163ED1-A71D-44FD-9419-CDF9691CCF68}" type="presParOf" srcId="{CABB8ECC-CA5B-41A1-B3D0-3ABB6DD50598}" destId="{01948F4A-59BE-4867-A297-62A1E3730DC7}" srcOrd="0" destOrd="0" presId="urn:microsoft.com/office/officeart/2005/8/layout/hProcess9"/>
    <dgm:cxn modelId="{A2D6E7EF-D069-45B5-BB39-9728E63C6523}" type="presParOf" srcId="{CABB8ECC-CA5B-41A1-B3D0-3ABB6DD50598}" destId="{06C92599-0294-4920-9ABA-5306184C57B8}" srcOrd="1" destOrd="0" presId="urn:microsoft.com/office/officeart/2005/8/layout/hProcess9"/>
    <dgm:cxn modelId="{6072ABA7-6BA5-405C-8AE3-3BB532F92F17}" type="presParOf" srcId="{CABB8ECC-CA5B-41A1-B3D0-3ABB6DD50598}" destId="{5D508FE6-E350-4F6A-99C6-91C76092C537}" srcOrd="2" destOrd="0" presId="urn:microsoft.com/office/officeart/2005/8/layout/hProcess9"/>
    <dgm:cxn modelId="{0E093CB0-363F-4EAE-A093-2D13B55FD528}" type="presParOf" srcId="{CABB8ECC-CA5B-41A1-B3D0-3ABB6DD50598}" destId="{D3868555-B3BA-419D-BA4E-F2047E2FC9D2}" srcOrd="3" destOrd="0" presId="urn:microsoft.com/office/officeart/2005/8/layout/hProcess9"/>
    <dgm:cxn modelId="{DB08784C-AD2B-47A5-BD7D-B0CEDCF523EF}" type="presParOf" srcId="{CABB8ECC-CA5B-41A1-B3D0-3ABB6DD50598}" destId="{60D95088-7FB1-494E-A651-35C8F996052E}" srcOrd="4" destOrd="0" presId="urn:microsoft.com/office/officeart/2005/8/layout/hProcess9"/>
    <dgm:cxn modelId="{15981739-0F32-4381-B68A-9C8CDF0DCB4E}" type="presParOf" srcId="{CABB8ECC-CA5B-41A1-B3D0-3ABB6DD50598}" destId="{D1968B76-D4EA-4074-BFDB-6FCBDE8B02D6}" srcOrd="5" destOrd="0" presId="urn:microsoft.com/office/officeart/2005/8/layout/hProcess9"/>
    <dgm:cxn modelId="{83CE8A23-7121-402C-B3B7-A73C950D2C90}" type="presParOf" srcId="{CABB8ECC-CA5B-41A1-B3D0-3ABB6DD50598}" destId="{18104C8D-58BC-4E1B-BE4B-7BF905F3986F}" srcOrd="6" destOrd="0" presId="urn:microsoft.com/office/officeart/2005/8/layout/hProcess9"/>
    <dgm:cxn modelId="{B64FE37F-A72A-45E1-A905-B88FFE2C63CD}" type="presParOf" srcId="{CABB8ECC-CA5B-41A1-B3D0-3ABB6DD50598}" destId="{6E8A9383-9683-476E-B45A-96C3CA682FAB}" srcOrd="7" destOrd="0" presId="urn:microsoft.com/office/officeart/2005/8/layout/hProcess9"/>
    <dgm:cxn modelId="{BC96A791-2993-4B37-817D-70CB0F416409}"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6CB14E-048C-4A21-852E-E02FB6798A28}" type="doc">
      <dgm:prSet loTypeId="urn:microsoft.com/office/officeart/2005/8/layout/hProcess9" loCatId="process" qsTypeId="urn:microsoft.com/office/officeart/2005/8/quickstyle/simple5" qsCatId="simple" csTypeId="urn:microsoft.com/office/officeart/2005/8/colors/colorful5" csCatId="colorful" phldr="1"/>
      <dgm:spPr/>
    </dgm:pt>
    <dgm:pt modelId="{A7539566-A798-49EE-9542-8C199F02DD36}">
      <dgm:prSet phldrT="[Text]"/>
      <dgm:spPr/>
      <dgm:t>
        <a:bodyPr/>
        <a:lstStyle/>
        <a:p>
          <a:pPr rtl="1"/>
          <a:r>
            <a:rPr lang="fa-IR" b="0" dirty="0" smtClean="0">
              <a:solidFill>
                <a:schemeClr val="tx1"/>
              </a:solidFill>
              <a:cs typeface="B Nazanin" pitchFamily="2" charset="-78"/>
            </a:rPr>
            <a:t>بخش عمومی</a:t>
          </a:r>
          <a:endParaRPr lang="fa-IR" b="0" dirty="0">
            <a:solidFill>
              <a:schemeClr val="tx1"/>
            </a:solidFill>
            <a:cs typeface="B Nazanin" pitchFamily="2" charset="-78"/>
          </a:endParaRPr>
        </a:p>
      </dgm:t>
    </dgm:pt>
    <dgm:pt modelId="{770327A1-2E4D-42FE-9705-B31C64F73DB4}" type="parTrans" cxnId="{95E51D3E-5AAC-4201-849C-A9654D025EA2}">
      <dgm:prSet/>
      <dgm:spPr/>
      <dgm:t>
        <a:bodyPr/>
        <a:lstStyle/>
        <a:p>
          <a:pPr rtl="1"/>
          <a:endParaRPr lang="fa-IR" b="1">
            <a:solidFill>
              <a:schemeClr val="tx1"/>
            </a:solidFill>
            <a:cs typeface="B Nazanin" pitchFamily="2" charset="-78"/>
          </a:endParaRPr>
        </a:p>
      </dgm:t>
    </dgm:pt>
    <dgm:pt modelId="{72A69D2A-DE5A-46B0-9335-3CF49C85BBF6}" type="sibTrans" cxnId="{95E51D3E-5AAC-4201-849C-A9654D025EA2}">
      <dgm:prSet/>
      <dgm:spPr/>
      <dgm:t>
        <a:bodyPr/>
        <a:lstStyle/>
        <a:p>
          <a:pPr rtl="1"/>
          <a:endParaRPr lang="fa-IR" b="1">
            <a:solidFill>
              <a:schemeClr val="tx1"/>
            </a:solidFill>
            <a:cs typeface="B Nazanin" pitchFamily="2" charset="-78"/>
          </a:endParaRPr>
        </a:p>
      </dgm:t>
    </dgm:pt>
    <dgm:pt modelId="{8D02DD91-9C52-47EA-888A-E2C948E5494F}">
      <dgm:prSet phldrT="[Text]"/>
      <dgm:spPr/>
      <dgm:t>
        <a:bodyPr/>
        <a:lstStyle/>
        <a:p>
          <a:pPr rtl="1"/>
          <a:r>
            <a:rPr lang="fa-IR" b="0" dirty="0" smtClean="0">
              <a:solidFill>
                <a:schemeClr val="tx1"/>
              </a:solidFill>
              <a:cs typeface="B Nazanin" pitchFamily="2" charset="-78"/>
            </a:rPr>
            <a:t>مبانی عملیات</a:t>
          </a:r>
          <a:endParaRPr lang="fa-IR" b="0" dirty="0">
            <a:solidFill>
              <a:schemeClr val="tx1"/>
            </a:solidFill>
            <a:cs typeface="B Nazanin" pitchFamily="2" charset="-78"/>
          </a:endParaRPr>
        </a:p>
      </dgm:t>
    </dgm:pt>
    <dgm:pt modelId="{B109FE3D-8C1F-4905-8A40-AFA37A6EA100}" type="parTrans" cxnId="{2408EC40-9981-4AE1-A8B1-2B0EBB0C76E9}">
      <dgm:prSet/>
      <dgm:spPr/>
      <dgm:t>
        <a:bodyPr/>
        <a:lstStyle/>
        <a:p>
          <a:pPr rtl="1"/>
          <a:endParaRPr lang="fa-IR" b="1">
            <a:solidFill>
              <a:schemeClr val="tx1"/>
            </a:solidFill>
            <a:cs typeface="B Nazanin" pitchFamily="2" charset="-78"/>
          </a:endParaRPr>
        </a:p>
      </dgm:t>
    </dgm:pt>
    <dgm:pt modelId="{09D9B79D-1203-4623-92DF-72A8BF85D831}" type="sibTrans" cxnId="{2408EC40-9981-4AE1-A8B1-2B0EBB0C76E9}">
      <dgm:prSet/>
      <dgm:spPr/>
      <dgm:t>
        <a:bodyPr/>
        <a:lstStyle/>
        <a:p>
          <a:pPr rtl="1"/>
          <a:endParaRPr lang="fa-IR" b="1">
            <a:solidFill>
              <a:schemeClr val="tx1"/>
            </a:solidFill>
            <a:cs typeface="B Nazanin" pitchFamily="2" charset="-78"/>
          </a:endParaRPr>
        </a:p>
      </dgm:t>
    </dgm:pt>
    <dgm:pt modelId="{DB6D852A-1BF3-483B-BD39-345B59B52FDB}">
      <dgm:prSet phldrT="[Text]"/>
      <dgm:spPr/>
      <dgm:t>
        <a:bodyPr/>
        <a:lstStyle/>
        <a:p>
          <a:pPr rtl="1"/>
          <a:r>
            <a:rPr lang="fa-IR" b="1" dirty="0" smtClean="0">
              <a:solidFill>
                <a:schemeClr val="tx1"/>
              </a:solidFill>
              <a:cs typeface="B Nazanin" pitchFamily="2" charset="-78"/>
            </a:rPr>
            <a:t>کارکردهای اختصاصی</a:t>
          </a:r>
          <a:endParaRPr lang="fa-IR" b="1" dirty="0">
            <a:solidFill>
              <a:schemeClr val="tx1"/>
            </a:solidFill>
            <a:cs typeface="B Nazanin" pitchFamily="2" charset="-78"/>
          </a:endParaRPr>
        </a:p>
      </dgm:t>
    </dgm:pt>
    <dgm:pt modelId="{6A087453-A5D8-4DCB-A39C-731608C868B9}" type="parTrans" cxnId="{31C598B7-0E30-464B-8E56-7B2561B52457}">
      <dgm:prSet/>
      <dgm:spPr/>
      <dgm:t>
        <a:bodyPr/>
        <a:lstStyle/>
        <a:p>
          <a:pPr rtl="1"/>
          <a:endParaRPr lang="fa-IR" b="1">
            <a:solidFill>
              <a:schemeClr val="tx1"/>
            </a:solidFill>
            <a:cs typeface="B Nazanin" pitchFamily="2" charset="-78"/>
          </a:endParaRPr>
        </a:p>
      </dgm:t>
    </dgm:pt>
    <dgm:pt modelId="{37BE0874-3D99-4FB1-AFE7-4D9672D5C1C2}" type="sibTrans" cxnId="{31C598B7-0E30-464B-8E56-7B2561B52457}">
      <dgm:prSet/>
      <dgm:spPr/>
      <dgm:t>
        <a:bodyPr/>
        <a:lstStyle/>
        <a:p>
          <a:pPr rtl="1"/>
          <a:endParaRPr lang="fa-IR" b="1">
            <a:solidFill>
              <a:schemeClr val="tx1"/>
            </a:solidFill>
            <a:cs typeface="B Nazanin" pitchFamily="2" charset="-78"/>
          </a:endParaRPr>
        </a:p>
      </dgm:t>
    </dgm:pt>
    <dgm:pt modelId="{C8DA45E9-0EDB-4496-BD54-3FFF2AD85F42}">
      <dgm:prSet/>
      <dgm:spPr/>
      <dgm:t>
        <a:bodyPr/>
        <a:lstStyle/>
        <a:p>
          <a:pPr rtl="1"/>
          <a:r>
            <a:rPr lang="fa-IR" b="0" dirty="0" smtClean="0">
              <a:solidFill>
                <a:schemeClr val="tx1"/>
              </a:solidFill>
              <a:cs typeface="B Nazanin" pitchFamily="2" charset="-78"/>
            </a:rPr>
            <a:t>کارکردهای آمادگی</a:t>
          </a:r>
          <a:endParaRPr lang="fa-IR" b="0" dirty="0">
            <a:solidFill>
              <a:schemeClr val="tx1"/>
            </a:solidFill>
            <a:cs typeface="B Nazanin" pitchFamily="2" charset="-78"/>
          </a:endParaRPr>
        </a:p>
      </dgm:t>
    </dgm:pt>
    <dgm:pt modelId="{CA58745A-D9F9-4AF5-A1EC-9B4D6ACE462A}" type="parTrans" cxnId="{05D7CF99-202A-49DA-B526-125068F213DF}">
      <dgm:prSet/>
      <dgm:spPr/>
      <dgm:t>
        <a:bodyPr/>
        <a:lstStyle/>
        <a:p>
          <a:pPr rtl="1"/>
          <a:endParaRPr lang="fa-IR" b="1">
            <a:solidFill>
              <a:schemeClr val="tx1"/>
            </a:solidFill>
            <a:cs typeface="B Nazanin" pitchFamily="2" charset="-78"/>
          </a:endParaRPr>
        </a:p>
      </dgm:t>
    </dgm:pt>
    <dgm:pt modelId="{84646BC0-5D03-4E5D-BAE4-1AD14143785F}" type="sibTrans" cxnId="{05D7CF99-202A-49DA-B526-125068F213DF}">
      <dgm:prSet/>
      <dgm:spPr/>
      <dgm:t>
        <a:bodyPr/>
        <a:lstStyle/>
        <a:p>
          <a:pPr rtl="1"/>
          <a:endParaRPr lang="fa-IR" b="1">
            <a:solidFill>
              <a:schemeClr val="tx1"/>
            </a:solidFill>
            <a:cs typeface="B Nazanin" pitchFamily="2" charset="-78"/>
          </a:endParaRPr>
        </a:p>
      </dgm:t>
    </dgm:pt>
    <dgm:pt modelId="{BE8910B9-BDD6-47A2-B533-0EB3DF79E8B0}">
      <dgm:prSet/>
      <dgm:spPr/>
      <dgm:t>
        <a:bodyPr/>
        <a:lstStyle/>
        <a:p>
          <a:pPr rtl="1"/>
          <a:r>
            <a:rPr lang="fa-IR" b="0" dirty="0" smtClean="0">
              <a:solidFill>
                <a:schemeClr val="tx1"/>
              </a:solidFill>
              <a:cs typeface="B Nazanin" pitchFamily="2" charset="-78"/>
            </a:rPr>
            <a:t>کارکردهای مدیریتی</a:t>
          </a:r>
          <a:endParaRPr lang="fa-IR" b="1" dirty="0">
            <a:solidFill>
              <a:schemeClr val="tx1"/>
            </a:solidFill>
            <a:cs typeface="B Nazanin" pitchFamily="2" charset="-78"/>
          </a:endParaRPr>
        </a:p>
      </dgm:t>
    </dgm:pt>
    <dgm:pt modelId="{4A4168DC-4A85-4E0B-A99D-8C09A2D859FB}" type="parTrans" cxnId="{E04449B1-DDA3-4750-AFAD-1C223C8F1ED5}">
      <dgm:prSet/>
      <dgm:spPr/>
      <dgm:t>
        <a:bodyPr/>
        <a:lstStyle/>
        <a:p>
          <a:pPr rtl="1"/>
          <a:endParaRPr lang="fa-IR" b="1">
            <a:solidFill>
              <a:schemeClr val="tx1"/>
            </a:solidFill>
            <a:cs typeface="B Nazanin" pitchFamily="2" charset="-78"/>
          </a:endParaRPr>
        </a:p>
      </dgm:t>
    </dgm:pt>
    <dgm:pt modelId="{A7F93129-E5C4-469B-B5C4-0E85F2013761}" type="sibTrans" cxnId="{E04449B1-DDA3-4750-AFAD-1C223C8F1ED5}">
      <dgm:prSet/>
      <dgm:spPr/>
      <dgm:t>
        <a:bodyPr/>
        <a:lstStyle/>
        <a:p>
          <a:pPr rtl="1"/>
          <a:endParaRPr lang="fa-IR" b="1">
            <a:solidFill>
              <a:schemeClr val="tx1"/>
            </a:solidFill>
            <a:cs typeface="B Nazanin" pitchFamily="2" charset="-78"/>
          </a:endParaRPr>
        </a:p>
      </dgm:t>
    </dgm:pt>
    <dgm:pt modelId="{FD250F06-3AA5-4C4E-AF3D-D144B65DFD17}" type="pres">
      <dgm:prSet presAssocID="{3D6CB14E-048C-4A21-852E-E02FB6798A28}" presName="CompostProcess" presStyleCnt="0">
        <dgm:presLayoutVars>
          <dgm:dir/>
          <dgm:resizeHandles val="exact"/>
        </dgm:presLayoutVars>
      </dgm:prSet>
      <dgm:spPr/>
    </dgm:pt>
    <dgm:pt modelId="{9E99E44E-BE9E-4E36-B666-D8E716B0F1F0}" type="pres">
      <dgm:prSet presAssocID="{3D6CB14E-048C-4A21-852E-E02FB6798A28}" presName="arrow" presStyleLbl="bgShp" presStyleIdx="0" presStyleCnt="1"/>
      <dgm:spPr/>
    </dgm:pt>
    <dgm:pt modelId="{CABB8ECC-CA5B-41A1-B3D0-3ABB6DD50598}" type="pres">
      <dgm:prSet presAssocID="{3D6CB14E-048C-4A21-852E-E02FB6798A28}" presName="linearProcess" presStyleCnt="0"/>
      <dgm:spPr/>
    </dgm:pt>
    <dgm:pt modelId="{01948F4A-59BE-4867-A297-62A1E3730DC7}" type="pres">
      <dgm:prSet presAssocID="{A7539566-A798-49EE-9542-8C199F02DD36}" presName="textNode" presStyleLbl="node1" presStyleIdx="0" presStyleCnt="5">
        <dgm:presLayoutVars>
          <dgm:bulletEnabled val="1"/>
        </dgm:presLayoutVars>
      </dgm:prSet>
      <dgm:spPr/>
      <dgm:t>
        <a:bodyPr/>
        <a:lstStyle/>
        <a:p>
          <a:pPr rtl="1"/>
          <a:endParaRPr lang="fa-IR"/>
        </a:p>
      </dgm:t>
    </dgm:pt>
    <dgm:pt modelId="{06C92599-0294-4920-9ABA-5306184C57B8}" type="pres">
      <dgm:prSet presAssocID="{72A69D2A-DE5A-46B0-9335-3CF49C85BBF6}" presName="sibTrans" presStyleCnt="0"/>
      <dgm:spPr/>
    </dgm:pt>
    <dgm:pt modelId="{5D508FE6-E350-4F6A-99C6-91C76092C537}" type="pres">
      <dgm:prSet presAssocID="{8D02DD91-9C52-47EA-888A-E2C948E5494F}" presName="textNode" presStyleLbl="node1" presStyleIdx="1" presStyleCnt="5">
        <dgm:presLayoutVars>
          <dgm:bulletEnabled val="1"/>
        </dgm:presLayoutVars>
      </dgm:prSet>
      <dgm:spPr/>
      <dgm:t>
        <a:bodyPr/>
        <a:lstStyle/>
        <a:p>
          <a:pPr rtl="1"/>
          <a:endParaRPr lang="fa-IR"/>
        </a:p>
      </dgm:t>
    </dgm:pt>
    <dgm:pt modelId="{D3868555-B3BA-419D-BA4E-F2047E2FC9D2}" type="pres">
      <dgm:prSet presAssocID="{09D9B79D-1203-4623-92DF-72A8BF85D831}" presName="sibTrans" presStyleCnt="0"/>
      <dgm:spPr/>
    </dgm:pt>
    <dgm:pt modelId="{60D95088-7FB1-494E-A651-35C8F996052E}" type="pres">
      <dgm:prSet presAssocID="{C8DA45E9-0EDB-4496-BD54-3FFF2AD85F42}" presName="textNode" presStyleLbl="node1" presStyleIdx="2" presStyleCnt="5">
        <dgm:presLayoutVars>
          <dgm:bulletEnabled val="1"/>
        </dgm:presLayoutVars>
      </dgm:prSet>
      <dgm:spPr/>
      <dgm:t>
        <a:bodyPr/>
        <a:lstStyle/>
        <a:p>
          <a:pPr rtl="1"/>
          <a:endParaRPr lang="fa-IR"/>
        </a:p>
      </dgm:t>
    </dgm:pt>
    <dgm:pt modelId="{D1968B76-D4EA-4074-BFDB-6FCBDE8B02D6}" type="pres">
      <dgm:prSet presAssocID="{84646BC0-5D03-4E5D-BAE4-1AD14143785F}" presName="sibTrans" presStyleCnt="0"/>
      <dgm:spPr/>
    </dgm:pt>
    <dgm:pt modelId="{18104C8D-58BC-4E1B-BE4B-7BF905F3986F}" type="pres">
      <dgm:prSet presAssocID="{BE8910B9-BDD6-47A2-B533-0EB3DF79E8B0}" presName="textNode" presStyleLbl="node1" presStyleIdx="3" presStyleCnt="5">
        <dgm:presLayoutVars>
          <dgm:bulletEnabled val="1"/>
        </dgm:presLayoutVars>
      </dgm:prSet>
      <dgm:spPr/>
      <dgm:t>
        <a:bodyPr/>
        <a:lstStyle/>
        <a:p>
          <a:pPr rtl="1"/>
          <a:endParaRPr lang="fa-IR"/>
        </a:p>
      </dgm:t>
    </dgm:pt>
    <dgm:pt modelId="{6E8A9383-9683-476E-B45A-96C3CA682FAB}" type="pres">
      <dgm:prSet presAssocID="{A7F93129-E5C4-469B-B5C4-0E85F2013761}" presName="sibTrans" presStyleCnt="0"/>
      <dgm:spPr/>
    </dgm:pt>
    <dgm:pt modelId="{3E3E4524-A2B3-4A82-AE50-5787F0A29DD5}" type="pres">
      <dgm:prSet presAssocID="{DB6D852A-1BF3-483B-BD39-345B59B52FDB}" presName="textNode" presStyleLbl="node1" presStyleIdx="4" presStyleCnt="5">
        <dgm:presLayoutVars>
          <dgm:bulletEnabled val="1"/>
        </dgm:presLayoutVars>
      </dgm:prSet>
      <dgm:spPr/>
      <dgm:t>
        <a:bodyPr/>
        <a:lstStyle/>
        <a:p>
          <a:pPr rtl="1"/>
          <a:endParaRPr lang="fa-IR"/>
        </a:p>
      </dgm:t>
    </dgm:pt>
  </dgm:ptLst>
  <dgm:cxnLst>
    <dgm:cxn modelId="{95E51D3E-5AAC-4201-849C-A9654D025EA2}" srcId="{3D6CB14E-048C-4A21-852E-E02FB6798A28}" destId="{A7539566-A798-49EE-9542-8C199F02DD36}" srcOrd="0" destOrd="0" parTransId="{770327A1-2E4D-42FE-9705-B31C64F73DB4}" sibTransId="{72A69D2A-DE5A-46B0-9335-3CF49C85BBF6}"/>
    <dgm:cxn modelId="{ED74F973-492E-4853-A4A6-B4CD53A92DBA}" type="presOf" srcId="{A7539566-A798-49EE-9542-8C199F02DD36}" destId="{01948F4A-59BE-4867-A297-62A1E3730DC7}" srcOrd="0" destOrd="0" presId="urn:microsoft.com/office/officeart/2005/8/layout/hProcess9"/>
    <dgm:cxn modelId="{FE5B63B0-8F02-4426-B729-B72F9D09ACF5}" type="presOf" srcId="{C8DA45E9-0EDB-4496-BD54-3FFF2AD85F42}" destId="{60D95088-7FB1-494E-A651-35C8F996052E}" srcOrd="0" destOrd="0" presId="urn:microsoft.com/office/officeart/2005/8/layout/hProcess9"/>
    <dgm:cxn modelId="{44F6A203-4D4C-45FD-9198-22ABBA63BEBE}" type="presOf" srcId="{BE8910B9-BDD6-47A2-B533-0EB3DF79E8B0}" destId="{18104C8D-58BC-4E1B-BE4B-7BF905F3986F}" srcOrd="0" destOrd="0" presId="urn:microsoft.com/office/officeart/2005/8/layout/hProcess9"/>
    <dgm:cxn modelId="{31C598B7-0E30-464B-8E56-7B2561B52457}" srcId="{3D6CB14E-048C-4A21-852E-E02FB6798A28}" destId="{DB6D852A-1BF3-483B-BD39-345B59B52FDB}" srcOrd="4" destOrd="0" parTransId="{6A087453-A5D8-4DCB-A39C-731608C868B9}" sibTransId="{37BE0874-3D99-4FB1-AFE7-4D9672D5C1C2}"/>
    <dgm:cxn modelId="{F2E6CE3A-51E8-491B-B6F5-50DA3C44DC60}" type="presOf" srcId="{3D6CB14E-048C-4A21-852E-E02FB6798A28}" destId="{FD250F06-3AA5-4C4E-AF3D-D144B65DFD17}" srcOrd="0" destOrd="0" presId="urn:microsoft.com/office/officeart/2005/8/layout/hProcess9"/>
    <dgm:cxn modelId="{242ABDA4-AE52-467A-9478-C8C873F68137}" type="presOf" srcId="{DB6D852A-1BF3-483B-BD39-345B59B52FDB}" destId="{3E3E4524-A2B3-4A82-AE50-5787F0A29DD5}" srcOrd="0" destOrd="0" presId="urn:microsoft.com/office/officeart/2005/8/layout/hProcess9"/>
    <dgm:cxn modelId="{2356CBBF-40A0-48AA-9D9B-864717CC654F}" type="presOf" srcId="{8D02DD91-9C52-47EA-888A-E2C948E5494F}" destId="{5D508FE6-E350-4F6A-99C6-91C76092C537}" srcOrd="0" destOrd="0" presId="urn:microsoft.com/office/officeart/2005/8/layout/hProcess9"/>
    <dgm:cxn modelId="{05D7CF99-202A-49DA-B526-125068F213DF}" srcId="{3D6CB14E-048C-4A21-852E-E02FB6798A28}" destId="{C8DA45E9-0EDB-4496-BD54-3FFF2AD85F42}" srcOrd="2" destOrd="0" parTransId="{CA58745A-D9F9-4AF5-A1EC-9B4D6ACE462A}" sibTransId="{84646BC0-5D03-4E5D-BAE4-1AD14143785F}"/>
    <dgm:cxn modelId="{E04449B1-DDA3-4750-AFAD-1C223C8F1ED5}" srcId="{3D6CB14E-048C-4A21-852E-E02FB6798A28}" destId="{BE8910B9-BDD6-47A2-B533-0EB3DF79E8B0}" srcOrd="3" destOrd="0" parTransId="{4A4168DC-4A85-4E0B-A99D-8C09A2D859FB}" sibTransId="{A7F93129-E5C4-469B-B5C4-0E85F2013761}"/>
    <dgm:cxn modelId="{2408EC40-9981-4AE1-A8B1-2B0EBB0C76E9}" srcId="{3D6CB14E-048C-4A21-852E-E02FB6798A28}" destId="{8D02DD91-9C52-47EA-888A-E2C948E5494F}" srcOrd="1" destOrd="0" parTransId="{B109FE3D-8C1F-4905-8A40-AFA37A6EA100}" sibTransId="{09D9B79D-1203-4623-92DF-72A8BF85D831}"/>
    <dgm:cxn modelId="{AD5FA68A-6F46-4908-AD8F-8C3F031DA154}" type="presParOf" srcId="{FD250F06-3AA5-4C4E-AF3D-D144B65DFD17}" destId="{9E99E44E-BE9E-4E36-B666-D8E716B0F1F0}" srcOrd="0" destOrd="0" presId="urn:microsoft.com/office/officeart/2005/8/layout/hProcess9"/>
    <dgm:cxn modelId="{4C29B735-817D-46A8-85C9-6AE1280D6B7D}" type="presParOf" srcId="{FD250F06-3AA5-4C4E-AF3D-D144B65DFD17}" destId="{CABB8ECC-CA5B-41A1-B3D0-3ABB6DD50598}" srcOrd="1" destOrd="0" presId="urn:microsoft.com/office/officeart/2005/8/layout/hProcess9"/>
    <dgm:cxn modelId="{5398AD74-EE68-4B16-8542-83307E5B0BB5}" type="presParOf" srcId="{CABB8ECC-CA5B-41A1-B3D0-3ABB6DD50598}" destId="{01948F4A-59BE-4867-A297-62A1E3730DC7}" srcOrd="0" destOrd="0" presId="urn:microsoft.com/office/officeart/2005/8/layout/hProcess9"/>
    <dgm:cxn modelId="{8A237698-144E-4862-825F-26B3E4E6B1C3}" type="presParOf" srcId="{CABB8ECC-CA5B-41A1-B3D0-3ABB6DD50598}" destId="{06C92599-0294-4920-9ABA-5306184C57B8}" srcOrd="1" destOrd="0" presId="urn:microsoft.com/office/officeart/2005/8/layout/hProcess9"/>
    <dgm:cxn modelId="{C5F6742E-6CFA-41BE-A84E-1580B3898F81}" type="presParOf" srcId="{CABB8ECC-CA5B-41A1-B3D0-3ABB6DD50598}" destId="{5D508FE6-E350-4F6A-99C6-91C76092C537}" srcOrd="2" destOrd="0" presId="urn:microsoft.com/office/officeart/2005/8/layout/hProcess9"/>
    <dgm:cxn modelId="{E1A4027B-660B-4A1B-99F1-2E911E59415E}" type="presParOf" srcId="{CABB8ECC-CA5B-41A1-B3D0-3ABB6DD50598}" destId="{D3868555-B3BA-419D-BA4E-F2047E2FC9D2}" srcOrd="3" destOrd="0" presId="urn:microsoft.com/office/officeart/2005/8/layout/hProcess9"/>
    <dgm:cxn modelId="{C99CC3D7-1B4F-44A4-B3C1-30A553C150DE}" type="presParOf" srcId="{CABB8ECC-CA5B-41A1-B3D0-3ABB6DD50598}" destId="{60D95088-7FB1-494E-A651-35C8F996052E}" srcOrd="4" destOrd="0" presId="urn:microsoft.com/office/officeart/2005/8/layout/hProcess9"/>
    <dgm:cxn modelId="{97F99A85-806F-47B9-9C2C-B720CB229CED}" type="presParOf" srcId="{CABB8ECC-CA5B-41A1-B3D0-3ABB6DD50598}" destId="{D1968B76-D4EA-4074-BFDB-6FCBDE8B02D6}" srcOrd="5" destOrd="0" presId="urn:microsoft.com/office/officeart/2005/8/layout/hProcess9"/>
    <dgm:cxn modelId="{4B91FA39-248C-4204-8A0A-619E9501A2F7}" type="presParOf" srcId="{CABB8ECC-CA5B-41A1-B3D0-3ABB6DD50598}" destId="{18104C8D-58BC-4E1B-BE4B-7BF905F3986F}" srcOrd="6" destOrd="0" presId="urn:microsoft.com/office/officeart/2005/8/layout/hProcess9"/>
    <dgm:cxn modelId="{62E8A447-D318-4823-88A5-CC78A0ACDCAA}" type="presParOf" srcId="{CABB8ECC-CA5B-41A1-B3D0-3ABB6DD50598}" destId="{6E8A9383-9683-476E-B45A-96C3CA682FAB}" srcOrd="7" destOrd="0" presId="urn:microsoft.com/office/officeart/2005/8/layout/hProcess9"/>
    <dgm:cxn modelId="{6F8470C6-FCFD-4097-A122-16CD97E93407}" type="presParOf" srcId="{CABB8ECC-CA5B-41A1-B3D0-3ABB6DD50598}" destId="{3E3E4524-A2B3-4A82-AE50-5787F0A29DD5}"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408114-F5E6-4A55-9FE6-0042A5A0D10E}">
      <dsp:nvSpPr>
        <dsp:cNvPr id="0" name=""/>
        <dsp:cNvSpPr/>
      </dsp:nvSpPr>
      <dsp:spPr>
        <a:xfrm>
          <a:off x="4535685" y="2369563"/>
          <a:ext cx="779264" cy="370858"/>
        </a:xfrm>
        <a:custGeom>
          <a:avLst/>
          <a:gdLst/>
          <a:ahLst/>
          <a:cxnLst/>
          <a:rect l="0" t="0" r="0" b="0"/>
          <a:pathLst>
            <a:path>
              <a:moveTo>
                <a:pt x="0" y="0"/>
              </a:moveTo>
              <a:lnTo>
                <a:pt x="0" y="252729"/>
              </a:lnTo>
              <a:lnTo>
                <a:pt x="779264" y="252729"/>
              </a:lnTo>
              <a:lnTo>
                <a:pt x="779264" y="3708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0F9230-F412-4D99-8DFC-C43CC41037E2}">
      <dsp:nvSpPr>
        <dsp:cNvPr id="0" name=""/>
        <dsp:cNvSpPr/>
      </dsp:nvSpPr>
      <dsp:spPr>
        <a:xfrm>
          <a:off x="3756421" y="2369563"/>
          <a:ext cx="779264" cy="370858"/>
        </a:xfrm>
        <a:custGeom>
          <a:avLst/>
          <a:gdLst/>
          <a:ahLst/>
          <a:cxnLst/>
          <a:rect l="0" t="0" r="0" b="0"/>
          <a:pathLst>
            <a:path>
              <a:moveTo>
                <a:pt x="779264" y="0"/>
              </a:moveTo>
              <a:lnTo>
                <a:pt x="779264" y="252729"/>
              </a:lnTo>
              <a:lnTo>
                <a:pt x="0" y="252729"/>
              </a:lnTo>
              <a:lnTo>
                <a:pt x="0" y="3708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ABD84-B6C7-4BD0-A813-FC9F7FF7B217}">
      <dsp:nvSpPr>
        <dsp:cNvPr id="0" name=""/>
        <dsp:cNvSpPr/>
      </dsp:nvSpPr>
      <dsp:spPr>
        <a:xfrm>
          <a:off x="2977157" y="1188977"/>
          <a:ext cx="1558528" cy="370858"/>
        </a:xfrm>
        <a:custGeom>
          <a:avLst/>
          <a:gdLst/>
          <a:ahLst/>
          <a:cxnLst/>
          <a:rect l="0" t="0" r="0" b="0"/>
          <a:pathLst>
            <a:path>
              <a:moveTo>
                <a:pt x="0" y="0"/>
              </a:moveTo>
              <a:lnTo>
                <a:pt x="0" y="252729"/>
              </a:lnTo>
              <a:lnTo>
                <a:pt x="1558528" y="252729"/>
              </a:lnTo>
              <a:lnTo>
                <a:pt x="1558528" y="370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419A88-F4D2-4C99-B965-56FD9A8037B8}">
      <dsp:nvSpPr>
        <dsp:cNvPr id="0" name=""/>
        <dsp:cNvSpPr/>
      </dsp:nvSpPr>
      <dsp:spPr>
        <a:xfrm>
          <a:off x="1418629" y="2369563"/>
          <a:ext cx="779264" cy="370858"/>
        </a:xfrm>
        <a:custGeom>
          <a:avLst/>
          <a:gdLst/>
          <a:ahLst/>
          <a:cxnLst/>
          <a:rect l="0" t="0" r="0" b="0"/>
          <a:pathLst>
            <a:path>
              <a:moveTo>
                <a:pt x="0" y="0"/>
              </a:moveTo>
              <a:lnTo>
                <a:pt x="0" y="252729"/>
              </a:lnTo>
              <a:lnTo>
                <a:pt x="779264" y="252729"/>
              </a:lnTo>
              <a:lnTo>
                <a:pt x="779264" y="3708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57A83-442F-4060-9720-3138A48324C2}">
      <dsp:nvSpPr>
        <dsp:cNvPr id="0" name=""/>
        <dsp:cNvSpPr/>
      </dsp:nvSpPr>
      <dsp:spPr>
        <a:xfrm>
          <a:off x="639365" y="2369563"/>
          <a:ext cx="779264" cy="370858"/>
        </a:xfrm>
        <a:custGeom>
          <a:avLst/>
          <a:gdLst/>
          <a:ahLst/>
          <a:cxnLst/>
          <a:rect l="0" t="0" r="0" b="0"/>
          <a:pathLst>
            <a:path>
              <a:moveTo>
                <a:pt x="779264" y="0"/>
              </a:moveTo>
              <a:lnTo>
                <a:pt x="779264" y="252729"/>
              </a:lnTo>
              <a:lnTo>
                <a:pt x="0" y="252729"/>
              </a:lnTo>
              <a:lnTo>
                <a:pt x="0" y="3708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3B231D-1E05-4C64-B594-61CC92789C98}">
      <dsp:nvSpPr>
        <dsp:cNvPr id="0" name=""/>
        <dsp:cNvSpPr/>
      </dsp:nvSpPr>
      <dsp:spPr>
        <a:xfrm>
          <a:off x="1418629" y="1188977"/>
          <a:ext cx="1558528" cy="370858"/>
        </a:xfrm>
        <a:custGeom>
          <a:avLst/>
          <a:gdLst/>
          <a:ahLst/>
          <a:cxnLst/>
          <a:rect l="0" t="0" r="0" b="0"/>
          <a:pathLst>
            <a:path>
              <a:moveTo>
                <a:pt x="1558528" y="0"/>
              </a:moveTo>
              <a:lnTo>
                <a:pt x="1558528" y="252729"/>
              </a:lnTo>
              <a:lnTo>
                <a:pt x="0" y="252729"/>
              </a:lnTo>
              <a:lnTo>
                <a:pt x="0" y="370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BA1A2-11D2-4C5C-AB45-AA879DE257EF}">
      <dsp:nvSpPr>
        <dsp:cNvPr id="0" name=""/>
        <dsp:cNvSpPr/>
      </dsp:nvSpPr>
      <dsp:spPr>
        <a:xfrm>
          <a:off x="2339578" y="379251"/>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F3501-FCF4-4B61-9FE3-765A20E39982}">
      <dsp:nvSpPr>
        <dsp:cNvPr id="0" name=""/>
        <dsp:cNvSpPr/>
      </dsp:nvSpPr>
      <dsp:spPr>
        <a:xfrm>
          <a:off x="2481262" y="513851"/>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en-US" sz="3500" kern="1200" dirty="0" smtClean="0"/>
            <a:t>A</a:t>
          </a:r>
          <a:endParaRPr lang="fa-IR" sz="3500" kern="1200" dirty="0"/>
        </a:p>
      </dsp:txBody>
      <dsp:txXfrm>
        <a:off x="2481262" y="513851"/>
        <a:ext cx="1275159" cy="809726"/>
      </dsp:txXfrm>
    </dsp:sp>
    <dsp:sp modelId="{A01BDDEF-CA17-45E3-B21D-B79AE3898DF0}">
      <dsp:nvSpPr>
        <dsp:cNvPr id="0" name=""/>
        <dsp:cNvSpPr/>
      </dsp:nvSpPr>
      <dsp:spPr>
        <a:xfrm>
          <a:off x="781050" y="1559836"/>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A72C4-E543-44AA-A8C8-5AEFBFB87477}">
      <dsp:nvSpPr>
        <dsp:cNvPr id="0" name=""/>
        <dsp:cNvSpPr/>
      </dsp:nvSpPr>
      <dsp:spPr>
        <a:xfrm>
          <a:off x="922734" y="1694436"/>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en-US" sz="3500" kern="1200" dirty="0" smtClean="0"/>
            <a:t>B</a:t>
          </a:r>
          <a:endParaRPr lang="fa-IR" sz="3500" kern="1200" dirty="0"/>
        </a:p>
      </dsp:txBody>
      <dsp:txXfrm>
        <a:off x="922734" y="1694436"/>
        <a:ext cx="1275159" cy="809726"/>
      </dsp:txXfrm>
    </dsp:sp>
    <dsp:sp modelId="{9E89E9C9-3AC7-4D54-B367-A20DF19048D9}">
      <dsp:nvSpPr>
        <dsp:cNvPr id="0" name=""/>
        <dsp:cNvSpPr/>
      </dsp:nvSpPr>
      <dsp:spPr>
        <a:xfrm>
          <a:off x="1785" y="2740421"/>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F69C6-75EA-431F-A07C-9DB0DC0B2816}">
      <dsp:nvSpPr>
        <dsp:cNvPr id="0" name=""/>
        <dsp:cNvSpPr/>
      </dsp:nvSpPr>
      <dsp:spPr>
        <a:xfrm>
          <a:off x="143470" y="2875022"/>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en-US" sz="3500" kern="1200" dirty="0" smtClean="0"/>
            <a:t>D</a:t>
          </a:r>
          <a:endParaRPr lang="fa-IR" sz="3500" kern="1200" dirty="0"/>
        </a:p>
      </dsp:txBody>
      <dsp:txXfrm>
        <a:off x="143470" y="2875022"/>
        <a:ext cx="1275159" cy="809726"/>
      </dsp:txXfrm>
    </dsp:sp>
    <dsp:sp modelId="{FED446E5-48DF-43AE-AAD0-D71E0E768B79}">
      <dsp:nvSpPr>
        <dsp:cNvPr id="0" name=""/>
        <dsp:cNvSpPr/>
      </dsp:nvSpPr>
      <dsp:spPr>
        <a:xfrm>
          <a:off x="1560314" y="2740421"/>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784B7-4F24-45C7-9389-053F94143CDB}">
      <dsp:nvSpPr>
        <dsp:cNvPr id="0" name=""/>
        <dsp:cNvSpPr/>
      </dsp:nvSpPr>
      <dsp:spPr>
        <a:xfrm>
          <a:off x="1701998" y="2875022"/>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en-US" sz="3500" kern="1200" dirty="0" smtClean="0"/>
            <a:t>E</a:t>
          </a:r>
          <a:endParaRPr lang="fa-IR" sz="3500" kern="1200" dirty="0"/>
        </a:p>
      </dsp:txBody>
      <dsp:txXfrm>
        <a:off x="1701998" y="2875022"/>
        <a:ext cx="1275159" cy="809726"/>
      </dsp:txXfrm>
    </dsp:sp>
    <dsp:sp modelId="{76D5C09F-50A6-4100-83AB-850FD53243C3}">
      <dsp:nvSpPr>
        <dsp:cNvPr id="0" name=""/>
        <dsp:cNvSpPr/>
      </dsp:nvSpPr>
      <dsp:spPr>
        <a:xfrm>
          <a:off x="3898106" y="1559836"/>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74572-208E-4AD4-8A7C-749B68303CF2}">
      <dsp:nvSpPr>
        <dsp:cNvPr id="0" name=""/>
        <dsp:cNvSpPr/>
      </dsp:nvSpPr>
      <dsp:spPr>
        <a:xfrm>
          <a:off x="4039790" y="1694436"/>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en-US" sz="3500" kern="1200" dirty="0" smtClean="0"/>
            <a:t>C</a:t>
          </a:r>
          <a:endParaRPr lang="fa-IR" sz="3500" kern="1200" dirty="0"/>
        </a:p>
      </dsp:txBody>
      <dsp:txXfrm>
        <a:off x="4039790" y="1694436"/>
        <a:ext cx="1275159" cy="809726"/>
      </dsp:txXfrm>
    </dsp:sp>
    <dsp:sp modelId="{E8DA12F5-1CFE-4E03-8537-5419D2F0045C}">
      <dsp:nvSpPr>
        <dsp:cNvPr id="0" name=""/>
        <dsp:cNvSpPr/>
      </dsp:nvSpPr>
      <dsp:spPr>
        <a:xfrm>
          <a:off x="3118842" y="2740421"/>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CC0D3C-884F-4927-8172-FB5F8F0A00CA}">
      <dsp:nvSpPr>
        <dsp:cNvPr id="0" name=""/>
        <dsp:cNvSpPr/>
      </dsp:nvSpPr>
      <dsp:spPr>
        <a:xfrm>
          <a:off x="3260526" y="2875022"/>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en-US" sz="3500" kern="1200" dirty="0" smtClean="0"/>
            <a:t>F</a:t>
          </a:r>
          <a:endParaRPr lang="fa-IR" sz="3500" kern="1200" dirty="0"/>
        </a:p>
      </dsp:txBody>
      <dsp:txXfrm>
        <a:off x="3260526" y="2875022"/>
        <a:ext cx="1275159" cy="809726"/>
      </dsp:txXfrm>
    </dsp:sp>
    <dsp:sp modelId="{3C2FB39A-2319-41AE-8E7A-C891EAD41433}">
      <dsp:nvSpPr>
        <dsp:cNvPr id="0" name=""/>
        <dsp:cNvSpPr/>
      </dsp:nvSpPr>
      <dsp:spPr>
        <a:xfrm>
          <a:off x="4677370" y="2740421"/>
          <a:ext cx="1275159" cy="809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45915-1A9A-4148-A28D-42386EF5B10D}">
      <dsp:nvSpPr>
        <dsp:cNvPr id="0" name=""/>
        <dsp:cNvSpPr/>
      </dsp:nvSpPr>
      <dsp:spPr>
        <a:xfrm>
          <a:off x="4819054" y="2875022"/>
          <a:ext cx="1275159" cy="809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en-US" sz="3500" kern="1200" dirty="0" smtClean="0"/>
            <a:t>G</a:t>
          </a:r>
          <a:endParaRPr lang="fa-IR" sz="3500" kern="1200" dirty="0"/>
        </a:p>
      </dsp:txBody>
      <dsp:txXfrm>
        <a:off x="4819054" y="2875022"/>
        <a:ext cx="1275159" cy="8097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B2113E-F1F9-4DF4-B3F4-09A54841ED0F}">
      <dsp:nvSpPr>
        <dsp:cNvPr id="0" name=""/>
        <dsp:cNvSpPr/>
      </dsp:nvSpPr>
      <dsp:spPr>
        <a:xfrm>
          <a:off x="0" y="0"/>
          <a:ext cx="8534400" cy="1303020"/>
        </a:xfrm>
        <a:prstGeom prst="rect">
          <a:avLst/>
        </a:prstGeom>
        <a:no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0" kern="1200" dirty="0">
              <a:ln>
                <a:solidFill>
                  <a:schemeClr val="tx1"/>
                </a:solidFill>
              </a:ln>
              <a:solidFill>
                <a:schemeClr val="tx1"/>
              </a:solidFill>
              <a:cs typeface="B Mitra" pitchFamily="2" charset="-78"/>
            </a:rPr>
            <a:t>برنامه عملیات میدانی مشترک پاسخ به حادثه</a:t>
          </a:r>
          <a:endParaRPr lang="en-US" sz="2800" b="0" kern="1200" dirty="0">
            <a:ln>
              <a:solidFill>
                <a:schemeClr val="tx1"/>
              </a:solidFill>
            </a:ln>
            <a:solidFill>
              <a:schemeClr val="tx1"/>
            </a:solidFill>
            <a:cs typeface="B Mitra" pitchFamily="2" charset="-78"/>
          </a:endParaRPr>
        </a:p>
      </dsp:txBody>
      <dsp:txXfrm>
        <a:off x="0" y="0"/>
        <a:ext cx="8534400" cy="1303020"/>
      </dsp:txXfrm>
    </dsp:sp>
    <dsp:sp modelId="{50EBE424-9E05-444E-8703-DB40C261F8BD}">
      <dsp:nvSpPr>
        <dsp:cNvPr id="0" name=""/>
        <dsp:cNvSpPr/>
      </dsp:nvSpPr>
      <dsp:spPr>
        <a:xfrm>
          <a:off x="4167" y="1303020"/>
          <a:ext cx="2842021" cy="2736342"/>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0" kern="1200" dirty="0">
              <a:ln>
                <a:solidFill>
                  <a:schemeClr val="tx1"/>
                </a:solidFill>
              </a:ln>
              <a:solidFill>
                <a:schemeClr val="tx1"/>
              </a:solidFill>
              <a:cs typeface="B Mitra" pitchFamily="2" charset="-78"/>
            </a:rPr>
            <a:t>برنامه عملیات میدانی پاسخ </a:t>
          </a:r>
        </a:p>
        <a:p>
          <a:pPr lvl="0" algn="ctr" defTabSz="1066800" rtl="1">
            <a:lnSpc>
              <a:spcPct val="90000"/>
            </a:lnSpc>
            <a:spcBef>
              <a:spcPct val="0"/>
            </a:spcBef>
            <a:spcAft>
              <a:spcPct val="35000"/>
            </a:spcAft>
          </a:pPr>
          <a:r>
            <a:rPr lang="fa-IR" sz="2400" b="0" kern="1200" dirty="0">
              <a:ln>
                <a:solidFill>
                  <a:schemeClr val="tx1"/>
                </a:solidFill>
              </a:ln>
              <a:solidFill>
                <a:schemeClr val="tx1"/>
              </a:solidFill>
              <a:cs typeface="B Mitra" pitchFamily="2" charset="-78"/>
            </a:rPr>
            <a:t>واحد جغرافیایی-کارکردی 3</a:t>
          </a:r>
          <a:endParaRPr lang="en-US" sz="2400" b="0" kern="1200" dirty="0">
            <a:ln>
              <a:solidFill>
                <a:schemeClr val="tx1"/>
              </a:solidFill>
            </a:ln>
            <a:solidFill>
              <a:schemeClr val="tx1"/>
            </a:solidFill>
            <a:cs typeface="B Mitra" pitchFamily="2" charset="-78"/>
          </a:endParaRPr>
        </a:p>
      </dsp:txBody>
      <dsp:txXfrm>
        <a:off x="4167" y="1303020"/>
        <a:ext cx="2842021" cy="2736342"/>
      </dsp:txXfrm>
    </dsp:sp>
    <dsp:sp modelId="{CE83F90A-1C10-40E9-A91D-F11B4152D1C8}">
      <dsp:nvSpPr>
        <dsp:cNvPr id="0" name=""/>
        <dsp:cNvSpPr/>
      </dsp:nvSpPr>
      <dsp:spPr>
        <a:xfrm>
          <a:off x="2846189" y="1303020"/>
          <a:ext cx="2842021" cy="2736342"/>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a:ln>
                <a:solidFill>
                  <a:schemeClr val="tx1"/>
                </a:solidFill>
              </a:ln>
              <a:solidFill>
                <a:schemeClr val="tx1"/>
              </a:solidFill>
              <a:cs typeface="B Mitra" pitchFamily="2" charset="-78"/>
            </a:rPr>
            <a:t>برنامه عملیات میدانی پاسخ </a:t>
          </a:r>
        </a:p>
        <a:p>
          <a:pPr lvl="0" algn="ctr" defTabSz="1066800" rtl="1">
            <a:lnSpc>
              <a:spcPct val="90000"/>
            </a:lnSpc>
            <a:spcBef>
              <a:spcPct val="0"/>
            </a:spcBef>
            <a:spcAft>
              <a:spcPct val="35000"/>
            </a:spcAft>
          </a:pPr>
          <a:r>
            <a:rPr lang="fa-IR" sz="2400" kern="1200" dirty="0">
              <a:ln>
                <a:solidFill>
                  <a:schemeClr val="tx1"/>
                </a:solidFill>
              </a:ln>
              <a:solidFill>
                <a:schemeClr val="tx1"/>
              </a:solidFill>
              <a:cs typeface="B Mitra" pitchFamily="2" charset="-78"/>
            </a:rPr>
            <a:t>واحد جغرافیایی-کارکردی 2</a:t>
          </a:r>
          <a:endParaRPr lang="en-US" sz="2400" kern="1200" dirty="0">
            <a:ln>
              <a:solidFill>
                <a:schemeClr val="tx1"/>
              </a:solidFill>
            </a:ln>
            <a:solidFill>
              <a:schemeClr val="tx1"/>
            </a:solidFill>
            <a:cs typeface="B Mitra" pitchFamily="2" charset="-78"/>
          </a:endParaRPr>
        </a:p>
      </dsp:txBody>
      <dsp:txXfrm>
        <a:off x="2846189" y="1303020"/>
        <a:ext cx="2842021" cy="2736342"/>
      </dsp:txXfrm>
    </dsp:sp>
    <dsp:sp modelId="{8E5A63D6-C35D-47D8-B2AC-86D730EDAAA9}">
      <dsp:nvSpPr>
        <dsp:cNvPr id="0" name=""/>
        <dsp:cNvSpPr/>
      </dsp:nvSpPr>
      <dsp:spPr>
        <a:xfrm>
          <a:off x="5688210" y="1303020"/>
          <a:ext cx="2842021" cy="2736342"/>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a:ln>
                <a:solidFill>
                  <a:schemeClr val="tx1"/>
                </a:solidFill>
              </a:ln>
              <a:solidFill>
                <a:schemeClr val="tx1"/>
              </a:solidFill>
              <a:cs typeface="B Mitra" pitchFamily="2" charset="-78"/>
            </a:rPr>
            <a:t>برنامه عملیات میدانی پاسخ </a:t>
          </a:r>
        </a:p>
        <a:p>
          <a:pPr lvl="0" algn="ctr" defTabSz="1066800" rtl="1">
            <a:lnSpc>
              <a:spcPct val="90000"/>
            </a:lnSpc>
            <a:spcBef>
              <a:spcPct val="0"/>
            </a:spcBef>
            <a:spcAft>
              <a:spcPct val="35000"/>
            </a:spcAft>
          </a:pPr>
          <a:r>
            <a:rPr lang="fa-IR" sz="2400" kern="1200" dirty="0">
              <a:ln>
                <a:solidFill>
                  <a:schemeClr val="tx1"/>
                </a:solidFill>
              </a:ln>
              <a:solidFill>
                <a:schemeClr val="tx1"/>
              </a:solidFill>
              <a:cs typeface="B Mitra" pitchFamily="2" charset="-78"/>
            </a:rPr>
            <a:t>واحد جغرافیایی-کارکردی 1</a:t>
          </a:r>
          <a:endParaRPr lang="en-US" sz="2400" kern="1200" dirty="0">
            <a:ln>
              <a:solidFill>
                <a:schemeClr val="tx1"/>
              </a:solidFill>
            </a:ln>
            <a:solidFill>
              <a:schemeClr val="tx1"/>
            </a:solidFill>
            <a:cs typeface="B Mitra" pitchFamily="2" charset="-78"/>
          </a:endParaRPr>
        </a:p>
      </dsp:txBody>
      <dsp:txXfrm>
        <a:off x="5688210" y="1303020"/>
        <a:ext cx="2842021" cy="2736342"/>
      </dsp:txXfrm>
    </dsp:sp>
    <dsp:sp modelId="{3931C63F-B03F-4F7F-9CDA-89FE2E3CA8CE}">
      <dsp:nvSpPr>
        <dsp:cNvPr id="0" name=""/>
        <dsp:cNvSpPr/>
      </dsp:nvSpPr>
      <dsp:spPr>
        <a:xfrm>
          <a:off x="0" y="4039362"/>
          <a:ext cx="8534400" cy="304038"/>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9E44E-BE9E-4E36-B666-D8E716B0F1F0}">
      <dsp:nvSpPr>
        <dsp:cNvPr id="0" name=""/>
        <dsp:cNvSpPr/>
      </dsp:nvSpPr>
      <dsp:spPr>
        <a:xfrm>
          <a:off x="291464" y="0"/>
          <a:ext cx="3303270" cy="13716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948F4A-59BE-4867-A297-62A1E3730DC7}">
      <dsp:nvSpPr>
        <dsp:cNvPr id="0" name=""/>
        <dsp:cNvSpPr/>
      </dsp:nvSpPr>
      <dsp:spPr>
        <a:xfrm>
          <a:off x="1707" y="411480"/>
          <a:ext cx="746689" cy="548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بخش عمومی</a:t>
          </a:r>
          <a:endParaRPr lang="fa-IR" sz="1100" b="0" kern="1200" dirty="0">
            <a:solidFill>
              <a:schemeClr val="tx1"/>
            </a:solidFill>
            <a:cs typeface="B Nazanin" pitchFamily="2" charset="-78"/>
          </a:endParaRPr>
        </a:p>
      </dsp:txBody>
      <dsp:txXfrm>
        <a:off x="1707" y="411480"/>
        <a:ext cx="746689" cy="548640"/>
      </dsp:txXfrm>
    </dsp:sp>
    <dsp:sp modelId="{5D508FE6-E350-4F6A-99C6-91C76092C537}">
      <dsp:nvSpPr>
        <dsp:cNvPr id="0" name=""/>
        <dsp:cNvSpPr/>
      </dsp:nvSpPr>
      <dsp:spPr>
        <a:xfrm>
          <a:off x="785731" y="411480"/>
          <a:ext cx="746689" cy="54864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مبانی عملیات</a:t>
          </a:r>
          <a:endParaRPr lang="fa-IR" sz="1100" b="0" kern="1200" dirty="0">
            <a:solidFill>
              <a:schemeClr val="tx1"/>
            </a:solidFill>
            <a:cs typeface="B Nazanin" pitchFamily="2" charset="-78"/>
          </a:endParaRPr>
        </a:p>
      </dsp:txBody>
      <dsp:txXfrm>
        <a:off x="785731" y="411480"/>
        <a:ext cx="746689" cy="548640"/>
      </dsp:txXfrm>
    </dsp:sp>
    <dsp:sp modelId="{60D95088-7FB1-494E-A651-35C8F996052E}">
      <dsp:nvSpPr>
        <dsp:cNvPr id="0" name=""/>
        <dsp:cNvSpPr/>
      </dsp:nvSpPr>
      <dsp:spPr>
        <a:xfrm>
          <a:off x="1569755" y="411480"/>
          <a:ext cx="746689" cy="54864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آمادگی</a:t>
          </a:r>
          <a:endParaRPr lang="fa-IR" sz="1100" b="0" kern="1200" dirty="0">
            <a:solidFill>
              <a:schemeClr val="tx1"/>
            </a:solidFill>
            <a:cs typeface="B Nazanin" pitchFamily="2" charset="-78"/>
          </a:endParaRPr>
        </a:p>
      </dsp:txBody>
      <dsp:txXfrm>
        <a:off x="1569755" y="411480"/>
        <a:ext cx="746689" cy="548640"/>
      </dsp:txXfrm>
    </dsp:sp>
    <dsp:sp modelId="{18104C8D-58BC-4E1B-BE4B-7BF905F3986F}">
      <dsp:nvSpPr>
        <dsp:cNvPr id="0" name=""/>
        <dsp:cNvSpPr/>
      </dsp:nvSpPr>
      <dsp:spPr>
        <a:xfrm>
          <a:off x="2353779" y="411480"/>
          <a:ext cx="746689" cy="54864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0" kern="1200" dirty="0" smtClean="0">
              <a:solidFill>
                <a:schemeClr val="tx1"/>
              </a:solidFill>
              <a:cs typeface="B Nazanin" pitchFamily="2" charset="-78"/>
            </a:rPr>
            <a:t>کارکردهای مدیریتی</a:t>
          </a:r>
          <a:endParaRPr lang="fa-IR" sz="1100" b="1" kern="1200" dirty="0">
            <a:solidFill>
              <a:schemeClr val="tx1"/>
            </a:solidFill>
            <a:cs typeface="B Nazanin" pitchFamily="2" charset="-78"/>
          </a:endParaRPr>
        </a:p>
      </dsp:txBody>
      <dsp:txXfrm>
        <a:off x="2353779" y="411480"/>
        <a:ext cx="746689" cy="548640"/>
      </dsp:txXfrm>
    </dsp:sp>
    <dsp:sp modelId="{3E3E4524-A2B3-4A82-AE50-5787F0A29DD5}">
      <dsp:nvSpPr>
        <dsp:cNvPr id="0" name=""/>
        <dsp:cNvSpPr/>
      </dsp:nvSpPr>
      <dsp:spPr>
        <a:xfrm>
          <a:off x="3137802" y="411480"/>
          <a:ext cx="746689" cy="548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Nazanin" pitchFamily="2" charset="-78"/>
            </a:rPr>
            <a:t>کارکردهای اختصاصی</a:t>
          </a:r>
          <a:endParaRPr lang="fa-IR" sz="1100" b="1" kern="1200" dirty="0">
            <a:solidFill>
              <a:schemeClr val="tx1"/>
            </a:solidFill>
            <a:cs typeface="B Nazanin" pitchFamily="2" charset="-78"/>
          </a:endParaRPr>
        </a:p>
      </dsp:txBody>
      <dsp:txXfrm>
        <a:off x="3137802" y="411480"/>
        <a:ext cx="746689" cy="548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80A6B6-DC5D-444E-A301-79A283A6379F}" type="datetimeFigureOut">
              <a:rPr lang="en-US" smtClean="0"/>
              <a:pPr/>
              <a:t>7/26/2017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F934E-113C-403A-BCF1-FDA4D8F7BE64}" type="slidenum">
              <a:rPr lang="en-US" smtClean="0"/>
              <a:pPr/>
              <a:t>‹#›</a:t>
            </a:fld>
            <a:endParaRPr lang="en-US"/>
          </a:p>
        </p:txBody>
      </p:sp>
    </p:spTree>
    <p:extLst>
      <p:ext uri="{BB962C8B-B14F-4D97-AF65-F5344CB8AC3E}">
        <p14:creationId xmlns="" xmlns:p14="http://schemas.microsoft.com/office/powerpoint/2010/main" val="36129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DDC51-45B8-4EE8-A25A-0B72B53A4F24}" type="slidenum">
              <a:rPr lang="en-US" smtClean="0"/>
              <a:pPr/>
              <a:t>1</a:t>
            </a:fld>
            <a:endParaRPr lang="en-US"/>
          </a:p>
        </p:txBody>
      </p:sp>
    </p:spTree>
    <p:extLst>
      <p:ext uri="{BB962C8B-B14F-4D97-AF65-F5344CB8AC3E}">
        <p14:creationId xmlns="" xmlns:p14="http://schemas.microsoft.com/office/powerpoint/2010/main" val="161108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5413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8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78426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8571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6">
                    <a:lumMod val="50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8017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9760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3411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34038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90313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49202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562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6">
                    <a:lumMod val="50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78000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0869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53230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3447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101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205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3460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794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8991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189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2989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pic>
        <p:nvPicPr>
          <p:cNvPr id="10" name="Picture 2" descr="D:\EOP\eop workshop\Cover book Final (1).jpg"/>
          <p:cNvPicPr>
            <a:picLocks noChangeAspect="1" noChangeArrowheads="1"/>
          </p:cNvPicPr>
          <p:nvPr userDrawn="1"/>
        </p:nvPicPr>
        <p:blipFill rotWithShape="1">
          <a:blip r:embed="rId13" cstate="print">
            <a:extLst>
              <a:ext uri="{28A0092B-C50C-407E-A947-70E740481C1C}">
                <a14:useLocalDpi xmlns="" xmlns:a14="http://schemas.microsoft.com/office/drawing/2010/main" val="0"/>
              </a:ext>
            </a:extLst>
          </a:blip>
          <a:srcRect l="33530" r="-1" b="3255"/>
          <a:stretch/>
        </p:blipFill>
        <p:spPr bwMode="auto">
          <a:xfrm>
            <a:off x="0" y="6237312"/>
            <a:ext cx="9144000" cy="62068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3923928" y="6381328"/>
            <a:ext cx="4608512" cy="307777"/>
          </a:xfrm>
          <a:prstGeom prst="rect">
            <a:avLst/>
          </a:prstGeom>
          <a:noFill/>
        </p:spPr>
        <p:txBody>
          <a:bodyPr wrap="square" rtlCol="0">
            <a:spAutoFit/>
          </a:bodyPr>
          <a:lstStyle/>
          <a:p>
            <a:pPr algn="r"/>
            <a:r>
              <a:rPr lang="fa-IR" sz="1400" dirty="0">
                <a:solidFill>
                  <a:srgbClr val="FFFA06"/>
                </a:solidFill>
                <a:effectLst>
                  <a:outerShdw blurRad="38100" dist="38100" dir="2700000" algn="tl">
                    <a:srgbClr val="000000">
                      <a:alpha val="43137"/>
                    </a:srgbClr>
                  </a:outerShdw>
                </a:effectLst>
                <a:cs typeface="B Nazanin" pitchFamily="2" charset="-78"/>
              </a:rPr>
              <a:t>کارگاه ملی برنامه پاسخ بهداشت به بلایا و </a:t>
            </a:r>
            <a:r>
              <a:rPr lang="fa-IR" sz="1400" dirty="0" err="1">
                <a:solidFill>
                  <a:srgbClr val="FFFA06"/>
                </a:solidFill>
                <a:effectLst>
                  <a:outerShdw blurRad="38100" dist="38100" dir="2700000" algn="tl">
                    <a:srgbClr val="000000">
                      <a:alpha val="43137"/>
                    </a:srgbClr>
                  </a:outerShdw>
                </a:effectLst>
                <a:cs typeface="B Nazanin" pitchFamily="2" charset="-78"/>
              </a:rPr>
              <a:t>فوریتها</a:t>
            </a:r>
            <a:r>
              <a:rPr lang="fa-IR" sz="1400" dirty="0">
                <a:solidFill>
                  <a:srgbClr val="FFFA06"/>
                </a:solidFill>
                <a:effectLst>
                  <a:outerShdw blurRad="38100" dist="38100" dir="2700000" algn="tl">
                    <a:srgbClr val="000000">
                      <a:alpha val="43137"/>
                    </a:srgbClr>
                  </a:outerShdw>
                </a:effectLst>
                <a:cs typeface="B Nazanin" pitchFamily="2" charset="-78"/>
              </a:rPr>
              <a:t> </a:t>
            </a:r>
            <a:endParaRPr lang="en-US" sz="1400" dirty="0">
              <a:solidFill>
                <a:srgbClr val="FFFA06"/>
              </a:solidFill>
              <a:effectLst>
                <a:outerShdw blurRad="38100" dist="38100" dir="2700000" algn="tl">
                  <a:srgbClr val="000000">
                    <a:alpha val="43137"/>
                  </a:srgbClr>
                </a:outerShdw>
              </a:effectLst>
              <a:cs typeface="B Nazanin" pitchFamily="2" charset="-78"/>
            </a:endParaRPr>
          </a:p>
        </p:txBody>
      </p:sp>
      <p:pic>
        <p:nvPicPr>
          <p:cNvPr id="12" name="Picture 3"/>
          <p:cNvPicPr>
            <a:picLocks noChangeAspect="1" noChangeArrowheads="1"/>
          </p:cNvPicPr>
          <p:nvPr userDrawn="1"/>
        </p:nvPicPr>
        <p:blipFill rotWithShape="1">
          <a:blip r:embed="rId14" cstate="print">
            <a:clrChange>
              <a:clrFrom>
                <a:srgbClr val="FFFFFE"/>
              </a:clrFrom>
              <a:clrTo>
                <a:srgbClr val="FFFFFE">
                  <a:alpha val="0"/>
                </a:srgbClr>
              </a:clrTo>
            </a:clrChange>
            <a:extLst>
              <a:ext uri="{28A0092B-C50C-407E-A947-70E740481C1C}">
                <a14:useLocalDpi xmlns="" xmlns:a14="http://schemas.microsoft.com/office/drawing/2010/main" val="0"/>
              </a:ext>
            </a:extLst>
          </a:blip>
          <a:srcRect b="14752"/>
          <a:stretch/>
        </p:blipFill>
        <p:spPr bwMode="auto">
          <a:xfrm>
            <a:off x="528281" y="6237313"/>
            <a:ext cx="760956" cy="565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descr="D:\EOP\eop workshop\02.jpg"/>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219200" y="6292020"/>
            <a:ext cx="511272" cy="511272"/>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C:\Users\arezou\Desktop\arm EMC.jpg"/>
          <p:cNvPicPr>
            <a:picLocks noChangeAspect="1" noChangeArrowheads="1"/>
          </p:cNvPicPr>
          <p:nvPr userDrawn="1"/>
        </p:nvPicPr>
        <p:blipFill>
          <a:blip r:embed="rId1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17120" y="6293627"/>
            <a:ext cx="487911" cy="5096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751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000" kern="1200">
          <a:solidFill>
            <a:schemeClr val="tx1"/>
          </a:solidFill>
          <a:latin typeface="+mj-lt"/>
          <a:ea typeface="+mj-ea"/>
          <a:cs typeface="B Nazanin" pitchFamily="2" charset="-78"/>
        </a:defRPr>
      </a:lvl1pPr>
    </p:titleStyle>
    <p:bodyStyle>
      <a:lvl1pPr marL="342900" indent="-342900" algn="r" defTabSz="914400" rtl="1" eaLnBrk="1" latinLnBrk="0" hangingPunct="1">
        <a:spcBef>
          <a:spcPct val="20000"/>
        </a:spcBef>
        <a:buFontTx/>
        <a:buBlip>
          <a:blip r:embed="rId17"/>
        </a:buBlip>
        <a:defRPr sz="3200" kern="1200">
          <a:solidFill>
            <a:schemeClr val="tx1"/>
          </a:solidFill>
          <a:latin typeface="+mn-lt"/>
          <a:ea typeface="+mn-ea"/>
          <a:cs typeface="B Nazanin" pitchFamily="2" charset="-78"/>
        </a:defRPr>
      </a:lvl1pPr>
      <a:lvl2pPr marL="742950" indent="-285750" algn="r" defTabSz="914400" rtl="1" eaLnBrk="1" latinLnBrk="0" hangingPunct="1">
        <a:spcBef>
          <a:spcPct val="20000"/>
        </a:spcBef>
        <a:buFontTx/>
        <a:buBlip>
          <a:blip r:embed="rId18"/>
        </a:buBlip>
        <a:defRPr sz="2800" kern="1200">
          <a:solidFill>
            <a:schemeClr val="tx1"/>
          </a:solidFill>
          <a:latin typeface="+mn-lt"/>
          <a:ea typeface="+mn-ea"/>
          <a:cs typeface="B Nazanin"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FA4B3-1F63-4E5D-990B-41F528AE32D3}" type="datetimeFigureOut">
              <a:rPr lang="en-US" smtClean="0">
                <a:solidFill>
                  <a:prstClr val="black">
                    <a:tint val="75000"/>
                  </a:prstClr>
                </a:solidFill>
              </a:rPr>
              <a:pPr/>
              <a:t>7/26/2017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CCF73-8CA2-40B0-9690-B1D647E03C8C}" type="slidenum">
              <a:rPr lang="en-US" smtClean="0">
                <a:solidFill>
                  <a:prstClr val="black">
                    <a:tint val="75000"/>
                  </a:prstClr>
                </a:solidFill>
              </a:rPr>
              <a:pPr/>
              <a:t>‹#›</a:t>
            </a:fld>
            <a:endParaRPr lang="en-US">
              <a:solidFill>
                <a:prstClr val="black">
                  <a:tint val="75000"/>
                </a:prstClr>
              </a:solidFill>
            </a:endParaRPr>
          </a:p>
        </p:txBody>
      </p:sp>
      <p:pic>
        <p:nvPicPr>
          <p:cNvPr id="10" name="Picture 2" descr="D:\EOP\eop workshop\Cover book Final (1).jpg"/>
          <p:cNvPicPr>
            <a:picLocks noChangeAspect="1" noChangeArrowheads="1"/>
          </p:cNvPicPr>
          <p:nvPr userDrawn="1"/>
        </p:nvPicPr>
        <p:blipFill rotWithShape="1">
          <a:blip r:embed="rId13" cstate="print">
            <a:extLst>
              <a:ext uri="{28A0092B-C50C-407E-A947-70E740481C1C}">
                <a14:useLocalDpi xmlns="" xmlns:a14="http://schemas.microsoft.com/office/drawing/2010/main" val="0"/>
              </a:ext>
            </a:extLst>
          </a:blip>
          <a:srcRect l="33530" r="-1" b="3255"/>
          <a:stretch/>
        </p:blipFill>
        <p:spPr bwMode="auto">
          <a:xfrm>
            <a:off x="0" y="6237312"/>
            <a:ext cx="9144000" cy="62068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3923928" y="6381328"/>
            <a:ext cx="4608512" cy="307777"/>
          </a:xfrm>
          <a:prstGeom prst="rect">
            <a:avLst/>
          </a:prstGeom>
          <a:noFill/>
        </p:spPr>
        <p:txBody>
          <a:bodyPr wrap="square" rtlCol="0">
            <a:spAutoFit/>
          </a:bodyPr>
          <a:lstStyle/>
          <a:p>
            <a:pPr algn="r"/>
            <a:r>
              <a:rPr lang="fa-IR" sz="1400" dirty="0" smtClean="0">
                <a:solidFill>
                  <a:srgbClr val="FFFA06"/>
                </a:solidFill>
                <a:effectLst>
                  <a:outerShdw blurRad="38100" dist="38100" dir="2700000" algn="tl">
                    <a:srgbClr val="000000">
                      <a:alpha val="43137"/>
                    </a:srgbClr>
                  </a:outerShdw>
                </a:effectLst>
                <a:cs typeface="B Nazanin" pitchFamily="2" charset="-78"/>
              </a:rPr>
              <a:t>کارگاه ملی برنامه پاسخ بهداشت به بلایا و </a:t>
            </a:r>
            <a:r>
              <a:rPr lang="fa-IR" sz="1400" dirty="0" err="1" smtClean="0">
                <a:solidFill>
                  <a:srgbClr val="FFFA06"/>
                </a:solidFill>
                <a:effectLst>
                  <a:outerShdw blurRad="38100" dist="38100" dir="2700000" algn="tl">
                    <a:srgbClr val="000000">
                      <a:alpha val="43137"/>
                    </a:srgbClr>
                  </a:outerShdw>
                </a:effectLst>
                <a:cs typeface="B Nazanin" pitchFamily="2" charset="-78"/>
              </a:rPr>
              <a:t>فوریتها</a:t>
            </a:r>
            <a:r>
              <a:rPr lang="fa-IR" sz="1400" dirty="0" smtClean="0">
                <a:solidFill>
                  <a:srgbClr val="FFFA06"/>
                </a:solidFill>
                <a:effectLst>
                  <a:outerShdw blurRad="38100" dist="38100" dir="2700000" algn="tl">
                    <a:srgbClr val="000000">
                      <a:alpha val="43137"/>
                    </a:srgbClr>
                  </a:outerShdw>
                </a:effectLst>
                <a:cs typeface="B Nazanin" pitchFamily="2" charset="-78"/>
              </a:rPr>
              <a:t> </a:t>
            </a:r>
            <a:endParaRPr lang="en-US" sz="1400" dirty="0">
              <a:solidFill>
                <a:srgbClr val="FFFA06"/>
              </a:solidFill>
              <a:effectLst>
                <a:outerShdw blurRad="38100" dist="38100" dir="2700000" algn="tl">
                  <a:srgbClr val="000000">
                    <a:alpha val="43137"/>
                  </a:srgbClr>
                </a:outerShdw>
              </a:effectLst>
              <a:cs typeface="B Nazanin" pitchFamily="2" charset="-78"/>
            </a:endParaRPr>
          </a:p>
        </p:txBody>
      </p:sp>
      <p:pic>
        <p:nvPicPr>
          <p:cNvPr id="12" name="Picture 3"/>
          <p:cNvPicPr>
            <a:picLocks noChangeAspect="1" noChangeArrowheads="1"/>
          </p:cNvPicPr>
          <p:nvPr userDrawn="1"/>
        </p:nvPicPr>
        <p:blipFill rotWithShape="1">
          <a:blip r:embed="rId14" cstate="print">
            <a:clrChange>
              <a:clrFrom>
                <a:srgbClr val="FFFFFE"/>
              </a:clrFrom>
              <a:clrTo>
                <a:srgbClr val="FFFFFE">
                  <a:alpha val="0"/>
                </a:srgbClr>
              </a:clrTo>
            </a:clrChange>
            <a:extLst>
              <a:ext uri="{28A0092B-C50C-407E-A947-70E740481C1C}">
                <a14:useLocalDpi xmlns="" xmlns:a14="http://schemas.microsoft.com/office/drawing/2010/main" val="0"/>
              </a:ext>
            </a:extLst>
          </a:blip>
          <a:srcRect b="14752"/>
          <a:stretch/>
        </p:blipFill>
        <p:spPr bwMode="auto">
          <a:xfrm>
            <a:off x="528281" y="6237313"/>
            <a:ext cx="760956" cy="565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descr="D:\EOP\eop workshop\02.jpg"/>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219200" y="6292020"/>
            <a:ext cx="511272" cy="511272"/>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C:\Users\arezou\Desktop\arm EMC.jpg"/>
          <p:cNvPicPr>
            <a:picLocks noChangeAspect="1" noChangeArrowheads="1"/>
          </p:cNvPicPr>
          <p:nvPr userDrawn="1"/>
        </p:nvPicPr>
        <p:blipFill>
          <a:blip r:embed="rId1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17120" y="6293627"/>
            <a:ext cx="487911" cy="5096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77008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000" kern="1200">
          <a:solidFill>
            <a:schemeClr val="tx1"/>
          </a:solidFill>
          <a:latin typeface="+mj-lt"/>
          <a:ea typeface="+mj-ea"/>
          <a:cs typeface="B Nazanin" pitchFamily="2" charset="-78"/>
        </a:defRPr>
      </a:lvl1pPr>
    </p:titleStyle>
    <p:bodyStyle>
      <a:lvl1pPr marL="342900" indent="-342900" algn="r" defTabSz="914400" rtl="1" eaLnBrk="1" latinLnBrk="0" hangingPunct="1">
        <a:spcBef>
          <a:spcPct val="20000"/>
        </a:spcBef>
        <a:buFontTx/>
        <a:buBlip>
          <a:blip r:embed="rId17"/>
        </a:buBlip>
        <a:defRPr sz="3200" kern="1200">
          <a:solidFill>
            <a:schemeClr val="tx1"/>
          </a:solidFill>
          <a:latin typeface="+mn-lt"/>
          <a:ea typeface="+mn-ea"/>
          <a:cs typeface="B Nazanin" pitchFamily="2" charset="-78"/>
        </a:defRPr>
      </a:lvl1pPr>
      <a:lvl2pPr marL="742950" indent="-285750" algn="r" defTabSz="914400" rtl="1" eaLnBrk="1" latinLnBrk="0" hangingPunct="1">
        <a:spcBef>
          <a:spcPct val="20000"/>
        </a:spcBef>
        <a:buFontTx/>
        <a:buBlip>
          <a:blip r:embed="rId18"/>
        </a:buBlip>
        <a:defRPr sz="2800" kern="1200">
          <a:solidFill>
            <a:schemeClr val="tx1"/>
          </a:solidFill>
          <a:latin typeface="+mn-lt"/>
          <a:ea typeface="+mn-ea"/>
          <a:cs typeface="B Nazanin"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www.amazon.com/Koenig-Schultzs-Disaster-Medicine-Comprehensive/dp/0521873673" TargetMode="External"/><Relationship Id="rId13" Type="http://schemas.openxmlformats.org/officeDocument/2006/relationships/hyperlink" Target="http://moradian.sums.ac.ir/" TargetMode="External"/><Relationship Id="rId3" Type="http://schemas.microsoft.com/office/2007/relationships/hdphoto" Target="../media/hdphoto2.wdp"/><Relationship Id="rId7" Type="http://schemas.openxmlformats.org/officeDocument/2006/relationships/image" Target="../media/image42.png"/><Relationship Id="rId12" Type="http://schemas.openxmlformats.org/officeDocument/2006/relationships/image" Target="../media/image45.jpeg"/><Relationship Id="rId17" Type="http://schemas.openxmlformats.org/officeDocument/2006/relationships/image" Target="../media/image48.jpeg"/><Relationship Id="rId2" Type="http://schemas.openxmlformats.org/officeDocument/2006/relationships/image" Target="../media/image39.png"/><Relationship Id="rId16" Type="http://schemas.openxmlformats.org/officeDocument/2006/relationships/hyperlink" Target="http://moradian.sums.ac.ir/index.php/94-sample-data-articles/workshops/234-eop-book" TargetMode="External"/><Relationship Id="rId1" Type="http://schemas.openxmlformats.org/officeDocument/2006/relationships/slideLayout" Target="../slideLayouts/slideLayout1.xml"/><Relationship Id="rId6" Type="http://schemas.openxmlformats.org/officeDocument/2006/relationships/hyperlink" Target="http://nihr.tums.ac.ir/disaster/Images/UserFiles/1/file/RA-Shabakeh-Ardalan.pdf" TargetMode="External"/><Relationship Id="rId11" Type="http://schemas.openxmlformats.org/officeDocument/2006/relationships/hyperlink" Target="http://www.emdat.be/" TargetMode="External"/><Relationship Id="rId5" Type="http://schemas.openxmlformats.org/officeDocument/2006/relationships/image" Target="../media/image41.png"/><Relationship Id="rId15" Type="http://schemas.openxmlformats.org/officeDocument/2006/relationships/image" Target="../media/image47.png"/><Relationship Id="rId10" Type="http://schemas.openxmlformats.org/officeDocument/2006/relationships/image" Target="../media/image44.jpeg"/><Relationship Id="rId4" Type="http://schemas.openxmlformats.org/officeDocument/2006/relationships/image" Target="../media/image40.png"/><Relationship Id="rId9" Type="http://schemas.openxmlformats.org/officeDocument/2006/relationships/image" Target="../media/image43.jpe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OP\eop workshop\eeopr.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PlasticWrap/>
                    </a14:imgEffect>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0" y="0"/>
            <a:ext cx="9163050" cy="6877050"/>
          </a:xfrm>
          <a:prstGeom prst="rect">
            <a:avLst/>
          </a:prstGeom>
          <a:noFill/>
          <a:ln>
            <a:noFill/>
          </a:ln>
          <a:extLst/>
        </p:spPr>
      </p:pic>
      <p:pic>
        <p:nvPicPr>
          <p:cNvPr id="3075" name="Picture 3"/>
          <p:cNvPicPr>
            <a:picLocks noChangeAspect="1" noChangeArrowheads="1"/>
          </p:cNvPicPr>
          <p:nvPr/>
        </p:nvPicPr>
        <p:blipFill>
          <a:blip r:embed="rId5" cstate="print">
            <a:clrChange>
              <a:clrFrom>
                <a:srgbClr val="FFFFFE"/>
              </a:clrFrom>
              <a:clrTo>
                <a:srgbClr val="FFFFFE">
                  <a:alpha val="0"/>
                </a:srgbClr>
              </a:clrTo>
            </a:clrChange>
            <a:extLst>
              <a:ext uri="{28A0092B-C50C-407E-A947-70E740481C1C}">
                <a14:useLocalDpi xmlns="" xmlns:a14="http://schemas.microsoft.com/office/drawing/2010/main" val="0"/>
              </a:ext>
            </a:extLst>
          </a:blip>
          <a:srcRect/>
          <a:stretch>
            <a:fillRect/>
          </a:stretch>
        </p:blipFill>
        <p:spPr bwMode="auto">
          <a:xfrm>
            <a:off x="395536" y="3356992"/>
            <a:ext cx="1328161" cy="1158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0" y="152400"/>
            <a:ext cx="6677727" cy="1077218"/>
          </a:xfrm>
          <a:prstGeom prst="rect">
            <a:avLst/>
          </a:prstGeom>
          <a:noFill/>
        </p:spPr>
        <p:txBody>
          <a:bodyPr wrap="square" rtlCol="0">
            <a:spAutoFit/>
          </a:bodyPr>
          <a:lstStyle/>
          <a:p>
            <a:pPr algn="ctr" rtl="1"/>
            <a:r>
              <a:rPr lang="fa-IR" sz="3200" b="1" dirty="0" smtClean="0">
                <a:solidFill>
                  <a:prstClr val="black"/>
                </a:solidFill>
                <a:effectLst>
                  <a:outerShdw blurRad="38100" dist="38100" dir="2700000" algn="tl">
                    <a:srgbClr val="000000">
                      <a:alpha val="43137"/>
                    </a:srgbClr>
                  </a:outerShdw>
                </a:effectLst>
                <a:cs typeface="B Nazanin" pitchFamily="2" charset="-78"/>
              </a:rPr>
              <a:t>کارگاه تدوین برنامه پاسخ بهداشت</a:t>
            </a:r>
          </a:p>
          <a:p>
            <a:pPr algn="ctr" rtl="1"/>
            <a:r>
              <a:rPr lang="fa-IR" sz="3200" b="1" dirty="0" smtClean="0">
                <a:solidFill>
                  <a:prstClr val="black"/>
                </a:solidFill>
                <a:effectLst>
                  <a:outerShdw blurRad="38100" dist="38100" dir="2700000" algn="tl">
                    <a:srgbClr val="000000">
                      <a:alpha val="43137"/>
                    </a:srgbClr>
                  </a:outerShdw>
                </a:effectLst>
                <a:cs typeface="B Nazanin" pitchFamily="2" charset="-78"/>
              </a:rPr>
              <a:t>به بلایا و فوریتها </a:t>
            </a:r>
            <a:endParaRPr lang="en-US" sz="3200" b="1" dirty="0">
              <a:solidFill>
                <a:prstClr val="black"/>
              </a:solidFill>
              <a:effectLst>
                <a:outerShdw blurRad="38100" dist="38100" dir="2700000" algn="tl">
                  <a:srgbClr val="000000">
                    <a:alpha val="43137"/>
                  </a:srgbClr>
                </a:outerShdw>
              </a:effectLst>
              <a:cs typeface="B Nazanin" pitchFamily="2" charset="-78"/>
            </a:endParaRPr>
          </a:p>
        </p:txBody>
      </p:sp>
      <p:pic>
        <p:nvPicPr>
          <p:cNvPr id="1026" name="Picture 2" descr="D:\EOP\eop workshop\02.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39552" y="1556792"/>
            <a:ext cx="990600" cy="990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0" y="2564904"/>
            <a:ext cx="2286000" cy="276999"/>
          </a:xfrm>
          <a:prstGeom prst="rect">
            <a:avLst/>
          </a:prstGeom>
          <a:noFill/>
        </p:spPr>
        <p:txBody>
          <a:bodyPr wrap="square" rtlCol="0">
            <a:spAutoFit/>
          </a:bodyPr>
          <a:lstStyle/>
          <a:p>
            <a:pPr algn="ctr"/>
            <a:r>
              <a:rPr lang="fa-IR" sz="1200" b="1" dirty="0">
                <a:cs typeface="B Nazanin" pitchFamily="2" charset="-78"/>
              </a:rPr>
              <a:t>وزارت بهداشت، درمان و آموزش </a:t>
            </a:r>
            <a:r>
              <a:rPr lang="fa-IR" sz="1200" b="1" dirty="0" smtClean="0">
                <a:cs typeface="B Nazanin" pitchFamily="2" charset="-78"/>
              </a:rPr>
              <a:t>پزشکی</a:t>
            </a:r>
            <a:endParaRPr lang="en-US" sz="1200" b="1" dirty="0">
              <a:cs typeface="B Nazanin" pitchFamily="2" charset="-78"/>
            </a:endParaRPr>
          </a:p>
        </p:txBody>
      </p:sp>
      <p:sp>
        <p:nvSpPr>
          <p:cNvPr id="5" name="TextBox 4"/>
          <p:cNvSpPr txBox="1"/>
          <p:nvPr/>
        </p:nvSpPr>
        <p:spPr>
          <a:xfrm>
            <a:off x="179512" y="4581128"/>
            <a:ext cx="1716090" cy="461665"/>
          </a:xfrm>
          <a:prstGeom prst="rect">
            <a:avLst/>
          </a:prstGeom>
          <a:noFill/>
        </p:spPr>
        <p:txBody>
          <a:bodyPr wrap="square" rtlCol="0">
            <a:spAutoFit/>
          </a:bodyPr>
          <a:lstStyle/>
          <a:p>
            <a:pPr algn="ctr"/>
            <a:r>
              <a:rPr lang="fa-IR" sz="1200" b="1" dirty="0">
                <a:cs typeface="B Nazanin" pitchFamily="2" charset="-78"/>
              </a:rPr>
              <a:t>دفتر </a:t>
            </a:r>
            <a:r>
              <a:rPr lang="fa-IR" sz="1200" b="1" dirty="0" smtClean="0">
                <a:cs typeface="B Nazanin" pitchFamily="2" charset="-78"/>
              </a:rPr>
              <a:t>مدیریت </a:t>
            </a:r>
            <a:r>
              <a:rPr lang="fa-IR" sz="1200" b="1" dirty="0">
                <a:cs typeface="B Nazanin" pitchFamily="2" charset="-78"/>
              </a:rPr>
              <a:t>و کاهش خطر بلایا</a:t>
            </a:r>
            <a:endParaRPr lang="en-US" sz="1200" b="1" dirty="0">
              <a:cs typeface="B Nazanin" pitchFamily="2" charset="-78"/>
            </a:endParaRPr>
          </a:p>
        </p:txBody>
      </p:sp>
      <p:pic>
        <p:nvPicPr>
          <p:cNvPr id="15"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5536" y="548680"/>
            <a:ext cx="1118829" cy="668247"/>
          </a:xfrm>
          <a:prstGeom prst="rect">
            <a:avLst/>
          </a:prstGeom>
          <a:ln>
            <a:noFill/>
          </a:ln>
          <a:effectLst>
            <a:outerShdw blurRad="292100" dist="139700" dir="2700000" algn="tl" rotWithShape="0">
              <a:srgbClr val="333333">
                <a:alpha val="65000"/>
              </a:srgbClr>
            </a:outerShdw>
          </a:effectLst>
        </p:spPr>
      </p:pic>
      <p:sp>
        <p:nvSpPr>
          <p:cNvPr id="17" name="Subtitle 2"/>
          <p:cNvSpPr>
            <a:spLocks noGrp="1"/>
          </p:cNvSpPr>
          <p:nvPr>
            <p:ph type="subTitle" idx="1"/>
          </p:nvPr>
        </p:nvSpPr>
        <p:spPr>
          <a:xfrm>
            <a:off x="2286000" y="4145632"/>
            <a:ext cx="6324600" cy="1371600"/>
          </a:xfrm>
        </p:spPr>
        <p:txBody>
          <a:bodyPr>
            <a:noAutofit/>
          </a:bodyPr>
          <a:lstStyle/>
          <a:p>
            <a:r>
              <a:rPr lang="fa-IR" sz="1800" b="1" dirty="0" smtClean="0">
                <a:solidFill>
                  <a:prstClr val="black"/>
                </a:solidFill>
                <a:effectLst>
                  <a:outerShdw blurRad="38100" dist="38100" dir="2700000" algn="tl">
                    <a:srgbClr val="000000">
                      <a:alpha val="43137"/>
                    </a:srgbClr>
                  </a:outerShdw>
                </a:effectLst>
              </a:rPr>
              <a:t>فرزانه طالبی</a:t>
            </a:r>
          </a:p>
          <a:p>
            <a:r>
              <a:rPr lang="fa-IR" sz="1800" b="1" dirty="0" smtClean="0">
                <a:solidFill>
                  <a:prstClr val="black"/>
                </a:solidFill>
                <a:effectLst>
                  <a:outerShdw blurRad="38100" dist="38100" dir="2700000" algn="tl">
                    <a:srgbClr val="000000">
                      <a:alpha val="43137"/>
                    </a:srgbClr>
                  </a:outerShdw>
                </a:effectLst>
              </a:rPr>
              <a:t>مدیر گروه مدیریت و کاهش خطر بلایا</a:t>
            </a:r>
            <a:endParaRPr lang="en-US" sz="1800" b="1" dirty="0" smtClean="0">
              <a:solidFill>
                <a:prstClr val="black"/>
              </a:solidFill>
              <a:effectLst>
                <a:outerShdw blurRad="38100" dist="38100" dir="2700000" algn="tl">
                  <a:srgbClr val="000000">
                    <a:alpha val="43137"/>
                  </a:srgbClr>
                </a:outerShdw>
              </a:effectLst>
            </a:endParaRPr>
          </a:p>
          <a:p>
            <a:endParaRPr lang="en-US" sz="1800" b="1" dirty="0">
              <a:solidFill>
                <a:prstClr val="black"/>
              </a:solidFill>
              <a:effectLst>
                <a:outerShdw blurRad="38100" dist="38100" dir="2700000" algn="tl">
                  <a:srgbClr val="000000">
                    <a:alpha val="43137"/>
                  </a:srgbClr>
                </a:outerShdw>
              </a:effectLst>
            </a:endParaRPr>
          </a:p>
          <a:p>
            <a:endParaRPr lang="fa-IR" sz="1800" b="1" dirty="0">
              <a:solidFill>
                <a:prstClr val="black"/>
              </a:solidFill>
              <a:effectLst>
                <a:outerShdw blurRad="38100" dist="38100" dir="2700000" algn="tl">
                  <a:srgbClr val="000000">
                    <a:alpha val="43137"/>
                  </a:srgbClr>
                </a:outerShdw>
              </a:effectLst>
            </a:endParaRPr>
          </a:p>
          <a:p>
            <a:r>
              <a:rPr lang="fa-IR" sz="1800" b="1" dirty="0" smtClean="0">
                <a:solidFill>
                  <a:prstClr val="black"/>
                </a:solidFill>
                <a:effectLst>
                  <a:outerShdw blurRad="38100" dist="38100" dir="2700000" algn="tl">
                    <a:srgbClr val="000000">
                      <a:alpha val="43137"/>
                    </a:srgbClr>
                  </a:outerShdw>
                </a:effectLst>
              </a:rPr>
              <a:t>مرداد ماه 1396</a:t>
            </a:r>
            <a:endParaRPr lang="en-US" sz="1800" b="1" dirty="0" smtClean="0">
              <a:solidFill>
                <a:prstClr val="black"/>
              </a:solidFill>
              <a:effectLst>
                <a:outerShdw blurRad="38100" dist="38100" dir="2700000" algn="tl">
                  <a:srgbClr val="000000">
                    <a:alpha val="43137"/>
                  </a:srgbClr>
                </a:outerShdw>
              </a:effectLst>
            </a:endParaRPr>
          </a:p>
          <a:p>
            <a:endParaRPr lang="fa-IR" sz="1800" b="1" dirty="0" smtClean="0">
              <a:solidFill>
                <a:prstClr val="black"/>
              </a:solidFill>
              <a:effectLst>
                <a:outerShdw blurRad="38100" dist="38100" dir="2700000" algn="tl">
                  <a:srgbClr val="000000">
                    <a:alpha val="43137"/>
                  </a:srgbClr>
                </a:outerShdw>
              </a:effectLst>
            </a:endParaRPr>
          </a:p>
          <a:p>
            <a:r>
              <a:rPr lang="en-US" sz="1800" b="1" dirty="0"/>
              <a:t/>
            </a:r>
            <a:br>
              <a:rPr lang="en-US" sz="1800" b="1" dirty="0"/>
            </a:br>
            <a:endParaRPr lang="en-US" sz="1800" b="1" i="1" dirty="0">
              <a:solidFill>
                <a:schemeClr val="tx1"/>
              </a:solidFill>
              <a:latin typeface="Gill Sans MT" pitchFamily="34" charset="0"/>
            </a:endParaRPr>
          </a:p>
          <a:p>
            <a:endParaRPr lang="en-US" sz="1800" b="1" dirty="0">
              <a:solidFill>
                <a:schemeClr val="tx1"/>
              </a:solidFill>
            </a:endParaRPr>
          </a:p>
        </p:txBody>
      </p:sp>
      <p:sp>
        <p:nvSpPr>
          <p:cNvPr id="18" name="TextBox 17"/>
          <p:cNvSpPr txBox="1"/>
          <p:nvPr/>
        </p:nvSpPr>
        <p:spPr>
          <a:xfrm>
            <a:off x="3877545" y="2339503"/>
            <a:ext cx="3488455" cy="830997"/>
          </a:xfrm>
          <a:prstGeom prst="rect">
            <a:avLst/>
          </a:prstGeom>
          <a:noFill/>
        </p:spPr>
        <p:txBody>
          <a:bodyPr wrap="none" rtlCol="0">
            <a:spAutoFit/>
          </a:bodyPr>
          <a:lstStyle/>
          <a:p>
            <a:pPr algn="ctr" rtl="1"/>
            <a:r>
              <a:rPr lang="fa-IR" sz="4800" b="1" dirty="0" smtClean="0">
                <a:cs typeface="B Davat" pitchFamily="2" charset="-78"/>
              </a:rPr>
              <a:t>کارکردهای مدیریتی</a:t>
            </a:r>
            <a:endParaRPr lang="en-US" sz="4800" b="1" dirty="0">
              <a:cs typeface="B Davat" pitchFamily="2" charset="-78"/>
            </a:endParaRPr>
          </a:p>
        </p:txBody>
      </p:sp>
    </p:spTree>
    <p:extLst>
      <p:ext uri="{BB962C8B-B14F-4D97-AF65-F5344CB8AC3E}">
        <p14:creationId xmlns="" xmlns:p14="http://schemas.microsoft.com/office/powerpoint/2010/main" val="34882241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فراخوان</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08888787"/>
              </p:ext>
            </p:extLst>
          </p:nvPr>
        </p:nvGraphicFramePr>
        <p:xfrm>
          <a:off x="827584" y="1340768"/>
          <a:ext cx="7560840" cy="1645920"/>
        </p:xfrm>
        <a:graphic>
          <a:graphicData uri="http://schemas.openxmlformats.org/drawingml/2006/table">
            <a:tbl>
              <a:tblPr rtl="1" firstRow="1" firstCol="1" bandRow="1"/>
              <a:tblGrid>
                <a:gridCol w="7560840">
                  <a:extLst>
                    <a:ext uri="{9D8B030D-6E8A-4147-A177-3AD203B41FA5}">
                      <a16:colId xmlns="" xmlns:a16="http://schemas.microsoft.com/office/drawing/2014/main" val="20000"/>
                    </a:ext>
                  </a:extLst>
                </a:gridCol>
              </a:tblGrid>
              <a:tr h="0">
                <a:tc>
                  <a:txBody>
                    <a:bodyPr/>
                    <a:lstStyle/>
                    <a:p>
                      <a:pPr algn="ctr" rtl="1">
                        <a:lnSpc>
                          <a:spcPct val="150000"/>
                        </a:lnSpc>
                        <a:spcAft>
                          <a:spcPts val="0"/>
                        </a:spcAft>
                      </a:pPr>
                      <a:r>
                        <a:rPr lang="fa-IR" sz="1800" b="1" dirty="0" err="1" smtClean="0">
                          <a:solidFill>
                            <a:srgbClr val="0070C0"/>
                          </a:solidFill>
                          <a:effectLst/>
                          <a:latin typeface="Tahoma"/>
                          <a:ea typeface="Calibri"/>
                          <a:cs typeface="B Mitra"/>
                        </a:rPr>
                        <a:t>کارکردهای</a:t>
                      </a:r>
                      <a:r>
                        <a:rPr lang="fa-IR" sz="1800" b="1" dirty="0" smtClean="0">
                          <a:solidFill>
                            <a:srgbClr val="0070C0"/>
                          </a:solidFill>
                          <a:effectLst/>
                          <a:latin typeface="Tahoma"/>
                          <a:ea typeface="Calibri"/>
                          <a:cs typeface="B Mitra"/>
                        </a:rPr>
                        <a:t> </a:t>
                      </a:r>
                      <a:r>
                        <a:rPr lang="fa-IR" sz="1800" b="1" dirty="0">
                          <a:solidFill>
                            <a:srgbClr val="0070C0"/>
                          </a:solidFill>
                          <a:effectLst/>
                          <a:latin typeface="Tahoma"/>
                          <a:ea typeface="Calibri"/>
                          <a:cs typeface="B Mitra"/>
                        </a:rPr>
                        <a:t>مدیریتی پاسخ</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rtl="1">
                        <a:lnSpc>
                          <a:spcPct val="150000"/>
                        </a:lnSpc>
                        <a:spcAft>
                          <a:spcPts val="0"/>
                        </a:spcAft>
                      </a:pPr>
                      <a:r>
                        <a:rPr lang="fa-IR" sz="1800" b="1" dirty="0">
                          <a:solidFill>
                            <a:srgbClr val="0070C0"/>
                          </a:solidFill>
                          <a:effectLst/>
                          <a:latin typeface="Tahoma"/>
                          <a:ea typeface="Calibri"/>
                          <a:cs typeface="B Mitra"/>
                        </a:rPr>
                        <a:t>پیوست </a:t>
                      </a:r>
                      <a:r>
                        <a:rPr lang="en-US" sz="1800" b="1" dirty="0">
                          <a:solidFill>
                            <a:srgbClr val="0070C0"/>
                          </a:solidFill>
                          <a:effectLst/>
                          <a:latin typeface="Tahoma"/>
                          <a:ea typeface="Calibri"/>
                          <a:cs typeface="B Mitra"/>
                        </a:rPr>
                        <a:t>M2</a:t>
                      </a:r>
                      <a:r>
                        <a:rPr lang="fa-IR" sz="1800" b="1" dirty="0">
                          <a:solidFill>
                            <a:srgbClr val="0070C0"/>
                          </a:solidFill>
                          <a:effectLst/>
                          <a:latin typeface="Tahoma"/>
                          <a:ea typeface="Calibri"/>
                          <a:cs typeface="B Mitra"/>
                        </a:rPr>
                        <a:t>- فراخوان پرسنل</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just" rtl="1">
                        <a:lnSpc>
                          <a:spcPct val="150000"/>
                        </a:lnSpc>
                        <a:spcAft>
                          <a:spcPts val="0"/>
                        </a:spcAft>
                      </a:pPr>
                      <a:r>
                        <a:rPr lang="fa-IR" sz="1800" b="1" dirty="0">
                          <a:solidFill>
                            <a:srgbClr val="0070C0"/>
                          </a:solidFill>
                          <a:effectLst/>
                          <a:latin typeface="Tahoma"/>
                          <a:ea typeface="Calibri"/>
                          <a:cs typeface="B Mitra"/>
                        </a:rPr>
                        <a:t>واحد مسئول: </a:t>
                      </a:r>
                      <a:r>
                        <a:rPr lang="fa-IR" sz="1800" dirty="0">
                          <a:solidFill>
                            <a:srgbClr val="000000"/>
                          </a:solidFill>
                          <a:effectLst/>
                          <a:latin typeface="Tahoma"/>
                          <a:ea typeface="Calibri"/>
                          <a:cs typeface="B Mitra"/>
                        </a:rPr>
                        <a:t>مرکز هدایت عملیات بحران </a:t>
                      </a:r>
                      <a:r>
                        <a:rPr lang="en-US" sz="1800" dirty="0">
                          <a:solidFill>
                            <a:srgbClr val="000000"/>
                          </a:solidFill>
                          <a:effectLst/>
                          <a:latin typeface="Tahoma"/>
                          <a:ea typeface="Calibri"/>
                          <a:cs typeface="B Mitra"/>
                        </a:rPr>
                        <a:t>(EOC)</a:t>
                      </a:r>
                      <a:r>
                        <a:rPr lang="en-US" sz="1800" dirty="0">
                          <a:solidFill>
                            <a:srgbClr val="000000"/>
                          </a:solidFill>
                          <a:effectLst/>
                          <a:latin typeface="B Mitra"/>
                          <a:ea typeface="Calibri"/>
                          <a:cs typeface="Arial"/>
                        </a:rPr>
                        <a:t> </a:t>
                      </a:r>
                      <a:endParaRPr lang="en-US" sz="1600" dirty="0">
                        <a:effectLst/>
                        <a:latin typeface="Calibri"/>
                        <a:ea typeface="Calibri"/>
                        <a:cs typeface="Arial"/>
                      </a:endParaRPr>
                    </a:p>
                    <a:p>
                      <a:pPr algn="just" rtl="1">
                        <a:lnSpc>
                          <a:spcPct val="150000"/>
                        </a:lnSpc>
                        <a:spcAft>
                          <a:spcPts val="0"/>
                        </a:spcAft>
                      </a:pPr>
                      <a:r>
                        <a:rPr lang="fa-IR" sz="1800" b="1" dirty="0">
                          <a:solidFill>
                            <a:srgbClr val="0070C0"/>
                          </a:solidFill>
                          <a:effectLst/>
                          <a:latin typeface="Tahoma"/>
                          <a:ea typeface="Calibri"/>
                          <a:cs typeface="B Mitra"/>
                        </a:rPr>
                        <a:t>واحدهای همکار: </a:t>
                      </a:r>
                      <a:r>
                        <a:rPr lang="fa-IR" sz="1800" dirty="0">
                          <a:solidFill>
                            <a:srgbClr val="000000"/>
                          </a:solidFill>
                          <a:effectLst/>
                          <a:latin typeface="Tahoma"/>
                          <a:ea typeface="Calibri"/>
                          <a:cs typeface="B Mitra"/>
                        </a:rPr>
                        <a:t>کلیه واحدهای وزارت بهداشت، درمان و آموزش پزشکی (دانشگاه علوم پزشکی)</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755576" y="3645024"/>
            <a:ext cx="7704856" cy="1323439"/>
          </a:xfrm>
          <a:prstGeom prst="rect">
            <a:avLst/>
          </a:prstGeom>
          <a:noFill/>
        </p:spPr>
        <p:txBody>
          <a:bodyPr wrap="square" rtlCol="0">
            <a:spAutoFit/>
          </a:bodyPr>
          <a:lstStyle/>
          <a:p>
            <a:pPr algn="just" rtl="1"/>
            <a:r>
              <a:rPr lang="fa-IR" sz="2000" dirty="0">
                <a:solidFill>
                  <a:prstClr val="black"/>
                </a:solidFill>
                <a:cs typeface="B Nazanin" pitchFamily="2" charset="-78"/>
              </a:rPr>
              <a:t>لازم است کلیه واحدهای بهداشتی درمانی دارای برنامه آنکال بحران برای تمامی زمان ها باشند. در </a:t>
            </a:r>
            <a:r>
              <a:rPr lang="fa-IR" sz="2000" dirty="0" err="1">
                <a:solidFill>
                  <a:prstClr val="black"/>
                </a:solidFill>
                <a:cs typeface="B Nazanin" pitchFamily="2" charset="-78"/>
              </a:rPr>
              <a:t>سطوحی</a:t>
            </a:r>
            <a:r>
              <a:rPr lang="fa-IR" sz="2000" dirty="0">
                <a:solidFill>
                  <a:prstClr val="black"/>
                </a:solidFill>
                <a:cs typeface="B Nazanin" pitchFamily="2" charset="-78"/>
              </a:rPr>
              <a:t> که دارای </a:t>
            </a:r>
            <a:r>
              <a:rPr lang="en-US" sz="2000" dirty="0">
                <a:solidFill>
                  <a:prstClr val="black"/>
                </a:solidFill>
                <a:cs typeface="B Nazanin" pitchFamily="2" charset="-78"/>
              </a:rPr>
              <a:t>EOC</a:t>
            </a:r>
            <a:r>
              <a:rPr lang="fa-IR" sz="2000" dirty="0">
                <a:solidFill>
                  <a:prstClr val="black"/>
                </a:solidFill>
                <a:cs typeface="B Nazanin" pitchFamily="2" charset="-78"/>
              </a:rPr>
              <a:t> هستند لازم است کلیه واحدها برنامه آنکال را هر سه ماه یکبار تعریف و طی نامه رسمی به </a:t>
            </a:r>
            <a:r>
              <a:rPr lang="en-US" sz="2000" dirty="0">
                <a:solidFill>
                  <a:prstClr val="black"/>
                </a:solidFill>
                <a:cs typeface="B Nazanin" pitchFamily="2" charset="-78"/>
              </a:rPr>
              <a:t>EOC</a:t>
            </a:r>
            <a:r>
              <a:rPr lang="fa-IR" sz="2000" dirty="0">
                <a:solidFill>
                  <a:prstClr val="black"/>
                </a:solidFill>
                <a:cs typeface="B Nazanin" pitchFamily="2" charset="-78"/>
              </a:rPr>
              <a:t> اعلام نمایند. حضور پرسنل آنکال در </a:t>
            </a:r>
            <a:r>
              <a:rPr lang="en-US" sz="2000" dirty="0">
                <a:solidFill>
                  <a:prstClr val="black"/>
                </a:solidFill>
                <a:cs typeface="B Nazanin" pitchFamily="2" charset="-78"/>
              </a:rPr>
              <a:t>EOC</a:t>
            </a:r>
            <a:r>
              <a:rPr lang="fa-IR" sz="2000" dirty="0">
                <a:solidFill>
                  <a:prstClr val="black"/>
                </a:solidFill>
                <a:cs typeface="B Nazanin" pitchFamily="2" charset="-78"/>
              </a:rPr>
              <a:t> با منطقه عملیاتی بر اساس فراخوان </a:t>
            </a:r>
            <a:r>
              <a:rPr lang="fa-IR" sz="2000" dirty="0" err="1">
                <a:solidFill>
                  <a:prstClr val="black"/>
                </a:solidFill>
                <a:cs typeface="B Nazanin" pitchFamily="2" charset="-78"/>
              </a:rPr>
              <a:t>الزامی</a:t>
            </a:r>
            <a:r>
              <a:rPr lang="fa-IR" sz="2000" dirty="0">
                <a:solidFill>
                  <a:prstClr val="black"/>
                </a:solidFill>
                <a:cs typeface="B Nazanin" pitchFamily="2" charset="-78"/>
              </a:rPr>
              <a:t> می باشد. </a:t>
            </a:r>
            <a:endParaRPr lang="en-US" sz="2000" dirty="0">
              <a:solidFill>
                <a:prstClr val="black"/>
              </a:solidFill>
              <a:cs typeface="B Nazanin" pitchFamily="2" charset="-78"/>
            </a:endParaRPr>
          </a:p>
        </p:txBody>
      </p:sp>
    </p:spTree>
    <p:extLst>
      <p:ext uri="{BB962C8B-B14F-4D97-AF65-F5344CB8AC3E}">
        <p14:creationId xmlns="" xmlns:p14="http://schemas.microsoft.com/office/powerpoint/2010/main" val="32077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sz="2400" b="1" dirty="0">
                <a:solidFill>
                  <a:schemeClr val="tx1"/>
                </a:solidFill>
              </a:rPr>
              <a:t>شرح وظایف واحد مسئول</a:t>
            </a:r>
            <a:r>
              <a:rPr lang="fa-IR" sz="2400" b="1" dirty="0" smtClean="0">
                <a:solidFill>
                  <a:schemeClr val="tx1"/>
                </a:solidFill>
              </a:rPr>
              <a:t>:</a:t>
            </a:r>
          </a:p>
          <a:p>
            <a:pPr marL="0" indent="0" algn="just">
              <a:buNone/>
            </a:pPr>
            <a:endParaRPr lang="en-US" sz="2400" dirty="0">
              <a:solidFill>
                <a:schemeClr val="tx1"/>
              </a:solidFill>
            </a:endParaRPr>
          </a:p>
          <a:p>
            <a:pPr algn="just"/>
            <a:r>
              <a:rPr lang="fa-IR" sz="2400" dirty="0">
                <a:solidFill>
                  <a:schemeClr val="tx1"/>
                </a:solidFill>
              </a:rPr>
              <a:t>1) تعیین فهرست آنکال برای کلیه روزهای سال و اعلام رسمی به واحدها</a:t>
            </a:r>
            <a:endParaRPr lang="en-US" sz="2400" dirty="0">
              <a:solidFill>
                <a:schemeClr val="tx1"/>
              </a:solidFill>
            </a:endParaRPr>
          </a:p>
          <a:p>
            <a:pPr algn="just"/>
            <a:r>
              <a:rPr lang="fa-IR" sz="2400" dirty="0">
                <a:solidFill>
                  <a:schemeClr val="tx1"/>
                </a:solidFill>
              </a:rPr>
              <a:t>2) ایجاد بانک اطلاعاتی شماره تلفن و روش تماس با پرسنل </a:t>
            </a:r>
            <a:endParaRPr lang="en-US" sz="2400" dirty="0">
              <a:solidFill>
                <a:schemeClr val="tx1"/>
              </a:solidFill>
            </a:endParaRPr>
          </a:p>
          <a:p>
            <a:pPr algn="just"/>
            <a:r>
              <a:rPr lang="fa-IR" sz="2400" dirty="0">
                <a:solidFill>
                  <a:schemeClr val="tx1"/>
                </a:solidFill>
              </a:rPr>
              <a:t>3) فراخوان پرسنل در صورت نیاز </a:t>
            </a:r>
            <a:endParaRPr lang="en-US" sz="2400" dirty="0">
              <a:solidFill>
                <a:schemeClr val="tx1"/>
              </a:solidFill>
            </a:endParaRPr>
          </a:p>
        </p:txBody>
      </p:sp>
      <p:sp>
        <p:nvSpPr>
          <p:cNvPr id="4" name="Title 1"/>
          <p:cNvSpPr>
            <a:spLocks noGrp="1"/>
          </p:cNvSpPr>
          <p:nvPr>
            <p:ph type="title"/>
          </p:nvPr>
        </p:nvSpPr>
        <p:spPr>
          <a:xfrm>
            <a:off x="457200" y="274638"/>
            <a:ext cx="8229600" cy="1143000"/>
          </a:xfrm>
        </p:spPr>
        <p:txBody>
          <a:bodyPr/>
          <a:lstStyle/>
          <a:p>
            <a:r>
              <a:rPr lang="fa-IR" dirty="0" smtClean="0"/>
              <a:t>فراخوان</a:t>
            </a:r>
            <a:endParaRPr lang="en-US" dirty="0"/>
          </a:p>
        </p:txBody>
      </p:sp>
    </p:spTree>
    <p:extLst>
      <p:ext uri="{BB962C8B-B14F-4D97-AF65-F5344CB8AC3E}">
        <p14:creationId xmlns="" xmlns:p14="http://schemas.microsoft.com/office/powerpoint/2010/main" val="146694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sz="2400" b="1" dirty="0">
                <a:solidFill>
                  <a:schemeClr val="tx1"/>
                </a:solidFill>
              </a:rPr>
              <a:t>شرح وظایف واحدهای همکار</a:t>
            </a:r>
            <a:r>
              <a:rPr lang="fa-IR" sz="2400" b="1" dirty="0" smtClean="0">
                <a:solidFill>
                  <a:schemeClr val="tx1"/>
                </a:solidFill>
              </a:rPr>
              <a:t>:</a:t>
            </a:r>
          </a:p>
          <a:p>
            <a:pPr marL="0" indent="0" algn="just">
              <a:buNone/>
            </a:pPr>
            <a:endParaRPr lang="en-US" sz="2400" dirty="0">
              <a:solidFill>
                <a:schemeClr val="tx1"/>
              </a:solidFill>
            </a:endParaRPr>
          </a:p>
          <a:p>
            <a:pPr algn="just"/>
            <a:r>
              <a:rPr lang="fa-IR" sz="2400" dirty="0">
                <a:solidFill>
                  <a:schemeClr val="tx1"/>
                </a:solidFill>
              </a:rPr>
              <a:t>1) همکاری در تعیین فهرست آنکال برای کلیه روزهای سال و اعلام رسمی به واحدها</a:t>
            </a:r>
            <a:endParaRPr lang="en-US" sz="2400" dirty="0">
              <a:solidFill>
                <a:schemeClr val="tx1"/>
              </a:solidFill>
            </a:endParaRPr>
          </a:p>
          <a:p>
            <a:pPr algn="just"/>
            <a:r>
              <a:rPr lang="fa-IR" sz="2400" dirty="0">
                <a:solidFill>
                  <a:schemeClr val="tx1"/>
                </a:solidFill>
              </a:rPr>
              <a:t>2) همکاری در ایجاد بانک اطلاعاتی شماره تلفن و روش تماس با پرسنل </a:t>
            </a:r>
            <a:endParaRPr lang="en-US" sz="2400" dirty="0">
              <a:solidFill>
                <a:schemeClr val="tx1"/>
              </a:solidFill>
            </a:endParaRPr>
          </a:p>
          <a:p>
            <a:pPr algn="just"/>
            <a:r>
              <a:rPr lang="fa-IR" sz="2400" dirty="0">
                <a:solidFill>
                  <a:schemeClr val="tx1"/>
                </a:solidFill>
              </a:rPr>
              <a:t>3) حضور در </a:t>
            </a:r>
            <a:r>
              <a:rPr lang="en-US" sz="2400" dirty="0">
                <a:solidFill>
                  <a:schemeClr val="tx1"/>
                </a:solidFill>
              </a:rPr>
              <a:t>EOC</a:t>
            </a:r>
            <a:r>
              <a:rPr lang="fa-IR" sz="2400" dirty="0">
                <a:solidFill>
                  <a:schemeClr val="tx1"/>
                </a:solidFill>
              </a:rPr>
              <a:t> و یا منطقه عملیاتی بر حسب شرح وظیفه </a:t>
            </a:r>
            <a:endParaRPr lang="en-US" sz="2400" dirty="0">
              <a:solidFill>
                <a:schemeClr val="tx1"/>
              </a:solidFill>
            </a:endParaRPr>
          </a:p>
          <a:p>
            <a:pPr algn="just"/>
            <a:endParaRPr lang="en-US" sz="2400" dirty="0">
              <a:solidFill>
                <a:schemeClr val="tx1"/>
              </a:solidFill>
            </a:endParaRPr>
          </a:p>
        </p:txBody>
      </p:sp>
      <p:sp>
        <p:nvSpPr>
          <p:cNvPr id="4" name="Title 1"/>
          <p:cNvSpPr>
            <a:spLocks noGrp="1"/>
          </p:cNvSpPr>
          <p:nvPr>
            <p:ph type="title"/>
          </p:nvPr>
        </p:nvSpPr>
        <p:spPr>
          <a:xfrm>
            <a:off x="457200" y="274638"/>
            <a:ext cx="8229600" cy="1143000"/>
          </a:xfrm>
        </p:spPr>
        <p:txBody>
          <a:bodyPr/>
          <a:lstStyle/>
          <a:p>
            <a:r>
              <a:rPr lang="fa-IR" dirty="0" smtClean="0"/>
              <a:t>فراخوان</a:t>
            </a:r>
            <a:endParaRPr lang="en-US" dirty="0"/>
          </a:p>
        </p:txBody>
      </p:sp>
    </p:spTree>
    <p:extLst>
      <p:ext uri="{BB962C8B-B14F-4D97-AF65-F5344CB8AC3E}">
        <p14:creationId xmlns="" xmlns:p14="http://schemas.microsoft.com/office/powerpoint/2010/main" val="78459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435100" y="274638"/>
            <a:ext cx="749935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sz="5400" smtClean="0">
                <a:solidFill>
                  <a:srgbClr val="C0504D">
                    <a:lumMod val="75000"/>
                  </a:srgbClr>
                </a:solidFill>
                <a:latin typeface="Titr" pitchFamily="2" charset="-78"/>
                <a:cs typeface="B Nazanin"/>
              </a:rPr>
              <a:t>فراخوان</a:t>
            </a:r>
            <a:endParaRPr lang="fa-IR" sz="5400" dirty="0" smtClean="0">
              <a:solidFill>
                <a:srgbClr val="C0504D">
                  <a:lumMod val="75000"/>
                </a:srgbClr>
              </a:solidFill>
              <a:latin typeface="Titr" pitchFamily="2" charset="-78"/>
              <a:cs typeface="B Nazanin"/>
            </a:endParaRPr>
          </a:p>
        </p:txBody>
      </p:sp>
      <p:sp>
        <p:nvSpPr>
          <p:cNvPr id="5" name="Content Placeholder 3"/>
          <p:cNvSpPr txBox="1">
            <a:spLocks/>
          </p:cNvSpPr>
          <p:nvPr/>
        </p:nvSpPr>
        <p:spPr>
          <a:xfrm>
            <a:off x="323528" y="1447800"/>
            <a:ext cx="8610922" cy="4800600"/>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Tx/>
              <a:buBlip>
                <a:blip r:embed="rId2"/>
              </a:buBlip>
              <a:defRPr sz="3200" kern="1200">
                <a:solidFill>
                  <a:schemeClr val="accent6">
                    <a:lumMod val="50000"/>
                  </a:schemeClr>
                </a:solidFill>
                <a:latin typeface="+mn-lt"/>
                <a:ea typeface="+mn-ea"/>
                <a:cs typeface="B Nazanin" pitchFamily="2" charset="-78"/>
              </a:defRPr>
            </a:lvl1pPr>
            <a:lvl2pPr marL="742950" indent="-285750" algn="r" defTabSz="914400" rtl="1" eaLnBrk="1" latinLnBrk="0" hangingPunct="1">
              <a:spcBef>
                <a:spcPct val="20000"/>
              </a:spcBef>
              <a:buFontTx/>
              <a:buBlip>
                <a:blip r:embed="rId3"/>
              </a:buBlip>
              <a:defRPr sz="2800" kern="1200">
                <a:solidFill>
                  <a:schemeClr val="tx1"/>
                </a:solidFill>
                <a:latin typeface="+mn-lt"/>
                <a:ea typeface="+mn-ea"/>
                <a:cs typeface="B Nazanin"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a-IR" dirty="0" smtClean="0">
                <a:solidFill>
                  <a:schemeClr val="tx1"/>
                </a:solidFill>
              </a:rPr>
              <a:t>روش فراخوان پرسنل و </a:t>
            </a:r>
            <a:r>
              <a:rPr lang="fa-IR" dirty="0" err="1" smtClean="0">
                <a:solidFill>
                  <a:schemeClr val="tx1"/>
                </a:solidFill>
              </a:rPr>
              <a:t>داوطلبین</a:t>
            </a:r>
            <a:r>
              <a:rPr lang="fa-IR" dirty="0" smtClean="0">
                <a:solidFill>
                  <a:schemeClr val="tx1"/>
                </a:solidFill>
              </a:rPr>
              <a:t> باید از قبل مشخص باشد</a:t>
            </a:r>
            <a:endParaRPr lang="en-US" dirty="0" smtClean="0">
              <a:solidFill>
                <a:schemeClr val="tx1"/>
              </a:solidFill>
            </a:endParaRPr>
          </a:p>
        </p:txBody>
      </p:sp>
      <p:graphicFrame>
        <p:nvGraphicFramePr>
          <p:cNvPr id="6" name="Diagram 5"/>
          <p:cNvGraphicFramePr/>
          <p:nvPr>
            <p:extLst>
              <p:ext uri="{D42A27DB-BD31-4B8C-83A1-F6EECF244321}">
                <p14:modId xmlns="" xmlns:p14="http://schemas.microsoft.com/office/powerpoint/2010/main" val="684773473"/>
              </p:ext>
            </p:extLst>
          </p:nvPr>
        </p:nvGraphicFramePr>
        <p:xfrm>
          <a:off x="1676400" y="227687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1380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safilan\ensha5.tif"/>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0233"/>
          <a:stretch/>
        </p:blipFill>
        <p:spPr bwMode="auto">
          <a:xfrm>
            <a:off x="179512" y="116632"/>
            <a:ext cx="8881401" cy="601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2103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55976" y="4800600"/>
            <a:ext cx="4483224" cy="136207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algn="r" rtl="1"/>
            <a:r>
              <a:rPr lang="en-US" sz="4800" dirty="0" smtClean="0">
                <a:cs typeface="B Mitra" pitchFamily="2" charset="-78"/>
              </a:rPr>
              <a:t>M3</a:t>
            </a:r>
            <a:r>
              <a:rPr lang="fa-IR" sz="4800" dirty="0" smtClean="0">
                <a:cs typeface="B Mitra" pitchFamily="2" charset="-78"/>
              </a:rPr>
              <a:t>: ارزیابی سریع مشترک</a:t>
            </a:r>
          </a:p>
          <a:p>
            <a:pPr algn="r" rtl="1"/>
            <a:r>
              <a:rPr lang="en-US" sz="4800" dirty="0" smtClean="0">
                <a:cs typeface="B Mitra" pitchFamily="2" charset="-78"/>
              </a:rPr>
              <a:t>M4</a:t>
            </a:r>
            <a:r>
              <a:rPr lang="fa-IR" sz="4800" dirty="0" smtClean="0">
                <a:cs typeface="B Mitra" pitchFamily="2" charset="-78"/>
              </a:rPr>
              <a:t>: </a:t>
            </a:r>
            <a:r>
              <a:rPr lang="fa-IR" sz="4800" dirty="0">
                <a:cs typeface="B Mitra" pitchFamily="2" charset="-78"/>
              </a:rPr>
              <a:t>ارزیابی دوره ای</a:t>
            </a:r>
            <a:endParaRPr lang="en-US" sz="4800" dirty="0">
              <a:cs typeface="B Mitra" pitchFamily="2" charset="-78"/>
            </a:endParaRPr>
          </a:p>
        </p:txBody>
      </p:sp>
      <p:graphicFrame>
        <p:nvGraphicFramePr>
          <p:cNvPr id="4" name="Diagram 3"/>
          <p:cNvGraphicFramePr/>
          <p:nvPr>
            <p:extLst>
              <p:ext uri="{D42A27DB-BD31-4B8C-83A1-F6EECF244321}">
                <p14:modId xmlns="" xmlns:p14="http://schemas.microsoft.com/office/powerpoint/2010/main" val="4000148921"/>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spTree>
    <p:extLst>
      <p:ext uri="{BB962C8B-B14F-4D97-AF65-F5344CB8AC3E}">
        <p14:creationId xmlns="" xmlns:p14="http://schemas.microsoft.com/office/powerpoint/2010/main" val="135125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rtl="1"/>
            <a:r>
              <a:rPr lang="fa-IR" dirty="0" smtClean="0">
                <a:cs typeface="B Mitra" pitchFamily="2" charset="-78"/>
              </a:rPr>
              <a:t>ارزیابی سریع مشترک(</a:t>
            </a:r>
            <a:r>
              <a:rPr lang="en-US" dirty="0" smtClean="0">
                <a:cs typeface="B Mitra" pitchFamily="2" charset="-78"/>
              </a:rPr>
              <a:t>M</a:t>
            </a:r>
            <a:r>
              <a:rPr lang="en-US" baseline="-25000" dirty="0" smtClean="0">
                <a:cs typeface="B Mitra" pitchFamily="2" charset="-78"/>
              </a:rPr>
              <a:t>3</a:t>
            </a:r>
            <a:r>
              <a:rPr lang="fa-IR" dirty="0" smtClean="0">
                <a:cs typeface="B Mitra" pitchFamily="2" charset="-78"/>
              </a:rPr>
              <a:t>)</a:t>
            </a:r>
            <a:endParaRPr lang="en-US" dirty="0">
              <a:cs typeface="B Mitra" pitchFamily="2" charset="-78"/>
            </a:endParaRPr>
          </a:p>
        </p:txBody>
      </p:sp>
      <p:pic>
        <p:nvPicPr>
          <p:cNvPr id="47106" name="Picture 2"/>
          <p:cNvPicPr>
            <a:picLocks noChangeAspect="1" noChangeArrowheads="1"/>
          </p:cNvPicPr>
          <p:nvPr/>
        </p:nvPicPr>
        <p:blipFill>
          <a:blip r:embed="rId2" cstate="print"/>
          <a:srcRect/>
          <a:stretch>
            <a:fillRect/>
          </a:stretch>
        </p:blipFill>
        <p:spPr bwMode="auto">
          <a:xfrm>
            <a:off x="76200" y="685800"/>
            <a:ext cx="8991600" cy="2177049"/>
          </a:xfrm>
          <a:prstGeom prst="rect">
            <a:avLst/>
          </a:prstGeom>
          <a:noFill/>
          <a:ln w="9525">
            <a:noFill/>
            <a:miter lim="800000"/>
            <a:headEnd/>
            <a:tailEnd/>
          </a:ln>
        </p:spPr>
      </p:pic>
      <p:pic>
        <p:nvPicPr>
          <p:cNvPr id="16386" name="Picture 2" descr="http://akvo.org/uploads/2015/05/Gorkha-Final1.jpg"/>
          <p:cNvPicPr>
            <a:picLocks noChangeAspect="1" noChangeArrowheads="1"/>
          </p:cNvPicPr>
          <p:nvPr/>
        </p:nvPicPr>
        <p:blipFill>
          <a:blip r:embed="rId3" cstate="print"/>
          <a:srcRect/>
          <a:stretch>
            <a:fillRect/>
          </a:stretch>
        </p:blipFill>
        <p:spPr bwMode="auto">
          <a:xfrm>
            <a:off x="1509789" y="2896773"/>
            <a:ext cx="6013228" cy="3200400"/>
          </a:xfrm>
          <a:prstGeom prst="rect">
            <a:avLst/>
          </a:prstGeom>
          <a:noFill/>
        </p:spPr>
      </p:pic>
    </p:spTree>
    <p:extLst>
      <p:ext uri="{BB962C8B-B14F-4D97-AF65-F5344CB8AC3E}">
        <p14:creationId xmlns="" xmlns:p14="http://schemas.microsoft.com/office/powerpoint/2010/main" val="231049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pPr rtl="1"/>
            <a:r>
              <a:rPr lang="fa-IR" b="1" dirty="0" smtClean="0">
                <a:solidFill>
                  <a:schemeClr val="tx1"/>
                </a:solidFill>
                <a:effectLst/>
              </a:rPr>
              <a:t>شرح کارکرد</a:t>
            </a:r>
            <a:endParaRPr lang="en-US" dirty="0">
              <a:solidFill>
                <a:schemeClr val="tx1"/>
              </a:solidFill>
              <a:effectLst/>
            </a:endParaRPr>
          </a:p>
        </p:txBody>
      </p:sp>
      <p:sp>
        <p:nvSpPr>
          <p:cNvPr id="3" name="Content Placeholder 2"/>
          <p:cNvSpPr>
            <a:spLocks noGrp="1"/>
          </p:cNvSpPr>
          <p:nvPr>
            <p:ph idx="1"/>
          </p:nvPr>
        </p:nvSpPr>
        <p:spPr>
          <a:xfrm>
            <a:off x="228600" y="884237"/>
            <a:ext cx="8534400" cy="5211763"/>
          </a:xfrm>
        </p:spPr>
        <p:txBody>
          <a:bodyPr>
            <a:normAutofit fontScale="70000" lnSpcReduction="20000"/>
          </a:bodyPr>
          <a:lstStyle/>
          <a:p>
            <a:pPr marL="0" indent="0" algn="just">
              <a:lnSpc>
                <a:spcPct val="170000"/>
              </a:lnSpc>
              <a:buBlip>
                <a:blip r:embed="rId2"/>
              </a:buBlip>
            </a:pPr>
            <a:r>
              <a:rPr lang="fa-IR" sz="2800" b="1" dirty="0" smtClean="0">
                <a:solidFill>
                  <a:schemeClr val="tx1"/>
                </a:solidFill>
              </a:rPr>
              <a:t>اولین اقدام پس از تایید خبر وقوع یک حادثه و فراخوان پرسنل</a:t>
            </a:r>
          </a:p>
          <a:p>
            <a:pPr marL="0" indent="0" algn="just">
              <a:lnSpc>
                <a:spcPct val="170000"/>
              </a:lnSpc>
              <a:buBlip>
                <a:blip r:embed="rId2"/>
              </a:buBlip>
            </a:pPr>
            <a:r>
              <a:rPr lang="fa-IR" sz="2800" b="1" dirty="0" smtClean="0">
                <a:solidFill>
                  <a:schemeClr val="tx1"/>
                </a:solidFill>
              </a:rPr>
              <a:t>هدف آن تایید وقوع حادثه و بررسی آسیب ها و نیازها، ارزیابی سریع بصورت مشترک و صرفه جویی در وقت و منابع</a:t>
            </a:r>
          </a:p>
          <a:p>
            <a:pPr marL="0" indent="0" algn="just">
              <a:lnSpc>
                <a:spcPct val="170000"/>
              </a:lnSpc>
              <a:buBlip>
                <a:blip r:embed="rId2"/>
              </a:buBlip>
            </a:pPr>
            <a:r>
              <a:rPr lang="fa-IR" sz="2800" b="1" dirty="0" smtClean="0">
                <a:solidFill>
                  <a:schemeClr val="tx1"/>
                </a:solidFill>
              </a:rPr>
              <a:t>یک کار تیمی است و كاربرد اطلاعات حاصل از ارزیابی سریع در تدوین </a:t>
            </a:r>
            <a:r>
              <a:rPr lang="en-US" sz="2800" b="1" dirty="0" smtClean="0">
                <a:solidFill>
                  <a:schemeClr val="tx1"/>
                </a:solidFill>
              </a:rPr>
              <a:t>IAP </a:t>
            </a:r>
            <a:endParaRPr lang="fa-IR" sz="2800" b="1" dirty="0" smtClean="0">
              <a:solidFill>
                <a:schemeClr val="tx1"/>
              </a:solidFill>
            </a:endParaRPr>
          </a:p>
          <a:p>
            <a:pPr marL="0" indent="0" algn="just">
              <a:lnSpc>
                <a:spcPct val="170000"/>
              </a:lnSpc>
              <a:buBlip>
                <a:blip r:embed="rId2"/>
              </a:buBlip>
            </a:pPr>
            <a:r>
              <a:rPr lang="fa-IR" sz="2800" b="1" dirty="0" smtClean="0">
                <a:solidFill>
                  <a:schemeClr val="tx1"/>
                </a:solidFill>
              </a:rPr>
              <a:t>هر واحد تخصصی می تواند متعاقبا در صورت نیاز، ارزیابی تخصصی خود را انجام دهد</a:t>
            </a:r>
          </a:p>
          <a:p>
            <a:pPr marL="0" indent="0" algn="just">
              <a:lnSpc>
                <a:spcPct val="170000"/>
              </a:lnSpc>
              <a:buBlip>
                <a:blip r:embed="rId2"/>
              </a:buBlip>
            </a:pPr>
            <a:r>
              <a:rPr lang="fa-IR" sz="2800" b="1" dirty="0" smtClean="0">
                <a:solidFill>
                  <a:schemeClr val="tx1"/>
                </a:solidFill>
              </a:rPr>
              <a:t>تیم ارزیابی خطر شامل افراد مجرب، حداقل از واحدهای زیر می باشند: اورژانس پیش بیمارستانی، بیماری ها، بهداشت محیط و تغذیه</a:t>
            </a:r>
          </a:p>
          <a:p>
            <a:pPr marL="0" indent="0" algn="just">
              <a:lnSpc>
                <a:spcPct val="170000"/>
              </a:lnSpc>
              <a:buBlip>
                <a:blip r:embed="rId2"/>
              </a:buBlip>
            </a:pPr>
            <a:r>
              <a:rPr lang="fa-IR" sz="2800" b="1" dirty="0" smtClean="0">
                <a:solidFill>
                  <a:schemeClr val="tx1"/>
                </a:solidFill>
              </a:rPr>
              <a:t>زمان انجام ارزیابی سریع، اولین زمان امکان حضور تیم مربوطه در منطقه آسیب دیده </a:t>
            </a:r>
          </a:p>
          <a:p>
            <a:pPr marL="0" indent="0" algn="just">
              <a:lnSpc>
                <a:spcPct val="170000"/>
              </a:lnSpc>
              <a:buBlip>
                <a:blip r:embed="rId2"/>
              </a:buBlip>
            </a:pPr>
            <a:r>
              <a:rPr lang="fa-IR" sz="2800" b="1" dirty="0" smtClean="0">
                <a:solidFill>
                  <a:schemeClr val="tx1"/>
                </a:solidFill>
              </a:rPr>
              <a:t>این زمان نباید بیش از 24 ساعت بعد از وقوع حادثه باشد</a:t>
            </a:r>
          </a:p>
          <a:p>
            <a:pPr marL="0" indent="0" algn="just">
              <a:lnSpc>
                <a:spcPct val="170000"/>
              </a:lnSpc>
              <a:buBlip>
                <a:blip r:embed="rId2"/>
              </a:buBlip>
            </a:pPr>
            <a:r>
              <a:rPr lang="fa-IR" sz="2800" b="1" dirty="0" smtClean="0">
                <a:solidFill>
                  <a:schemeClr val="tx1"/>
                </a:solidFill>
              </a:rPr>
              <a:t> تکرار ارزیابی سریع و توالی زمانی بنا به شرایط حادثه و تعيين آن توسط فرمانده حادثه </a:t>
            </a:r>
            <a:endParaRPr lang="en-US" sz="2800" b="1" dirty="0" smtClean="0">
              <a:solidFill>
                <a:schemeClr val="tx1"/>
              </a:solidFill>
            </a:endParaRPr>
          </a:p>
          <a:p>
            <a:pPr marL="0" indent="0" algn="just">
              <a:lnSpc>
                <a:spcPct val="170000"/>
              </a:lnSpc>
              <a:buBlip>
                <a:blip r:embed="rId2"/>
              </a:buBlip>
            </a:pPr>
            <a:endParaRPr lang="fa-IR" sz="2800" b="1" dirty="0" smtClean="0">
              <a:solidFill>
                <a:schemeClr val="tx1"/>
              </a:solidFill>
            </a:endParaRPr>
          </a:p>
          <a:p>
            <a:pPr marL="0" indent="0" algn="just">
              <a:lnSpc>
                <a:spcPct val="170000"/>
              </a:lnSpc>
              <a:buBlip>
                <a:blip r:embed="rId2"/>
              </a:buBlip>
            </a:pPr>
            <a:endParaRPr lang="en-US" sz="2800" b="1" dirty="0">
              <a:solidFill>
                <a:schemeClr val="tx1"/>
              </a:solidFill>
            </a:endParaRPr>
          </a:p>
        </p:txBody>
      </p:sp>
    </p:spTree>
    <p:extLst>
      <p:ext uri="{BB962C8B-B14F-4D97-AF65-F5344CB8AC3E}">
        <p14:creationId xmlns="" xmlns:p14="http://schemas.microsoft.com/office/powerpoint/2010/main" val="3384624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smtClean="0"/>
              <a:t>شرح وظایف واحد مسئول</a:t>
            </a:r>
            <a:endParaRPr lang="en-US" dirty="0"/>
          </a:p>
        </p:txBody>
      </p:sp>
      <p:sp>
        <p:nvSpPr>
          <p:cNvPr id="3" name="Content Placeholder 2"/>
          <p:cNvSpPr>
            <a:spLocks noGrp="1"/>
          </p:cNvSpPr>
          <p:nvPr>
            <p:ph idx="1"/>
          </p:nvPr>
        </p:nvSpPr>
        <p:spPr/>
        <p:txBody>
          <a:bodyPr>
            <a:normAutofit/>
          </a:bodyPr>
          <a:lstStyle/>
          <a:p>
            <a:pPr lvl="0">
              <a:lnSpc>
                <a:spcPct val="200000"/>
              </a:lnSpc>
            </a:pPr>
            <a:r>
              <a:rPr lang="fa-IR" dirty="0" smtClean="0">
                <a:solidFill>
                  <a:schemeClr val="tx1"/>
                </a:solidFill>
              </a:rPr>
              <a:t>هماهنگی برای اعزام تیم ارزیابی سریع به منطقه</a:t>
            </a:r>
            <a:endParaRPr lang="en-US" dirty="0" smtClean="0">
              <a:solidFill>
                <a:schemeClr val="tx1"/>
              </a:solidFill>
            </a:endParaRPr>
          </a:p>
          <a:p>
            <a:pPr lvl="0">
              <a:lnSpc>
                <a:spcPct val="200000"/>
              </a:lnSpc>
            </a:pPr>
            <a:r>
              <a:rPr lang="fa-IR" dirty="0" smtClean="0">
                <a:solidFill>
                  <a:schemeClr val="tx1"/>
                </a:solidFill>
              </a:rPr>
              <a:t>دریافت گزارش ارزیابی سریع از تیم مربوطه</a:t>
            </a:r>
            <a:endParaRPr lang="en-US" dirty="0" smtClean="0">
              <a:solidFill>
                <a:schemeClr val="tx1"/>
              </a:solidFill>
            </a:endParaRPr>
          </a:p>
          <a:p>
            <a:pPr lvl="0">
              <a:lnSpc>
                <a:spcPct val="200000"/>
              </a:lnSpc>
            </a:pPr>
            <a:r>
              <a:rPr lang="fa-IR" dirty="0" smtClean="0">
                <a:solidFill>
                  <a:schemeClr val="tx1"/>
                </a:solidFill>
              </a:rPr>
              <a:t>تحلیل گزارش ارزیابی سریع و تبدیل آن به برنامه میدانی پاسخ </a:t>
            </a:r>
            <a:r>
              <a:rPr lang="en-US" dirty="0" smtClean="0">
                <a:solidFill>
                  <a:schemeClr val="tx1"/>
                </a:solidFill>
              </a:rPr>
              <a:t>(IAP)</a:t>
            </a:r>
            <a:endParaRPr lang="en-US" dirty="0">
              <a:solidFill>
                <a:schemeClr val="tx1"/>
              </a:solidFill>
            </a:endParaRPr>
          </a:p>
        </p:txBody>
      </p:sp>
    </p:spTree>
    <p:extLst>
      <p:ext uri="{BB962C8B-B14F-4D97-AF65-F5344CB8AC3E}">
        <p14:creationId xmlns="" xmlns:p14="http://schemas.microsoft.com/office/powerpoint/2010/main" val="294628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435100" y="274638"/>
            <a:ext cx="7499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sz="5400" dirty="0" smtClean="0">
                <a:latin typeface="Titr" pitchFamily="2" charset="-78"/>
                <a:cs typeface="B Nazanin"/>
              </a:rPr>
              <a:t> </a:t>
            </a:r>
          </a:p>
        </p:txBody>
      </p:sp>
      <p:sp>
        <p:nvSpPr>
          <p:cNvPr id="5" name="Content Placeholder 3"/>
          <p:cNvSpPr txBox="1">
            <a:spLocks/>
          </p:cNvSpPr>
          <p:nvPr/>
        </p:nvSpPr>
        <p:spPr>
          <a:xfrm>
            <a:off x="304800" y="1447800"/>
            <a:ext cx="8629650" cy="4800600"/>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Tx/>
              <a:buBlip>
                <a:blip r:embed="rId2"/>
              </a:buBlip>
              <a:defRPr sz="3200" kern="1200">
                <a:solidFill>
                  <a:schemeClr val="accent6">
                    <a:lumMod val="50000"/>
                  </a:schemeClr>
                </a:solidFill>
                <a:latin typeface="+mn-lt"/>
                <a:ea typeface="+mn-ea"/>
                <a:cs typeface="B Nazanin" pitchFamily="2" charset="-78"/>
              </a:defRPr>
            </a:lvl1pPr>
            <a:lvl2pPr marL="742950" indent="-285750" algn="r" defTabSz="914400" rtl="1" eaLnBrk="1" latinLnBrk="0" hangingPunct="1">
              <a:spcBef>
                <a:spcPct val="20000"/>
              </a:spcBef>
              <a:buFontTx/>
              <a:buBlip>
                <a:blip r:embed="rId3"/>
              </a:buBlip>
              <a:defRPr sz="2800" kern="1200">
                <a:solidFill>
                  <a:schemeClr val="tx1"/>
                </a:solidFill>
                <a:latin typeface="+mn-lt"/>
                <a:ea typeface="+mn-ea"/>
                <a:cs typeface="B Nazanin"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200000"/>
              </a:lnSpc>
            </a:pPr>
            <a:r>
              <a:rPr lang="fa-IR" dirty="0" smtClean="0">
                <a:solidFill>
                  <a:schemeClr val="tx1"/>
                </a:solidFill>
              </a:rPr>
              <a:t>هماهنگی برای اعزام نماینده واحد به منطقه آسیب دیده</a:t>
            </a:r>
            <a:endParaRPr lang="en-US" dirty="0" smtClean="0">
              <a:solidFill>
                <a:schemeClr val="tx1"/>
              </a:solidFill>
            </a:endParaRPr>
          </a:p>
          <a:p>
            <a:pPr lvl="0">
              <a:lnSpc>
                <a:spcPct val="200000"/>
              </a:lnSpc>
            </a:pPr>
            <a:r>
              <a:rPr lang="fa-IR" dirty="0" smtClean="0">
                <a:solidFill>
                  <a:schemeClr val="tx1"/>
                </a:solidFill>
              </a:rPr>
              <a:t>مشارکت در تحلیل گزارش ارزیابی سریع برای تدوین </a:t>
            </a:r>
            <a:r>
              <a:rPr lang="en-US" dirty="0" smtClean="0">
                <a:solidFill>
                  <a:schemeClr val="tx1"/>
                </a:solidFill>
              </a:rPr>
              <a:t>IAP</a:t>
            </a:r>
          </a:p>
          <a:p>
            <a:pPr marL="0" indent="0">
              <a:lnSpc>
                <a:spcPct val="200000"/>
              </a:lnSpc>
              <a:buNone/>
            </a:pPr>
            <a:endParaRPr lang="en-US" sz="3600" dirty="0">
              <a:solidFill>
                <a:schemeClr val="tx1"/>
              </a:solidFill>
            </a:endParaRPr>
          </a:p>
        </p:txBody>
      </p:sp>
      <p:sp>
        <p:nvSpPr>
          <p:cNvPr id="6" name="Title 1"/>
          <p:cNvSpPr>
            <a:spLocks noGrp="1"/>
          </p:cNvSpPr>
          <p:nvPr>
            <p:ph type="title"/>
          </p:nvPr>
        </p:nvSpPr>
        <p:spPr>
          <a:xfrm>
            <a:off x="457200" y="274638"/>
            <a:ext cx="8229600" cy="1143000"/>
          </a:xfrm>
        </p:spPr>
        <p:txBody>
          <a:bodyPr>
            <a:normAutofit/>
          </a:bodyPr>
          <a:lstStyle/>
          <a:p>
            <a:pPr rtl="1"/>
            <a:r>
              <a:rPr lang="fa-IR" b="1" dirty="0" smtClean="0"/>
              <a:t>شرح وظایف واحدهای همکار</a:t>
            </a:r>
            <a:endParaRPr lang="en-US" dirty="0"/>
          </a:p>
        </p:txBody>
      </p:sp>
    </p:spTree>
    <p:extLst>
      <p:ext uri="{BB962C8B-B14F-4D97-AF65-F5344CB8AC3E}">
        <p14:creationId xmlns="" xmlns:p14="http://schemas.microsoft.com/office/powerpoint/2010/main" val="306872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fa-IR" sz="3200" dirty="0" smtClean="0">
                <a:effectLst>
                  <a:outerShdw blurRad="38100" dist="38100" dir="2700000" algn="tl">
                    <a:srgbClr val="000000">
                      <a:alpha val="43137"/>
                    </a:srgbClr>
                  </a:outerShdw>
                </a:effectLst>
              </a:rPr>
              <a:t>اجزای برنامه پاسخ </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8229600" cy="4525963"/>
          </a:xfrm>
        </p:spPr>
        <p:txBody>
          <a:bodyPr>
            <a:noAutofit/>
          </a:bodyPr>
          <a:lstStyle/>
          <a:p>
            <a:pPr lvl="1" algn="just">
              <a:lnSpc>
                <a:spcPct val="150000"/>
              </a:lnSpc>
              <a:buBlip>
                <a:blip r:embed="rId2"/>
              </a:buBlip>
            </a:pPr>
            <a:r>
              <a:rPr lang="fa-IR" sz="2400" dirty="0"/>
              <a:t>بخش عمومی</a:t>
            </a:r>
          </a:p>
          <a:p>
            <a:pPr lvl="2" algn="just">
              <a:lnSpc>
                <a:spcPct val="150000"/>
              </a:lnSpc>
              <a:buBlip>
                <a:blip r:embed="rId2"/>
              </a:buBlip>
            </a:pPr>
            <a:r>
              <a:rPr lang="fa-IR" sz="1800" dirty="0"/>
              <a:t>مقدمه، سابقه برنامه، بیانیه هدف، اختیارات قانونی، شرح وضعیت، پیش فرض ها </a:t>
            </a:r>
            <a:endParaRPr lang="en-US" sz="1800" dirty="0"/>
          </a:p>
          <a:p>
            <a:pPr lvl="1" algn="just">
              <a:lnSpc>
                <a:spcPct val="150000"/>
              </a:lnSpc>
              <a:buBlip>
                <a:blip r:embed="rId2"/>
              </a:buBlip>
            </a:pPr>
            <a:r>
              <a:rPr lang="fa-IR" sz="2400" dirty="0"/>
              <a:t>مبانی عملیات</a:t>
            </a:r>
          </a:p>
          <a:p>
            <a:pPr lvl="2" algn="just">
              <a:lnSpc>
                <a:spcPct val="150000"/>
              </a:lnSpc>
              <a:buBlip>
                <a:blip r:embed="rId2"/>
              </a:buBlip>
            </a:pPr>
            <a:r>
              <a:rPr lang="fa-IR" sz="2000" dirty="0"/>
              <a:t>ساختار مدیریت بحران، سامانه فرماندهی حادثه، اعلام شرایط اضطراری، سطح بندی حادثه</a:t>
            </a:r>
          </a:p>
          <a:p>
            <a:pPr lvl="1" algn="just">
              <a:lnSpc>
                <a:spcPct val="150000"/>
              </a:lnSpc>
              <a:buBlip>
                <a:blip r:embed="rId2"/>
              </a:buBlip>
            </a:pPr>
            <a:r>
              <a:rPr lang="fa-IR" sz="2400" dirty="0"/>
              <a:t>کارکردهای آمادگی</a:t>
            </a:r>
          </a:p>
          <a:p>
            <a:pPr lvl="1" algn="just">
              <a:lnSpc>
                <a:spcPct val="150000"/>
              </a:lnSpc>
              <a:buBlip>
                <a:blip r:embed="rId2"/>
              </a:buBlip>
            </a:pPr>
            <a:r>
              <a:rPr lang="fa-IR" sz="2400" dirty="0"/>
              <a:t>کارکردهای مدیریتی</a:t>
            </a:r>
          </a:p>
          <a:p>
            <a:pPr lvl="1" algn="just">
              <a:lnSpc>
                <a:spcPct val="150000"/>
              </a:lnSpc>
              <a:buBlip>
                <a:blip r:embed="rId2"/>
              </a:buBlip>
            </a:pPr>
            <a:r>
              <a:rPr lang="fa-IR" sz="2400" dirty="0"/>
              <a:t>کارکردهای اختصاصی</a:t>
            </a:r>
          </a:p>
          <a:p>
            <a:pPr lvl="2" algn="just">
              <a:lnSpc>
                <a:spcPct val="150000"/>
              </a:lnSpc>
              <a:buBlip>
                <a:blip r:embed="rId2"/>
              </a:buBlip>
            </a:pPr>
            <a:r>
              <a:rPr lang="fa-IR" sz="2000" dirty="0"/>
              <a:t>کارکرد </a:t>
            </a:r>
            <a:r>
              <a:rPr lang="fa-IR" sz="2000" dirty="0" smtClean="0"/>
              <a:t>تخصصی</a:t>
            </a:r>
            <a:endParaRPr lang="fa-IR" sz="2000" dirty="0"/>
          </a:p>
        </p:txBody>
      </p:sp>
    </p:spTree>
    <p:extLst>
      <p:ext uri="{BB962C8B-B14F-4D97-AF65-F5344CB8AC3E}">
        <p14:creationId xmlns="" xmlns:p14="http://schemas.microsoft.com/office/powerpoint/2010/main" val="255458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4983163"/>
          </a:xfrm>
        </p:spPr>
        <p:txBody>
          <a:bodyPr>
            <a:noAutofit/>
          </a:bodyPr>
          <a:lstStyle/>
          <a:p>
            <a:pPr lvl="0" algn="just">
              <a:lnSpc>
                <a:spcPct val="150000"/>
              </a:lnSpc>
            </a:pPr>
            <a:r>
              <a:rPr lang="fa-IR" sz="2800" dirty="0" smtClean="0">
                <a:solidFill>
                  <a:schemeClr val="tx1"/>
                </a:solidFill>
              </a:rPr>
              <a:t>بررسی اطلاعات و نقشه های موجود قبل از اعزام</a:t>
            </a:r>
            <a:endParaRPr lang="en-US" sz="2800" dirty="0" smtClean="0">
              <a:solidFill>
                <a:schemeClr val="tx1"/>
              </a:solidFill>
            </a:endParaRPr>
          </a:p>
          <a:p>
            <a:pPr lvl="0" algn="just">
              <a:lnSpc>
                <a:spcPct val="150000"/>
              </a:lnSpc>
            </a:pPr>
            <a:r>
              <a:rPr lang="fa-IR" sz="2800" dirty="0" smtClean="0">
                <a:solidFill>
                  <a:schemeClr val="tx1"/>
                </a:solidFill>
              </a:rPr>
              <a:t>حضور در منطقه آسیب دیده در اسرع وقت</a:t>
            </a:r>
            <a:endParaRPr lang="en-US" sz="2800" dirty="0" smtClean="0">
              <a:solidFill>
                <a:schemeClr val="tx1"/>
              </a:solidFill>
            </a:endParaRPr>
          </a:p>
          <a:p>
            <a:pPr lvl="0" algn="just">
              <a:lnSpc>
                <a:spcPct val="150000"/>
              </a:lnSpc>
            </a:pPr>
            <a:r>
              <a:rPr lang="fa-IR" sz="2800" dirty="0" smtClean="0">
                <a:solidFill>
                  <a:schemeClr val="tx1"/>
                </a:solidFill>
              </a:rPr>
              <a:t>انجام ارزیابی به روش مشاهده، مصاحبه با افراد کلیدی و بازماندگان و مرور مستندات در دسترس </a:t>
            </a:r>
            <a:endParaRPr lang="en-US" sz="2800" dirty="0" smtClean="0">
              <a:solidFill>
                <a:schemeClr val="tx1"/>
              </a:solidFill>
            </a:endParaRPr>
          </a:p>
          <a:p>
            <a:pPr lvl="0" algn="just">
              <a:lnSpc>
                <a:spcPct val="150000"/>
              </a:lnSpc>
            </a:pPr>
            <a:r>
              <a:rPr lang="fa-IR" sz="2800" dirty="0" smtClean="0">
                <a:solidFill>
                  <a:schemeClr val="tx1"/>
                </a:solidFill>
              </a:rPr>
              <a:t>تکمیل فرم ارزیابی و تحویل گزارش به فرمانده حادثه</a:t>
            </a:r>
            <a:endParaRPr lang="en-US" sz="2800" dirty="0" smtClean="0">
              <a:solidFill>
                <a:schemeClr val="tx1"/>
              </a:solidFill>
            </a:endParaRPr>
          </a:p>
          <a:p>
            <a:pPr lvl="0" algn="just">
              <a:lnSpc>
                <a:spcPct val="150000"/>
              </a:lnSpc>
            </a:pPr>
            <a:r>
              <a:rPr lang="fa-IR" sz="2800" dirty="0" smtClean="0">
                <a:solidFill>
                  <a:schemeClr val="tx1"/>
                </a:solidFill>
              </a:rPr>
              <a:t>تکرار ارزیابی بر اساس توالی زمانی تعیین شده توسط فرمانده حادثه </a:t>
            </a:r>
            <a:endParaRPr lang="en-US" sz="2800" dirty="0" smtClean="0">
              <a:solidFill>
                <a:schemeClr val="tx1"/>
              </a:solidFill>
            </a:endParaRPr>
          </a:p>
          <a:p>
            <a:pPr marL="0" lvl="0" indent="0" algn="just">
              <a:lnSpc>
                <a:spcPct val="150000"/>
              </a:lnSpc>
              <a:buNone/>
            </a:pPr>
            <a:endParaRPr lang="fa-IR" sz="2800" dirty="0" smtClean="0">
              <a:solidFill>
                <a:schemeClr val="tx1"/>
              </a:solidFill>
            </a:endParaRPr>
          </a:p>
          <a:p>
            <a:pPr marL="457200" lvl="1" indent="0" algn="just">
              <a:lnSpc>
                <a:spcPct val="150000"/>
              </a:lnSpc>
              <a:buNone/>
            </a:pPr>
            <a:endParaRPr lang="en-US" sz="2400" dirty="0"/>
          </a:p>
          <a:p>
            <a:pPr marL="0" indent="0" algn="just">
              <a:lnSpc>
                <a:spcPct val="150000"/>
              </a:lnSpc>
              <a:buNone/>
            </a:pPr>
            <a:endParaRPr lang="en-US" sz="2800" dirty="0">
              <a:solidFill>
                <a:schemeClr val="tx1"/>
              </a:solidFill>
            </a:endParaRPr>
          </a:p>
          <a:p>
            <a:pPr algn="just">
              <a:lnSpc>
                <a:spcPct val="150000"/>
              </a:lnSpc>
            </a:pPr>
            <a:endParaRPr lang="en-US" sz="2800" dirty="0">
              <a:solidFill>
                <a:schemeClr val="tx1"/>
              </a:solidFill>
            </a:endParaRPr>
          </a:p>
        </p:txBody>
      </p:sp>
      <p:sp>
        <p:nvSpPr>
          <p:cNvPr id="4" name="Title 2"/>
          <p:cNvSpPr txBox="1">
            <a:spLocks/>
          </p:cNvSpPr>
          <p:nvPr/>
        </p:nvSpPr>
        <p:spPr>
          <a:xfrm>
            <a:off x="730250" y="76200"/>
            <a:ext cx="7499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sz="4400" b="1" dirty="0" smtClean="0"/>
              <a:t>شرح وظایف تیم ارزیابی</a:t>
            </a:r>
            <a:endParaRPr lang="fa-IR" sz="4400" dirty="0" smtClean="0">
              <a:latin typeface="Titr" pitchFamily="2" charset="-78"/>
              <a:cs typeface="B Nazanin"/>
            </a:endParaRPr>
          </a:p>
        </p:txBody>
      </p:sp>
    </p:spTree>
    <p:extLst>
      <p:ext uri="{BB962C8B-B14F-4D97-AF65-F5344CB8AC3E}">
        <p14:creationId xmlns="" xmlns:p14="http://schemas.microsoft.com/office/powerpoint/2010/main" val="266732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28600" y="274638"/>
            <a:ext cx="870585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rtl="1"/>
            <a:r>
              <a:rPr lang="fa-IR" sz="3200" b="1" dirty="0" smtClean="0"/>
              <a:t>راهنماهای اجرایی کارکرد ارزیابی سریع</a:t>
            </a:r>
            <a:endParaRPr lang="en-US" sz="3200" dirty="0" smtClean="0"/>
          </a:p>
          <a:p>
            <a:pPr rtl="1"/>
            <a:r>
              <a:rPr lang="fa-IR" sz="3200" b="1" dirty="0" smtClean="0"/>
              <a:t>راهنمای اجرایی 1 - فرم گزارش وضعیت حادثه(</a:t>
            </a:r>
            <a:r>
              <a:rPr lang="en-US" sz="3200" b="1" dirty="0" err="1" smtClean="0"/>
              <a:t>SitRep</a:t>
            </a:r>
            <a:r>
              <a:rPr lang="fa-IR" sz="3200" b="1" dirty="0" smtClean="0"/>
              <a:t>)</a:t>
            </a:r>
            <a:endParaRPr lang="en-US" sz="3200" dirty="0"/>
          </a:p>
        </p:txBody>
      </p:sp>
      <p:sp>
        <p:nvSpPr>
          <p:cNvPr id="5" name="Content Placeholder 3"/>
          <p:cNvSpPr txBox="1">
            <a:spLocks/>
          </p:cNvSpPr>
          <p:nvPr/>
        </p:nvSpPr>
        <p:spPr>
          <a:xfrm>
            <a:off x="228600" y="1447800"/>
            <a:ext cx="8705850" cy="4800600"/>
          </a:xfrm>
          <a:prstGeom prst="rect">
            <a:avLst/>
          </a:prstGeom>
        </p:spPr>
        <p:txBody>
          <a:bodyPr vert="horz" lIns="91440" tIns="45720" rIns="91440" bIns="45720" rtlCol="0">
            <a:normAutofit fontScale="92500"/>
          </a:bodyPr>
          <a:lstStyle>
            <a:lvl1pPr marL="342900" indent="-342900" algn="r" defTabSz="914400" rtl="1" eaLnBrk="1" latinLnBrk="0" hangingPunct="1">
              <a:spcBef>
                <a:spcPct val="20000"/>
              </a:spcBef>
              <a:buFontTx/>
              <a:buBlip>
                <a:blip r:embed="rId2"/>
              </a:buBlip>
              <a:defRPr sz="3200" kern="1200">
                <a:solidFill>
                  <a:schemeClr val="accent6">
                    <a:lumMod val="50000"/>
                  </a:schemeClr>
                </a:solidFill>
                <a:latin typeface="+mn-lt"/>
                <a:ea typeface="+mn-ea"/>
                <a:cs typeface="B Nazanin" pitchFamily="2" charset="-78"/>
              </a:defRPr>
            </a:lvl1pPr>
            <a:lvl2pPr marL="742950" indent="-285750" algn="r" defTabSz="914400" rtl="1" eaLnBrk="1" latinLnBrk="0" hangingPunct="1">
              <a:spcBef>
                <a:spcPct val="20000"/>
              </a:spcBef>
              <a:buFontTx/>
              <a:buBlip>
                <a:blip r:embed="rId3"/>
              </a:buBlip>
              <a:defRPr sz="2800" kern="1200">
                <a:solidFill>
                  <a:schemeClr val="tx1"/>
                </a:solidFill>
                <a:latin typeface="+mn-lt"/>
                <a:ea typeface="+mn-ea"/>
                <a:cs typeface="B Nazanin"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a-IR" sz="2800" dirty="0" smtClean="0">
                <a:solidFill>
                  <a:schemeClr val="tx1"/>
                </a:solidFill>
              </a:rPr>
              <a:t>دقت اطلاعات این فرم بستگی به موارد زیر دارد: آمادگی قبلی برای جمع آوری اطلاعات، مدت زمانی که از حادثه می گذرد و در دسترس بودن اطلاعات در زمان تکمیل فرم. بدیهی است که با گذشت زمان از لحظه شروع حادثه، اطلاعات به تدریج کامل مي شوند. با عنایت به این امر، در هر گزارش دقیق ترین اطلاعات موجود ثبت مي شود.</a:t>
            </a:r>
            <a:endParaRPr lang="en-US" sz="2800" dirty="0" smtClean="0">
              <a:solidFill>
                <a:schemeClr val="tx1"/>
              </a:solidFill>
            </a:endParaRPr>
          </a:p>
          <a:p>
            <a:pPr algn="just">
              <a:buNone/>
            </a:pPr>
            <a:r>
              <a:rPr lang="fa-IR" sz="2800" b="1" dirty="0" smtClean="0">
                <a:solidFill>
                  <a:schemeClr val="tx1"/>
                </a:solidFill>
              </a:rPr>
              <a:t> </a:t>
            </a:r>
            <a:endParaRPr lang="en-US" sz="2800" dirty="0" smtClean="0">
              <a:solidFill>
                <a:schemeClr val="tx1"/>
              </a:solidFill>
            </a:endParaRPr>
          </a:p>
          <a:p>
            <a:pPr algn="just"/>
            <a:r>
              <a:rPr lang="fa-IR" sz="2800" b="1" u="sng" dirty="0" smtClean="0">
                <a:solidFill>
                  <a:schemeClr val="tx1"/>
                </a:solidFill>
              </a:rPr>
              <a:t>توجه</a:t>
            </a:r>
            <a:r>
              <a:rPr lang="fa-IR" sz="2800" dirty="0" smtClean="0">
                <a:solidFill>
                  <a:schemeClr val="tx1"/>
                </a:solidFill>
              </a:rPr>
              <a:t>: در ردیف های مربوط به اقدامات و نیازهای بهداشتی و درمانی، اطلاعات به تفکیک واحد ارایه شود شامل بیمارستان، اورژانس پیش بیمارستانی، بیماری های واگیر، بیماری های غیرواگیر، بهداشت محیط، بهداشت خانواده، تغذیه، بهداشت روان، آموزش بهداشت، گسترش شبکه و آزمایشگاه. این فرم برای تمام مراکز/دفاتر قابل استفاده است و جمع بندی آن توسط </a:t>
            </a:r>
            <a:r>
              <a:rPr lang="en-US" sz="2800" dirty="0" smtClean="0">
                <a:solidFill>
                  <a:schemeClr val="tx1"/>
                </a:solidFill>
              </a:rPr>
              <a:t>EOC</a:t>
            </a:r>
            <a:r>
              <a:rPr lang="fa-IR" sz="2800" dirty="0" smtClean="0">
                <a:solidFill>
                  <a:schemeClr val="tx1"/>
                </a:solidFill>
              </a:rPr>
              <a:t> انجام می شود. </a:t>
            </a:r>
            <a:endParaRPr lang="en-US" sz="2800" dirty="0" smtClean="0">
              <a:solidFill>
                <a:schemeClr val="tx1"/>
              </a:solidFill>
            </a:endParaRPr>
          </a:p>
          <a:p>
            <a:pPr algn="just"/>
            <a:endParaRPr lang="fa-IR" sz="2800" dirty="0">
              <a:solidFill>
                <a:schemeClr val="tx1"/>
              </a:solidFill>
            </a:endParaRPr>
          </a:p>
          <a:p>
            <a:pPr algn="just"/>
            <a:endParaRPr lang="en-US" sz="2800" dirty="0">
              <a:solidFill>
                <a:schemeClr val="tx1"/>
              </a:solidFill>
            </a:endParaRPr>
          </a:p>
        </p:txBody>
      </p:sp>
    </p:spTree>
    <p:extLst>
      <p:ext uri="{BB962C8B-B14F-4D97-AF65-F5344CB8AC3E}">
        <p14:creationId xmlns="" xmlns:p14="http://schemas.microsoft.com/office/powerpoint/2010/main" val="364930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srcRect/>
          <a:stretch>
            <a:fillRect/>
          </a:stretch>
        </p:blipFill>
        <p:spPr bwMode="auto">
          <a:xfrm>
            <a:off x="0" y="685800"/>
            <a:ext cx="9144000" cy="5462406"/>
          </a:xfrm>
          <a:prstGeom prst="rect">
            <a:avLst/>
          </a:prstGeom>
          <a:noFill/>
          <a:ln w="9525">
            <a:noFill/>
            <a:miter lim="800000"/>
            <a:headEnd/>
            <a:tailEnd/>
          </a:ln>
          <a:effectLst/>
        </p:spPr>
      </p:pic>
      <p:sp>
        <p:nvSpPr>
          <p:cNvPr id="4" name="Title 2"/>
          <p:cNvSpPr txBox="1">
            <a:spLocks/>
          </p:cNvSpPr>
          <p:nvPr/>
        </p:nvSpPr>
        <p:spPr>
          <a:xfrm>
            <a:off x="228600" y="-76200"/>
            <a:ext cx="870585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rtl="1"/>
            <a:r>
              <a:rPr lang="fa-IR" sz="4800" dirty="0" smtClean="0">
                <a:latin typeface="Titr" pitchFamily="2" charset="-78"/>
                <a:cs typeface="B Nazanin"/>
              </a:rPr>
              <a:t>فرم </a:t>
            </a:r>
            <a:r>
              <a:rPr lang="en-US" sz="4800" dirty="0" smtClean="0">
                <a:latin typeface="Titr" pitchFamily="2" charset="-78"/>
                <a:cs typeface="B Nazanin"/>
              </a:rPr>
              <a:t>Situation Report</a:t>
            </a:r>
            <a:endParaRPr lang="fa-IR" sz="4800" dirty="0" smtClean="0">
              <a:latin typeface="Titr" pitchFamily="2" charset="-78"/>
              <a:cs typeface="B Nazanin"/>
            </a:endParaRPr>
          </a:p>
        </p:txBody>
      </p:sp>
    </p:spTree>
    <p:extLst>
      <p:ext uri="{BB962C8B-B14F-4D97-AF65-F5344CB8AC3E}">
        <p14:creationId xmlns="" xmlns:p14="http://schemas.microsoft.com/office/powerpoint/2010/main" val="204249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pic>
        <p:nvPicPr>
          <p:cNvPr id="2050" name="Picture 2"/>
          <p:cNvPicPr>
            <a:picLocks noChangeAspect="1" noChangeArrowheads="1"/>
          </p:cNvPicPr>
          <p:nvPr/>
        </p:nvPicPr>
        <p:blipFill>
          <a:blip r:embed="rId2" cstate="print"/>
          <a:srcRect/>
          <a:stretch>
            <a:fillRect/>
          </a:stretch>
        </p:blipFill>
        <p:spPr bwMode="auto">
          <a:xfrm>
            <a:off x="304800" y="701040"/>
            <a:ext cx="8382000" cy="5699760"/>
          </a:xfrm>
          <a:prstGeom prst="rect">
            <a:avLst/>
          </a:prstGeom>
          <a:noFill/>
          <a:ln w="9525">
            <a:noFill/>
            <a:miter lim="800000"/>
            <a:headEnd/>
            <a:tailEnd/>
          </a:ln>
          <a:effectLst/>
        </p:spPr>
      </p:pic>
      <p:sp>
        <p:nvSpPr>
          <p:cNvPr id="5" name="Title 2"/>
          <p:cNvSpPr txBox="1">
            <a:spLocks/>
          </p:cNvSpPr>
          <p:nvPr/>
        </p:nvSpPr>
        <p:spPr>
          <a:xfrm>
            <a:off x="228600" y="-152400"/>
            <a:ext cx="870585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rtl="1"/>
            <a:r>
              <a:rPr lang="fa-IR" sz="4800" dirty="0" smtClean="0">
                <a:latin typeface="Titr" pitchFamily="2" charset="-78"/>
                <a:cs typeface="B Nazanin"/>
              </a:rPr>
              <a:t>فرم </a:t>
            </a:r>
            <a:r>
              <a:rPr lang="en-US" sz="4800" dirty="0" smtClean="0">
                <a:latin typeface="Titr" pitchFamily="2" charset="-78"/>
                <a:cs typeface="B Nazanin"/>
              </a:rPr>
              <a:t>Situation Report</a:t>
            </a:r>
            <a:endParaRPr lang="fa-IR" sz="4800" dirty="0" smtClean="0">
              <a:latin typeface="Titr" pitchFamily="2" charset="-78"/>
              <a:cs typeface="B Nazanin"/>
            </a:endParaRPr>
          </a:p>
        </p:txBody>
      </p:sp>
    </p:spTree>
    <p:extLst>
      <p:ext uri="{BB962C8B-B14F-4D97-AF65-F5344CB8AC3E}">
        <p14:creationId xmlns="" xmlns:p14="http://schemas.microsoft.com/office/powerpoint/2010/main" val="328041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smtClean="0">
                <a:solidFill>
                  <a:schemeClr val="tx1"/>
                </a:solidFill>
                <a:effectLst/>
              </a:rPr>
              <a:t>ارزیابی دوره ای و مدیریت جامع اطلاعات (</a:t>
            </a:r>
            <a:r>
              <a:rPr lang="en-US" b="1" dirty="0" smtClean="0">
                <a:solidFill>
                  <a:schemeClr val="tx1"/>
                </a:solidFill>
                <a:effectLst/>
              </a:rPr>
              <a:t>M</a:t>
            </a:r>
            <a:r>
              <a:rPr lang="en-US" b="1" baseline="-25000" dirty="0" smtClean="0">
                <a:solidFill>
                  <a:schemeClr val="tx1"/>
                </a:solidFill>
                <a:effectLst/>
              </a:rPr>
              <a:t>4</a:t>
            </a:r>
            <a:r>
              <a:rPr lang="fa-IR" b="1" dirty="0" smtClean="0">
                <a:solidFill>
                  <a:schemeClr val="tx1"/>
                </a:solidFill>
                <a:effectLst/>
              </a:rPr>
              <a:t>) </a:t>
            </a:r>
            <a:endParaRPr lang="en-US" b="1" dirty="0">
              <a:solidFill>
                <a:schemeClr val="tx1"/>
              </a:solidFill>
              <a:effectLst/>
            </a:endParaRPr>
          </a:p>
        </p:txBody>
      </p:sp>
      <p:pic>
        <p:nvPicPr>
          <p:cNvPr id="48130" name="Picture 2"/>
          <p:cNvPicPr>
            <a:picLocks noChangeAspect="1" noChangeArrowheads="1"/>
          </p:cNvPicPr>
          <p:nvPr/>
        </p:nvPicPr>
        <p:blipFill>
          <a:blip r:embed="rId2" cstate="print"/>
          <a:srcRect/>
          <a:stretch>
            <a:fillRect/>
          </a:stretch>
        </p:blipFill>
        <p:spPr bwMode="auto">
          <a:xfrm>
            <a:off x="76200" y="1500126"/>
            <a:ext cx="8915400" cy="2614674"/>
          </a:xfrm>
          <a:prstGeom prst="rect">
            <a:avLst/>
          </a:prstGeom>
          <a:noFill/>
          <a:ln w="9525">
            <a:noFill/>
            <a:miter lim="800000"/>
            <a:headEnd/>
            <a:tailEnd/>
          </a:ln>
        </p:spPr>
      </p:pic>
    </p:spTree>
    <p:extLst>
      <p:ext uri="{BB962C8B-B14F-4D97-AF65-F5344CB8AC3E}">
        <p14:creationId xmlns="" xmlns:p14="http://schemas.microsoft.com/office/powerpoint/2010/main" val="3718359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fa-IR" b="1" dirty="0" smtClean="0">
                <a:solidFill>
                  <a:schemeClr val="tx1"/>
                </a:solidFill>
                <a:effectLst/>
              </a:rPr>
              <a:t>شرح کارکرد</a:t>
            </a:r>
            <a:endParaRPr lang="en-US" b="1" dirty="0">
              <a:solidFill>
                <a:schemeClr val="tx1"/>
              </a:solidFill>
              <a:effectLst/>
            </a:endParaRPr>
          </a:p>
        </p:txBody>
      </p:sp>
      <p:sp>
        <p:nvSpPr>
          <p:cNvPr id="4" name="Rectangle 3"/>
          <p:cNvSpPr/>
          <p:nvPr/>
        </p:nvSpPr>
        <p:spPr>
          <a:xfrm>
            <a:off x="381000" y="950416"/>
            <a:ext cx="8229600" cy="5262979"/>
          </a:xfrm>
          <a:prstGeom prst="rect">
            <a:avLst/>
          </a:prstGeom>
        </p:spPr>
        <p:txBody>
          <a:bodyPr wrap="square">
            <a:spAutoFit/>
          </a:bodyPr>
          <a:lstStyle/>
          <a:p>
            <a:pPr algn="just" rtl="1">
              <a:lnSpc>
                <a:spcPct val="200000"/>
              </a:lnSpc>
              <a:buFont typeface="Arial" pitchFamily="34" charset="0"/>
              <a:buChar char="•"/>
            </a:pPr>
            <a:r>
              <a:rPr lang="fa-IR" sz="2400" b="1" dirty="0" smtClean="0">
                <a:solidFill>
                  <a:prstClr val="black"/>
                </a:solidFill>
                <a:cs typeface="B Mitra" pitchFamily="2" charset="-78"/>
              </a:rPr>
              <a:t>اطلاعات ارزیابی سریع باید باید بطور مرتب بروز شود. توالی زمان ارزیابی های دوره ای توسط فرماندهی حادثه تعیین می شود. در حوادث بزرگ اجرای ارزیابی بطور روزانه تا یک هفته توصیه می شود. بعد از آن می توان فاصله زمانی را بیشتر کرد. این امر بستگی به تغییرات محیط آسیب دیده دارد. خروجی ارزیابی های دوره ای نیز در قالب گزارش وضعیت حادثه (</a:t>
            </a:r>
            <a:r>
              <a:rPr lang="en-US" sz="2400" b="1" dirty="0" err="1" smtClean="0">
                <a:solidFill>
                  <a:prstClr val="black"/>
                </a:solidFill>
                <a:cs typeface="B Mitra" pitchFamily="2" charset="-78"/>
              </a:rPr>
              <a:t>SitRep</a:t>
            </a:r>
            <a:r>
              <a:rPr lang="fa-IR" sz="2400" b="1" dirty="0" smtClean="0">
                <a:solidFill>
                  <a:prstClr val="black"/>
                </a:solidFill>
                <a:cs typeface="B Mitra" pitchFamily="2" charset="-78"/>
              </a:rPr>
              <a:t>) باید ارایه شود. البته در مواردی نیاز به پیمایش (</a:t>
            </a:r>
            <a:r>
              <a:rPr lang="en-US" sz="2400" b="1" dirty="0" smtClean="0">
                <a:solidFill>
                  <a:prstClr val="black"/>
                </a:solidFill>
                <a:cs typeface="B Mitra" pitchFamily="2" charset="-78"/>
              </a:rPr>
              <a:t>Survey</a:t>
            </a:r>
            <a:r>
              <a:rPr lang="fa-IR" sz="2400" b="1" dirty="0" smtClean="0">
                <a:solidFill>
                  <a:prstClr val="black"/>
                </a:solidFill>
                <a:cs typeface="B Mitra" pitchFamily="2" charset="-78"/>
              </a:rPr>
              <a:t>) است که باید با مشورت یک اپیدمیولوژیست طراحی شود.</a:t>
            </a:r>
            <a:endParaRPr lang="en-US" sz="2400" b="1" dirty="0">
              <a:solidFill>
                <a:prstClr val="black"/>
              </a:solidFill>
              <a:cs typeface="B Mitra" pitchFamily="2" charset="-78"/>
            </a:endParaRPr>
          </a:p>
        </p:txBody>
      </p:sp>
    </p:spTree>
    <p:extLst>
      <p:ext uri="{BB962C8B-B14F-4D97-AF65-F5344CB8AC3E}">
        <p14:creationId xmlns="" xmlns:p14="http://schemas.microsoft.com/office/powerpoint/2010/main" val="918299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676275"/>
          </a:xfrm>
        </p:spPr>
        <p:txBody>
          <a:bodyPr>
            <a:normAutofit/>
          </a:bodyPr>
          <a:lstStyle/>
          <a:p>
            <a:pPr algn="r" rtl="1"/>
            <a:r>
              <a:rPr lang="fa-IR" sz="3600" dirty="0" smtClean="0"/>
              <a:t>علل عمده شکست عملیات پاسخ </a:t>
            </a:r>
            <a:endParaRPr lang="en-US" sz="3600" dirty="0"/>
          </a:p>
        </p:txBody>
      </p:sp>
      <p:sp>
        <p:nvSpPr>
          <p:cNvPr id="3" name="Text Placeholder 2"/>
          <p:cNvSpPr>
            <a:spLocks noGrp="1"/>
          </p:cNvSpPr>
          <p:nvPr>
            <p:ph type="body" idx="1"/>
          </p:nvPr>
        </p:nvSpPr>
        <p:spPr>
          <a:xfrm>
            <a:off x="304800" y="914400"/>
            <a:ext cx="8610600" cy="5181600"/>
          </a:xfrm>
        </p:spPr>
        <p:txBody>
          <a:bodyPr>
            <a:noAutofit/>
          </a:bodyPr>
          <a:lstStyle/>
          <a:p>
            <a:pPr>
              <a:lnSpc>
                <a:spcPct val="250000"/>
              </a:lnSpc>
              <a:buFont typeface="Arial" pitchFamily="34" charset="0"/>
              <a:buChar char="•"/>
            </a:pPr>
            <a:r>
              <a:rPr lang="fa-IR" sz="2300" b="1" dirty="0" smtClean="0">
                <a:solidFill>
                  <a:schemeClr val="tx1"/>
                </a:solidFill>
              </a:rPr>
              <a:t>پیامهای متعدد و متناقض از چند منبع خبری مختلف که خود را مسئول می دانند.</a:t>
            </a:r>
          </a:p>
          <a:p>
            <a:pPr>
              <a:lnSpc>
                <a:spcPct val="250000"/>
              </a:lnSpc>
              <a:buFont typeface="Arial" pitchFamily="34" charset="0"/>
              <a:buChar char="•"/>
            </a:pPr>
            <a:r>
              <a:rPr lang="fa-IR" sz="2300" b="1" dirty="0" smtClean="0">
                <a:solidFill>
                  <a:schemeClr val="tx1"/>
                </a:solidFill>
              </a:rPr>
              <a:t>تاخیر در ارائه اخبار و اطلاعات موثق</a:t>
            </a:r>
          </a:p>
          <a:p>
            <a:pPr>
              <a:lnSpc>
                <a:spcPct val="250000"/>
              </a:lnSpc>
              <a:buFont typeface="Arial" pitchFamily="34" charset="0"/>
              <a:buChar char="•"/>
            </a:pPr>
            <a:r>
              <a:rPr lang="fa-IR" sz="2300" b="1" dirty="0" smtClean="0">
                <a:solidFill>
                  <a:schemeClr val="tx1"/>
                </a:solidFill>
              </a:rPr>
              <a:t>اتخاذ رویکرد پدرسالارانه و قیوم مآبانه نسب به جامعه تحت تأثیر</a:t>
            </a:r>
          </a:p>
          <a:p>
            <a:pPr>
              <a:lnSpc>
                <a:spcPct val="250000"/>
              </a:lnSpc>
              <a:buFont typeface="Arial" pitchFamily="34" charset="0"/>
              <a:buChar char="•"/>
            </a:pPr>
            <a:r>
              <a:rPr lang="fa-IR" sz="2300" b="1" dirty="0" smtClean="0">
                <a:solidFill>
                  <a:schemeClr val="tx1"/>
                </a:solidFill>
              </a:rPr>
              <a:t>عدم واکنش مناسب و پاسخ به هنگام به شایعات و اخبار دروغ</a:t>
            </a:r>
          </a:p>
          <a:p>
            <a:pPr>
              <a:lnSpc>
                <a:spcPct val="250000"/>
              </a:lnSpc>
              <a:buFont typeface="Arial" pitchFamily="34" charset="0"/>
              <a:buChar char="•"/>
            </a:pPr>
            <a:r>
              <a:rPr lang="fa-IR" sz="2300" b="1" dirty="0" smtClean="0">
                <a:solidFill>
                  <a:schemeClr val="tx1"/>
                </a:solidFill>
              </a:rPr>
              <a:t>سردرگمی مردم به علت اطلاعات پراکنده و غیرمعتبر </a:t>
            </a:r>
          </a:p>
          <a:p>
            <a:pPr>
              <a:lnSpc>
                <a:spcPct val="250000"/>
              </a:lnSpc>
              <a:buFont typeface="Arial" pitchFamily="34" charset="0"/>
              <a:buChar char="•"/>
            </a:pPr>
            <a:r>
              <a:rPr lang="fa-IR" sz="2300" b="1" dirty="0" smtClean="0">
                <a:solidFill>
                  <a:schemeClr val="tx1"/>
                </a:solidFill>
              </a:rPr>
              <a:t>اقدام بدون در نظر گرفتن شرایط و در دست نداشتن اطلاعات کافی</a:t>
            </a:r>
            <a:endParaRPr lang="en-US" sz="2300" b="1" dirty="0">
              <a:solidFill>
                <a:schemeClr val="tx1"/>
              </a:solidFill>
            </a:endParaRPr>
          </a:p>
        </p:txBody>
      </p:sp>
    </p:spTree>
    <p:extLst>
      <p:ext uri="{BB962C8B-B14F-4D97-AF65-F5344CB8AC3E}">
        <p14:creationId xmlns="" xmlns:p14="http://schemas.microsoft.com/office/powerpoint/2010/main" val="4269552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67355"/>
            <a:ext cx="8839200" cy="5447645"/>
          </a:xfrm>
          <a:prstGeom prst="rect">
            <a:avLst/>
          </a:prstGeom>
        </p:spPr>
        <p:txBody>
          <a:bodyPr wrap="square">
            <a:spAutoFit/>
          </a:bodyPr>
          <a:lstStyle/>
          <a:p>
            <a:pPr algn="just" rtl="1">
              <a:lnSpc>
                <a:spcPct val="200000"/>
              </a:lnSpc>
            </a:pPr>
            <a:r>
              <a:rPr lang="fa-IR" sz="3400" b="1" dirty="0" smtClean="0">
                <a:solidFill>
                  <a:prstClr val="black"/>
                </a:solidFill>
                <a:cs typeface="B Mitra" pitchFamily="2" charset="-78"/>
              </a:rPr>
              <a:t>شرح وظایف واحد مسئول</a:t>
            </a:r>
          </a:p>
          <a:p>
            <a:pPr algn="just" rtl="1">
              <a:lnSpc>
                <a:spcPct val="200000"/>
              </a:lnSpc>
            </a:pPr>
            <a:r>
              <a:rPr lang="fa-IR" sz="2800" dirty="0" smtClean="0">
                <a:solidFill>
                  <a:prstClr val="black"/>
                </a:solidFill>
                <a:cs typeface="B Mitra" pitchFamily="2" charset="-78"/>
              </a:rPr>
              <a:t>1) طراحی فرمهای تبادل اطلاعات</a:t>
            </a:r>
          </a:p>
          <a:p>
            <a:pPr algn="just" rtl="1">
              <a:lnSpc>
                <a:spcPct val="200000"/>
              </a:lnSpc>
            </a:pPr>
            <a:r>
              <a:rPr lang="fa-IR" sz="2800" dirty="0" smtClean="0">
                <a:solidFill>
                  <a:prstClr val="black"/>
                </a:solidFill>
                <a:cs typeface="B Mitra" pitchFamily="2" charset="-78"/>
              </a:rPr>
              <a:t>2) اطمینان از برقرای ارتباط مستمر با واحدهای عملیاتی و ستادی در زمان رخداد بلایا</a:t>
            </a:r>
          </a:p>
          <a:p>
            <a:pPr algn="just" rtl="1">
              <a:lnSpc>
                <a:spcPct val="200000"/>
              </a:lnSpc>
            </a:pPr>
            <a:r>
              <a:rPr lang="fa-IR" sz="2800" dirty="0" smtClean="0">
                <a:solidFill>
                  <a:prstClr val="black"/>
                </a:solidFill>
                <a:cs typeface="B Mitra" pitchFamily="2" charset="-78"/>
              </a:rPr>
              <a:t>3) </a:t>
            </a:r>
            <a:r>
              <a:rPr lang="fa-IR" sz="2700" dirty="0" smtClean="0">
                <a:solidFill>
                  <a:prstClr val="black"/>
                </a:solidFill>
                <a:cs typeface="B Mitra" pitchFamily="2" charset="-78"/>
              </a:rPr>
              <a:t>جمع آوری داده های محیطی و تحلیل و انتشار آنها درقالب </a:t>
            </a:r>
            <a:r>
              <a:rPr lang="en-US" sz="2700" dirty="0" err="1" smtClean="0">
                <a:solidFill>
                  <a:prstClr val="black"/>
                </a:solidFill>
                <a:cs typeface="B Mitra" pitchFamily="2" charset="-78"/>
              </a:rPr>
              <a:t>SitRep</a:t>
            </a:r>
            <a:r>
              <a:rPr lang="en-US" sz="2700" dirty="0" smtClean="0">
                <a:solidFill>
                  <a:prstClr val="black"/>
                </a:solidFill>
                <a:cs typeface="B Mitra" pitchFamily="2" charset="-78"/>
              </a:rPr>
              <a:t> </a:t>
            </a:r>
            <a:r>
              <a:rPr lang="fa-IR" sz="2700" dirty="0" smtClean="0">
                <a:solidFill>
                  <a:prstClr val="black"/>
                </a:solidFill>
                <a:cs typeface="B Mitra" pitchFamily="2" charset="-78"/>
              </a:rPr>
              <a:t> یا گزارش پیمایش</a:t>
            </a:r>
          </a:p>
          <a:p>
            <a:pPr algn="just" rtl="1">
              <a:lnSpc>
                <a:spcPct val="200000"/>
              </a:lnSpc>
            </a:pPr>
            <a:r>
              <a:rPr lang="fa-IR" sz="2800" dirty="0" smtClean="0">
                <a:solidFill>
                  <a:prstClr val="black"/>
                </a:solidFill>
                <a:cs typeface="B Mitra" pitchFamily="2" charset="-78"/>
              </a:rPr>
              <a:t>4) ارزیابی و ارتقاء مستمر برنامه تهیه شده</a:t>
            </a:r>
          </a:p>
          <a:p>
            <a:pPr algn="just" rtl="1">
              <a:lnSpc>
                <a:spcPct val="200000"/>
              </a:lnSpc>
            </a:pPr>
            <a:r>
              <a:rPr lang="fa-IR" sz="2800" dirty="0" smtClean="0">
                <a:solidFill>
                  <a:prstClr val="black"/>
                </a:solidFill>
                <a:cs typeface="B Mitra" pitchFamily="2" charset="-78"/>
              </a:rPr>
              <a:t>5) بازبینی </a:t>
            </a:r>
            <a:r>
              <a:rPr lang="en-US" sz="2800" dirty="0" smtClean="0">
                <a:solidFill>
                  <a:prstClr val="black"/>
                </a:solidFill>
                <a:cs typeface="B Mitra" pitchFamily="2" charset="-78"/>
              </a:rPr>
              <a:t>IAP </a:t>
            </a:r>
            <a:r>
              <a:rPr lang="fa-IR" sz="2800" dirty="0" smtClean="0">
                <a:solidFill>
                  <a:prstClr val="black"/>
                </a:solidFill>
                <a:cs typeface="B Mitra" pitchFamily="2" charset="-78"/>
              </a:rPr>
              <a:t> بر اساس نتایج ارزیابی ها و طراحی اقدامات مداخله ای مربوطه</a:t>
            </a:r>
            <a:endParaRPr lang="en-US" sz="2800" dirty="0">
              <a:solidFill>
                <a:prstClr val="black"/>
              </a:solidFill>
              <a:cs typeface="B Mitra" pitchFamily="2" charset="-78"/>
            </a:endParaRPr>
          </a:p>
        </p:txBody>
      </p:sp>
    </p:spTree>
    <p:extLst>
      <p:ext uri="{BB962C8B-B14F-4D97-AF65-F5344CB8AC3E}">
        <p14:creationId xmlns="" xmlns:p14="http://schemas.microsoft.com/office/powerpoint/2010/main" val="3400929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61878"/>
            <a:ext cx="8153400" cy="5816977"/>
          </a:xfrm>
          <a:prstGeom prst="rect">
            <a:avLst/>
          </a:prstGeom>
        </p:spPr>
        <p:txBody>
          <a:bodyPr wrap="square">
            <a:spAutoFit/>
          </a:bodyPr>
          <a:lstStyle/>
          <a:p>
            <a:pPr algn="r" rtl="1">
              <a:lnSpc>
                <a:spcPct val="150000"/>
              </a:lnSpc>
            </a:pPr>
            <a:r>
              <a:rPr lang="fa-IR" sz="2800" b="1" dirty="0" smtClean="0">
                <a:solidFill>
                  <a:prstClr val="black"/>
                </a:solidFill>
                <a:cs typeface="B Mitra" pitchFamily="2" charset="-78"/>
              </a:rPr>
              <a:t>شرح وظایف واحدهای همکار</a:t>
            </a:r>
          </a:p>
          <a:p>
            <a:pPr algn="r" rtl="1">
              <a:lnSpc>
                <a:spcPct val="150000"/>
              </a:lnSpc>
            </a:pPr>
            <a:r>
              <a:rPr lang="fa-IR" sz="2400" dirty="0" smtClean="0">
                <a:solidFill>
                  <a:prstClr val="black"/>
                </a:solidFill>
                <a:cs typeface="B Mitra" pitchFamily="2" charset="-78"/>
              </a:rPr>
              <a:t>1) تکمیل و گزارش فرم های گزارش حادثه (</a:t>
            </a:r>
            <a:r>
              <a:rPr lang="en-US" sz="2400" dirty="0" err="1" smtClean="0">
                <a:solidFill>
                  <a:prstClr val="black"/>
                </a:solidFill>
                <a:cs typeface="B Mitra" pitchFamily="2" charset="-78"/>
              </a:rPr>
              <a:t>SitRep</a:t>
            </a:r>
            <a:r>
              <a:rPr lang="fa-IR" sz="2400" dirty="0" smtClean="0">
                <a:solidFill>
                  <a:prstClr val="black"/>
                </a:solidFill>
                <a:cs typeface="B Mitra" pitchFamily="2" charset="-78"/>
              </a:rPr>
              <a:t>)</a:t>
            </a:r>
            <a:endParaRPr lang="en-US" sz="2400" dirty="0" smtClean="0">
              <a:solidFill>
                <a:prstClr val="black"/>
              </a:solidFill>
              <a:cs typeface="B Mitra" pitchFamily="2" charset="-78"/>
            </a:endParaRPr>
          </a:p>
          <a:p>
            <a:pPr algn="r" rtl="1">
              <a:lnSpc>
                <a:spcPct val="150000"/>
              </a:lnSpc>
            </a:pPr>
            <a:r>
              <a:rPr lang="fa-IR" sz="2400" dirty="0" smtClean="0">
                <a:solidFill>
                  <a:prstClr val="black"/>
                </a:solidFill>
                <a:cs typeface="B Mitra" pitchFamily="2" charset="-78"/>
              </a:rPr>
              <a:t>2) مشارکت در طراحی سیستم اطلاعات بلایا</a:t>
            </a:r>
          </a:p>
          <a:p>
            <a:pPr algn="r" rtl="1">
              <a:lnSpc>
                <a:spcPct val="150000"/>
              </a:lnSpc>
            </a:pPr>
            <a:r>
              <a:rPr lang="fa-IR" sz="2400" dirty="0" smtClean="0">
                <a:solidFill>
                  <a:prstClr val="black"/>
                </a:solidFill>
                <a:cs typeface="B Mitra" pitchFamily="2" charset="-78"/>
              </a:rPr>
              <a:t>3) مشارکت در تبادل داده ها در سیستم طراحی شده در قالب (</a:t>
            </a:r>
            <a:r>
              <a:rPr lang="en-US" sz="2400" dirty="0" err="1" smtClean="0">
                <a:solidFill>
                  <a:prstClr val="black"/>
                </a:solidFill>
                <a:cs typeface="B Mitra" pitchFamily="2" charset="-78"/>
              </a:rPr>
              <a:t>SitRep</a:t>
            </a:r>
            <a:r>
              <a:rPr lang="fa-IR" sz="2400" dirty="0" smtClean="0">
                <a:solidFill>
                  <a:prstClr val="black"/>
                </a:solidFill>
                <a:cs typeface="B Mitra" pitchFamily="2" charset="-78"/>
              </a:rPr>
              <a:t>) یا گزارش پیمایش</a:t>
            </a:r>
          </a:p>
          <a:p>
            <a:pPr algn="r" rtl="1">
              <a:lnSpc>
                <a:spcPct val="150000"/>
              </a:lnSpc>
            </a:pPr>
            <a:r>
              <a:rPr lang="fa-IR" sz="2800" b="1" dirty="0" smtClean="0">
                <a:solidFill>
                  <a:prstClr val="black"/>
                </a:solidFill>
                <a:cs typeface="B Mitra" pitchFamily="2" charset="-78"/>
              </a:rPr>
              <a:t>شرح وظایف تیم های عملیاتی</a:t>
            </a:r>
          </a:p>
          <a:p>
            <a:pPr algn="r" rtl="1">
              <a:lnSpc>
                <a:spcPct val="150000"/>
              </a:lnSpc>
            </a:pPr>
            <a:r>
              <a:rPr lang="fa-IR" sz="2400" dirty="0" smtClean="0">
                <a:solidFill>
                  <a:prstClr val="black"/>
                </a:solidFill>
                <a:cs typeface="B Mitra" pitchFamily="2" charset="-78"/>
              </a:rPr>
              <a:t>1) جمع آوری داده و تکمیل و گزارش فرم های گزارش حادثه (</a:t>
            </a:r>
            <a:r>
              <a:rPr lang="en-US" sz="2400" dirty="0" err="1" smtClean="0">
                <a:solidFill>
                  <a:prstClr val="black"/>
                </a:solidFill>
                <a:cs typeface="B Mitra" pitchFamily="2" charset="-78"/>
              </a:rPr>
              <a:t>SitRep</a:t>
            </a:r>
            <a:r>
              <a:rPr lang="fa-IR" sz="2400" dirty="0" smtClean="0">
                <a:solidFill>
                  <a:prstClr val="black"/>
                </a:solidFill>
                <a:cs typeface="B Mitra" pitchFamily="2" charset="-78"/>
              </a:rPr>
              <a:t>) و پیمایش</a:t>
            </a:r>
          </a:p>
          <a:p>
            <a:pPr algn="r" rtl="1">
              <a:lnSpc>
                <a:spcPct val="150000"/>
              </a:lnSpc>
            </a:pPr>
            <a:r>
              <a:rPr lang="fa-IR" sz="2400" dirty="0" smtClean="0">
                <a:solidFill>
                  <a:prstClr val="black"/>
                </a:solidFill>
                <a:cs typeface="B Mitra" pitchFamily="2" charset="-78"/>
              </a:rPr>
              <a:t>2) بررسی فرم های اطلاعاتی قبل از شروع عملیات</a:t>
            </a:r>
          </a:p>
          <a:p>
            <a:pPr algn="r" rtl="1">
              <a:lnSpc>
                <a:spcPct val="150000"/>
              </a:lnSpc>
            </a:pPr>
            <a:r>
              <a:rPr lang="fa-IR" sz="2400" dirty="0" smtClean="0">
                <a:solidFill>
                  <a:prstClr val="black"/>
                </a:solidFill>
                <a:cs typeface="B Mitra" pitchFamily="2" charset="-78"/>
              </a:rPr>
              <a:t>3) پر کردن فرم های اطلاعاتی در زمان عملیات</a:t>
            </a:r>
          </a:p>
          <a:p>
            <a:pPr algn="r" rtl="1">
              <a:lnSpc>
                <a:spcPct val="150000"/>
              </a:lnSpc>
            </a:pPr>
            <a:r>
              <a:rPr lang="fa-IR" sz="2400" dirty="0" smtClean="0">
                <a:solidFill>
                  <a:prstClr val="black"/>
                </a:solidFill>
                <a:cs typeface="B Mitra" pitchFamily="2" charset="-78"/>
              </a:rPr>
              <a:t>4) ارسال اطلاعات به واحد برنامه ریزی و فرمانده میدان با توالی درج شده در فرم</a:t>
            </a:r>
          </a:p>
          <a:p>
            <a:pPr algn="r" rtl="1">
              <a:lnSpc>
                <a:spcPct val="150000"/>
              </a:lnSpc>
            </a:pPr>
            <a:r>
              <a:rPr lang="fa-IR" sz="2400" dirty="0" smtClean="0">
                <a:solidFill>
                  <a:prstClr val="black"/>
                </a:solidFill>
                <a:cs typeface="B Mitra" pitchFamily="2" charset="-78"/>
              </a:rPr>
              <a:t>5) مشارکت در ثبت درس آموخته ها بعد از عملیات</a:t>
            </a:r>
            <a:endParaRPr lang="en-US" sz="2400" dirty="0">
              <a:solidFill>
                <a:prstClr val="black"/>
              </a:solidFill>
              <a:cs typeface="B Mitra" pitchFamily="2" charset="-78"/>
            </a:endParaRPr>
          </a:p>
        </p:txBody>
      </p:sp>
    </p:spTree>
    <p:extLst>
      <p:ext uri="{BB962C8B-B14F-4D97-AF65-F5344CB8AC3E}">
        <p14:creationId xmlns="" xmlns:p14="http://schemas.microsoft.com/office/powerpoint/2010/main" val="2564838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8130" name="Picture 2"/>
          <p:cNvPicPr>
            <a:picLocks noChangeAspect="1" noChangeArrowheads="1"/>
          </p:cNvPicPr>
          <p:nvPr/>
        </p:nvPicPr>
        <p:blipFill>
          <a:blip r:embed="rId2" cstate="print"/>
          <a:srcRect/>
          <a:stretch>
            <a:fillRect/>
          </a:stretch>
        </p:blipFill>
        <p:spPr bwMode="auto">
          <a:xfrm>
            <a:off x="1162050" y="1333500"/>
            <a:ext cx="6819900" cy="4191000"/>
          </a:xfrm>
          <a:prstGeom prst="rect">
            <a:avLst/>
          </a:prstGeom>
          <a:noFill/>
          <a:ln w="9525">
            <a:noFill/>
            <a:miter lim="800000"/>
            <a:headEnd/>
            <a:tailEnd/>
          </a:ln>
        </p:spPr>
      </p:pic>
    </p:spTree>
    <p:extLst>
      <p:ext uri="{BB962C8B-B14F-4D97-AF65-F5344CB8AC3E}">
        <p14:creationId xmlns="" xmlns:p14="http://schemas.microsoft.com/office/powerpoint/2010/main" val="345691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813978848"/>
              </p:ext>
            </p:extLst>
          </p:nvPr>
        </p:nvGraphicFramePr>
        <p:xfrm>
          <a:off x="4355976" y="762000"/>
          <a:ext cx="4483224" cy="5303520"/>
        </p:xfrm>
        <a:graphic>
          <a:graphicData uri="http://schemas.openxmlformats.org/drawingml/2006/table">
            <a:tbl>
              <a:tblPr rtl="1">
                <a:tableStyleId>{8A107856-5554-42FB-B03E-39F5DBC370BA}</a:tableStyleId>
              </a:tblPr>
              <a:tblGrid>
                <a:gridCol w="1137748">
                  <a:extLst>
                    <a:ext uri="{9D8B030D-6E8A-4147-A177-3AD203B41FA5}">
                      <a16:colId xmlns="" xmlns:a16="http://schemas.microsoft.com/office/drawing/2014/main" val="20000"/>
                    </a:ext>
                  </a:extLst>
                </a:gridCol>
                <a:gridCol w="3345476">
                  <a:extLst>
                    <a:ext uri="{9D8B030D-6E8A-4147-A177-3AD203B41FA5}">
                      <a16:colId xmlns="" xmlns:a16="http://schemas.microsoft.com/office/drawing/2014/main" val="20001"/>
                    </a:ext>
                  </a:extLst>
                </a:gridCol>
              </a:tblGrid>
              <a:tr h="331470">
                <a:tc>
                  <a:txBody>
                    <a:bodyPr/>
                    <a:lstStyle/>
                    <a:p>
                      <a:pPr algn="ctr" rtl="1">
                        <a:lnSpc>
                          <a:spcPct val="115000"/>
                        </a:lnSpc>
                        <a:spcAft>
                          <a:spcPts val="0"/>
                        </a:spcAft>
                      </a:pPr>
                      <a:r>
                        <a:rPr lang="fa-IR" sz="1800" b="1" dirty="0">
                          <a:cs typeface="B Nazanin" pitchFamily="2" charset="-78"/>
                        </a:rPr>
                        <a:t>پیوست</a:t>
                      </a:r>
                      <a:endParaRPr lang="en-US" sz="1600" b="1" dirty="0">
                        <a:latin typeface="Calibri"/>
                        <a:ea typeface="Times New Roman"/>
                        <a:cs typeface="B Nazanin" pitchFamily="2" charset="-78"/>
                      </a:endParaRPr>
                    </a:p>
                  </a:txBody>
                  <a:tcPr marL="68580" marR="68580" marT="0" marB="0"/>
                </a:tc>
                <a:tc>
                  <a:txBody>
                    <a:bodyPr/>
                    <a:lstStyle/>
                    <a:p>
                      <a:pPr algn="ctr" rtl="1">
                        <a:lnSpc>
                          <a:spcPct val="115000"/>
                        </a:lnSpc>
                        <a:spcAft>
                          <a:spcPts val="0"/>
                        </a:spcAft>
                      </a:pPr>
                      <a:r>
                        <a:rPr lang="fa-IR" sz="1800" b="1" dirty="0">
                          <a:cs typeface="B Nazanin" pitchFamily="2" charset="-78"/>
                        </a:rPr>
                        <a:t>عنوان کارکرد </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00"/>
                  </a:ext>
                </a:extLst>
              </a:tr>
              <a:tr h="331470">
                <a:tc>
                  <a:txBody>
                    <a:bodyPr/>
                    <a:lstStyle/>
                    <a:p>
                      <a:pPr algn="ctr" rtl="0">
                        <a:lnSpc>
                          <a:spcPct val="115000"/>
                        </a:lnSpc>
                        <a:spcAft>
                          <a:spcPts val="0"/>
                        </a:spcAft>
                      </a:pPr>
                      <a:r>
                        <a:rPr lang="en-US" sz="1800" b="1">
                          <a:cs typeface="B Nazanin" pitchFamily="2" charset="-78"/>
                        </a:rPr>
                        <a:t>M1</a:t>
                      </a:r>
                      <a:endParaRPr lang="en-US" sz="1600" b="1">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هشدار و تایید خبر</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01"/>
                  </a:ext>
                </a:extLst>
              </a:tr>
              <a:tr h="331470">
                <a:tc>
                  <a:txBody>
                    <a:bodyPr/>
                    <a:lstStyle/>
                    <a:p>
                      <a:pPr algn="ctr" rtl="0">
                        <a:lnSpc>
                          <a:spcPct val="115000"/>
                        </a:lnSpc>
                        <a:spcAft>
                          <a:spcPts val="0"/>
                        </a:spcAft>
                      </a:pPr>
                      <a:r>
                        <a:rPr lang="en-US" sz="1800" b="1">
                          <a:cs typeface="B Nazanin" pitchFamily="2" charset="-78"/>
                        </a:rPr>
                        <a:t>M2</a:t>
                      </a:r>
                      <a:endParaRPr lang="en-US" sz="1600" b="1">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a:cs typeface="B Nazanin" pitchFamily="2" charset="-78"/>
                        </a:rPr>
                        <a:t>فراخوان پرسنل</a:t>
                      </a:r>
                      <a:endParaRPr lang="en-US" sz="1600" b="1">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02"/>
                  </a:ext>
                </a:extLst>
              </a:tr>
              <a:tr h="331470">
                <a:tc>
                  <a:txBody>
                    <a:bodyPr/>
                    <a:lstStyle/>
                    <a:p>
                      <a:pPr algn="ctr" rtl="0">
                        <a:lnSpc>
                          <a:spcPct val="115000"/>
                        </a:lnSpc>
                        <a:spcAft>
                          <a:spcPts val="0"/>
                        </a:spcAft>
                      </a:pPr>
                      <a:r>
                        <a:rPr lang="en-US" sz="1800" b="1" dirty="0">
                          <a:cs typeface="B Nazanin" pitchFamily="2" charset="-78"/>
                        </a:rPr>
                        <a:t>M3</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ارزیابی سریع مشترک</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03"/>
                  </a:ext>
                </a:extLst>
              </a:tr>
              <a:tr h="331470">
                <a:tc>
                  <a:txBody>
                    <a:bodyPr/>
                    <a:lstStyle/>
                    <a:p>
                      <a:pPr algn="ctr" rtl="0">
                        <a:lnSpc>
                          <a:spcPct val="115000"/>
                        </a:lnSpc>
                        <a:spcAft>
                          <a:spcPts val="0"/>
                        </a:spcAft>
                      </a:pPr>
                      <a:r>
                        <a:rPr lang="en-US" sz="1800" b="1" dirty="0">
                          <a:cs typeface="B Nazanin" pitchFamily="2" charset="-78"/>
                        </a:rPr>
                        <a:t>M4</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smtClean="0">
                          <a:latin typeface="Calibri"/>
                          <a:ea typeface="Times New Roman"/>
                          <a:cs typeface="B Nazanin" pitchFamily="2" charset="-78"/>
                        </a:rPr>
                        <a:t>ارزیابی دوره ای و مدیریت جامع اطلاعات</a:t>
                      </a:r>
                      <a:endParaRPr lang="en-US" sz="18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04"/>
                  </a:ext>
                </a:extLst>
              </a:tr>
              <a:tr h="331470">
                <a:tc>
                  <a:txBody>
                    <a:bodyPr/>
                    <a:lstStyle/>
                    <a:p>
                      <a:pPr algn="ctr" rtl="0">
                        <a:lnSpc>
                          <a:spcPct val="115000"/>
                        </a:lnSpc>
                        <a:spcAft>
                          <a:spcPts val="0"/>
                        </a:spcAft>
                      </a:pPr>
                      <a:r>
                        <a:rPr lang="en-US" sz="1800" b="1" dirty="0">
                          <a:cs typeface="B Nazanin" pitchFamily="2" charset="-78"/>
                        </a:rPr>
                        <a:t>M5</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استقرار </a:t>
                      </a:r>
                      <a:r>
                        <a:rPr lang="en-US" sz="1800" b="1" dirty="0">
                          <a:cs typeface="B Nazanin" pitchFamily="2" charset="-78"/>
                        </a:rPr>
                        <a:t>ICP</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05"/>
                  </a:ext>
                </a:extLst>
              </a:tr>
              <a:tr h="331470">
                <a:tc>
                  <a:txBody>
                    <a:bodyPr/>
                    <a:lstStyle/>
                    <a:p>
                      <a:pPr algn="ctr" rtl="0">
                        <a:lnSpc>
                          <a:spcPct val="115000"/>
                        </a:lnSpc>
                        <a:spcAft>
                          <a:spcPts val="0"/>
                        </a:spcAft>
                      </a:pPr>
                      <a:r>
                        <a:rPr lang="en-US" sz="1800" b="1" dirty="0">
                          <a:cs typeface="B Nazanin" pitchFamily="2" charset="-78"/>
                        </a:rPr>
                        <a:t>M6</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a:cs typeface="B Nazanin" pitchFamily="2" charset="-78"/>
                        </a:rPr>
                        <a:t>تدوین </a:t>
                      </a:r>
                      <a:r>
                        <a:rPr lang="en-US" sz="1800" b="1">
                          <a:cs typeface="B Nazanin" pitchFamily="2" charset="-78"/>
                        </a:rPr>
                        <a:t>IAP</a:t>
                      </a:r>
                      <a:endParaRPr lang="en-US" sz="1600" b="1">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06"/>
                  </a:ext>
                </a:extLst>
              </a:tr>
              <a:tr h="331470">
                <a:tc>
                  <a:txBody>
                    <a:bodyPr/>
                    <a:lstStyle/>
                    <a:p>
                      <a:pPr algn="ctr" rtl="0">
                        <a:lnSpc>
                          <a:spcPct val="115000"/>
                        </a:lnSpc>
                        <a:spcAft>
                          <a:spcPts val="0"/>
                        </a:spcAft>
                      </a:pPr>
                      <a:r>
                        <a:rPr lang="en-US" sz="1800" b="1" dirty="0">
                          <a:cs typeface="B Nazanin" pitchFamily="2" charset="-78"/>
                        </a:rPr>
                        <a:t>M7</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هماهنگی</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07"/>
                  </a:ext>
                </a:extLst>
              </a:tr>
              <a:tr h="331470">
                <a:tc>
                  <a:txBody>
                    <a:bodyPr/>
                    <a:lstStyle/>
                    <a:p>
                      <a:pPr algn="ctr" rtl="0">
                        <a:lnSpc>
                          <a:spcPct val="115000"/>
                        </a:lnSpc>
                        <a:spcAft>
                          <a:spcPts val="0"/>
                        </a:spcAft>
                      </a:pPr>
                      <a:r>
                        <a:rPr lang="en-US" sz="1800" b="1" dirty="0">
                          <a:cs typeface="B Nazanin" pitchFamily="2" charset="-78"/>
                        </a:rPr>
                        <a:t>M8</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فرماندهی و کنترل</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08"/>
                  </a:ext>
                </a:extLst>
              </a:tr>
              <a:tr h="331470">
                <a:tc>
                  <a:txBody>
                    <a:bodyPr/>
                    <a:lstStyle/>
                    <a:p>
                      <a:pPr algn="ctr" rtl="0">
                        <a:lnSpc>
                          <a:spcPct val="115000"/>
                        </a:lnSpc>
                        <a:spcAft>
                          <a:spcPts val="0"/>
                        </a:spcAft>
                      </a:pPr>
                      <a:r>
                        <a:rPr lang="en-US" sz="1800" b="1" dirty="0">
                          <a:cs typeface="B Nazanin" pitchFamily="2" charset="-78"/>
                        </a:rPr>
                        <a:t>M9</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پشتیبانی و تداوم ارایه خدمات</a:t>
                      </a:r>
                      <a:endParaRPr lang="en-US" sz="1600" b="1" dirty="0">
                        <a:latin typeface="Calibri"/>
                        <a:ea typeface="Times New Roman"/>
                        <a:cs typeface="B Nazanin" pitchFamily="2" charset="-78"/>
                      </a:endParaRPr>
                    </a:p>
                  </a:txBody>
                  <a:tcPr marL="68580" marR="68580" marT="0" marB="0" anchor="ctr"/>
                </a:tc>
                <a:extLst>
                  <a:ext uri="{0D108BD9-81ED-4DB2-BD59-A6C34878D82A}">
                    <a16:rowId xmlns="" xmlns:a16="http://schemas.microsoft.com/office/drawing/2014/main" val="10009"/>
                  </a:ext>
                </a:extLst>
              </a:tr>
              <a:tr h="331470">
                <a:tc>
                  <a:txBody>
                    <a:bodyPr/>
                    <a:lstStyle/>
                    <a:p>
                      <a:pPr algn="ctr" rtl="0">
                        <a:lnSpc>
                          <a:spcPct val="115000"/>
                        </a:lnSpc>
                        <a:spcAft>
                          <a:spcPts val="0"/>
                        </a:spcAft>
                      </a:pPr>
                      <a:r>
                        <a:rPr lang="en-US" sz="1800" b="1" dirty="0">
                          <a:cs typeface="B Nazanin" pitchFamily="2" charset="-78"/>
                        </a:rPr>
                        <a:t>M10</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a:cs typeface="B Nazanin" pitchFamily="2" charset="-78"/>
                        </a:rPr>
                        <a:t>ارتباطات</a:t>
                      </a:r>
                      <a:endParaRPr lang="en-US" sz="1600" b="1">
                        <a:latin typeface="Calibri"/>
                        <a:ea typeface="Times New Roman"/>
                        <a:cs typeface="B Nazanin" pitchFamily="2" charset="-78"/>
                      </a:endParaRPr>
                    </a:p>
                  </a:txBody>
                  <a:tcPr marL="68580" marR="68580" marT="0" marB="0" anchor="ctr"/>
                </a:tc>
                <a:extLst>
                  <a:ext uri="{0D108BD9-81ED-4DB2-BD59-A6C34878D82A}">
                    <a16:rowId xmlns="" xmlns:a16="http://schemas.microsoft.com/office/drawing/2014/main" val="10010"/>
                  </a:ext>
                </a:extLst>
              </a:tr>
              <a:tr h="331470">
                <a:tc>
                  <a:txBody>
                    <a:bodyPr/>
                    <a:lstStyle/>
                    <a:p>
                      <a:pPr algn="ctr" rtl="0">
                        <a:lnSpc>
                          <a:spcPct val="115000"/>
                        </a:lnSpc>
                        <a:spcAft>
                          <a:spcPts val="0"/>
                        </a:spcAft>
                      </a:pPr>
                      <a:r>
                        <a:rPr lang="en-US" sz="1800" b="1" dirty="0">
                          <a:cs typeface="B Nazanin" pitchFamily="2" charset="-78"/>
                        </a:rPr>
                        <a:t>M11</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ایمنی پرسنل</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11"/>
                  </a:ext>
                </a:extLst>
              </a:tr>
              <a:tr h="331470">
                <a:tc>
                  <a:txBody>
                    <a:bodyPr/>
                    <a:lstStyle/>
                    <a:p>
                      <a:pPr algn="ctr" rtl="0">
                        <a:lnSpc>
                          <a:spcPct val="115000"/>
                        </a:lnSpc>
                        <a:spcAft>
                          <a:spcPts val="0"/>
                        </a:spcAft>
                      </a:pPr>
                      <a:r>
                        <a:rPr lang="en-US" sz="1800" b="1" dirty="0">
                          <a:cs typeface="B Nazanin" pitchFamily="2" charset="-78"/>
                        </a:rPr>
                        <a:t>M12</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امنیت پرسنل</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12"/>
                  </a:ext>
                </a:extLst>
              </a:tr>
              <a:tr h="331470">
                <a:tc>
                  <a:txBody>
                    <a:bodyPr/>
                    <a:lstStyle/>
                    <a:p>
                      <a:pPr algn="ctr" rtl="0">
                        <a:lnSpc>
                          <a:spcPct val="115000"/>
                        </a:lnSpc>
                        <a:spcAft>
                          <a:spcPts val="0"/>
                        </a:spcAft>
                      </a:pPr>
                      <a:r>
                        <a:rPr lang="en-US" sz="1800" b="1" dirty="0">
                          <a:cs typeface="B Nazanin" pitchFamily="2" charset="-78"/>
                        </a:rPr>
                        <a:t>M13</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تخلیه واحد بهداشتی درمانی</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13"/>
                  </a:ext>
                </a:extLst>
              </a:tr>
              <a:tr h="331470">
                <a:tc>
                  <a:txBody>
                    <a:bodyPr/>
                    <a:lstStyle/>
                    <a:p>
                      <a:pPr algn="ctr" rtl="0">
                        <a:lnSpc>
                          <a:spcPct val="115000"/>
                        </a:lnSpc>
                        <a:spcAft>
                          <a:spcPts val="0"/>
                        </a:spcAft>
                      </a:pPr>
                      <a:r>
                        <a:rPr lang="en-US" sz="1800" b="1" dirty="0">
                          <a:cs typeface="B Nazanin" pitchFamily="2" charset="-78"/>
                        </a:rPr>
                        <a:t>M14</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اطلاع رسانی عمومی</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14"/>
                  </a:ext>
                </a:extLst>
              </a:tr>
              <a:tr h="331470">
                <a:tc>
                  <a:txBody>
                    <a:bodyPr/>
                    <a:lstStyle/>
                    <a:p>
                      <a:pPr algn="ctr" rtl="0">
                        <a:lnSpc>
                          <a:spcPct val="115000"/>
                        </a:lnSpc>
                        <a:spcAft>
                          <a:spcPts val="0"/>
                        </a:spcAft>
                      </a:pPr>
                      <a:r>
                        <a:rPr lang="en-US" sz="1800" b="1" dirty="0">
                          <a:cs typeface="B Nazanin" pitchFamily="2" charset="-78"/>
                        </a:rPr>
                        <a:t>M15</a:t>
                      </a:r>
                      <a:endParaRPr lang="en-US" sz="1600" b="1" dirty="0">
                        <a:latin typeface="Calibri"/>
                        <a:ea typeface="Times New Roman"/>
                        <a:cs typeface="B Nazanin" pitchFamily="2" charset="-78"/>
                      </a:endParaRPr>
                    </a:p>
                  </a:txBody>
                  <a:tcPr marL="68580" marR="68580" marT="0" marB="0"/>
                </a:tc>
                <a:tc>
                  <a:txBody>
                    <a:bodyPr/>
                    <a:lstStyle/>
                    <a:p>
                      <a:pPr algn="r" rtl="1">
                        <a:lnSpc>
                          <a:spcPct val="115000"/>
                        </a:lnSpc>
                        <a:spcAft>
                          <a:spcPts val="0"/>
                        </a:spcAft>
                      </a:pPr>
                      <a:r>
                        <a:rPr lang="fa-IR" sz="1800" b="1" dirty="0">
                          <a:cs typeface="B Nazanin" pitchFamily="2" charset="-78"/>
                        </a:rPr>
                        <a:t>ارزشیابی عملکرد</a:t>
                      </a:r>
                      <a:endParaRPr lang="en-US" sz="1600" b="1" dirty="0">
                        <a:latin typeface="Calibri"/>
                        <a:ea typeface="Times New Roman"/>
                        <a:cs typeface="B Nazanin" pitchFamily="2" charset="-78"/>
                      </a:endParaRPr>
                    </a:p>
                  </a:txBody>
                  <a:tcPr marL="68580" marR="68580" marT="0" marB="0"/>
                </a:tc>
                <a:extLst>
                  <a:ext uri="{0D108BD9-81ED-4DB2-BD59-A6C34878D82A}">
                    <a16:rowId xmlns="" xmlns:a16="http://schemas.microsoft.com/office/drawing/2014/main" val="10015"/>
                  </a:ext>
                </a:extLst>
              </a:tr>
            </a:tbl>
          </a:graphicData>
        </a:graphic>
      </p:graphicFrame>
      <p:sp>
        <p:nvSpPr>
          <p:cNvPr id="6" name="Title 2"/>
          <p:cNvSpPr txBox="1">
            <a:spLocks/>
          </p:cNvSpPr>
          <p:nvPr/>
        </p:nvSpPr>
        <p:spPr>
          <a:xfrm>
            <a:off x="730250" y="46038"/>
            <a:ext cx="7499350" cy="715962"/>
          </a:xfrm>
          <a:prstGeom prst="rect">
            <a:avLst/>
          </a:prstGeom>
        </p:spPr>
        <p:txBody>
          <a:bodyP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chemeClr val="accent2">
                    <a:lumMod val="50000"/>
                  </a:schemeClr>
                </a:solidFill>
                <a:latin typeface="Titr" pitchFamily="2" charset="-78"/>
                <a:ea typeface="+mj-ea"/>
                <a:cs typeface="B Nazanin" pitchFamily="2" charset="-78"/>
              </a:rPr>
              <a:t>کارکردهای مدیریتی در </a:t>
            </a:r>
            <a:r>
              <a:rPr lang="en-US" sz="3200" b="1" dirty="0" smtClean="0">
                <a:solidFill>
                  <a:schemeClr val="accent2">
                    <a:lumMod val="50000"/>
                  </a:schemeClr>
                </a:solidFill>
                <a:latin typeface="Titr" pitchFamily="2" charset="-78"/>
                <a:ea typeface="+mj-ea"/>
                <a:cs typeface="B Nazanin" pitchFamily="2" charset="-78"/>
              </a:rPr>
              <a:t>EOP</a:t>
            </a:r>
            <a:endParaRPr lang="fa-IR" sz="3200" b="1" dirty="0" smtClean="0">
              <a:solidFill>
                <a:schemeClr val="accent2">
                  <a:lumMod val="50000"/>
                </a:schemeClr>
              </a:solidFill>
              <a:latin typeface="Titr" pitchFamily="2" charset="-78"/>
              <a:ea typeface="+mj-ea"/>
              <a:cs typeface="B Nazanin" pitchFamily="2" charset="-78"/>
            </a:endParaRPr>
          </a:p>
        </p:txBody>
      </p:sp>
      <p:pic>
        <p:nvPicPr>
          <p:cNvPr id="7" name="Picture 6"/>
          <p:cNvPicPr/>
          <p:nvPr/>
        </p:nvPicPr>
        <p:blipFill>
          <a:blip r:embed="rId2" cstate="print"/>
          <a:srcRect/>
          <a:stretch>
            <a:fillRect/>
          </a:stretch>
        </p:blipFill>
        <p:spPr bwMode="auto">
          <a:xfrm>
            <a:off x="107505" y="2348880"/>
            <a:ext cx="4104456" cy="27363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25355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9154" name="Picture 2"/>
          <p:cNvPicPr>
            <a:picLocks noChangeAspect="1" noChangeArrowheads="1"/>
          </p:cNvPicPr>
          <p:nvPr/>
        </p:nvPicPr>
        <p:blipFill>
          <a:blip r:embed="rId2" cstate="print"/>
          <a:srcRect/>
          <a:stretch>
            <a:fillRect/>
          </a:stretch>
        </p:blipFill>
        <p:spPr bwMode="auto">
          <a:xfrm>
            <a:off x="1209675" y="966788"/>
            <a:ext cx="6724650" cy="4924425"/>
          </a:xfrm>
          <a:prstGeom prst="rect">
            <a:avLst/>
          </a:prstGeom>
          <a:noFill/>
          <a:ln w="9525">
            <a:noFill/>
            <a:miter lim="800000"/>
            <a:headEnd/>
            <a:tailEnd/>
          </a:ln>
        </p:spPr>
      </p:pic>
    </p:spTree>
    <p:extLst>
      <p:ext uri="{BB962C8B-B14F-4D97-AF65-F5344CB8AC3E}">
        <p14:creationId xmlns="" xmlns:p14="http://schemas.microsoft.com/office/powerpoint/2010/main" val="2005565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05400" y="4800600"/>
            <a:ext cx="37338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rtl="1"/>
            <a:r>
              <a:rPr lang="en-US" sz="4800" b="1" dirty="0" smtClean="0">
                <a:solidFill>
                  <a:srgbClr val="C0504D">
                    <a:lumMod val="75000"/>
                  </a:srgbClr>
                </a:solidFill>
              </a:rPr>
              <a:t>M</a:t>
            </a:r>
            <a:r>
              <a:rPr lang="en-US" sz="4800" b="1" dirty="0">
                <a:solidFill>
                  <a:srgbClr val="C0504D">
                    <a:lumMod val="75000"/>
                  </a:srgbClr>
                </a:solidFill>
              </a:rPr>
              <a:t>5</a:t>
            </a:r>
            <a:r>
              <a:rPr lang="fa-IR" sz="4800" b="1" dirty="0" smtClean="0">
                <a:solidFill>
                  <a:srgbClr val="C0504D">
                    <a:lumMod val="75000"/>
                  </a:srgbClr>
                </a:solidFill>
              </a:rPr>
              <a:t>: </a:t>
            </a:r>
            <a:r>
              <a:rPr lang="en-US" sz="4800" b="1" dirty="0" smtClean="0">
                <a:cs typeface="B Davat" pitchFamily="2" charset="-78"/>
              </a:rPr>
              <a:t>IAP </a:t>
            </a:r>
            <a:endParaRPr lang="en-US" sz="4800" b="1" dirty="0">
              <a:cs typeface="B Davat" pitchFamily="2" charset="-78"/>
            </a:endParaRPr>
          </a:p>
          <a:p>
            <a:pPr rtl="1"/>
            <a:endParaRPr lang="en-US" sz="4800" b="1" dirty="0" smtClean="0">
              <a:solidFill>
                <a:srgbClr val="C0504D">
                  <a:lumMod val="75000"/>
                </a:srgbClr>
              </a:solidFill>
            </a:endParaRPr>
          </a:p>
        </p:txBody>
      </p:sp>
      <p:sp>
        <p:nvSpPr>
          <p:cNvPr id="8"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6" name="Diagram 5"/>
          <p:cNvGraphicFramePr/>
          <p:nvPr>
            <p:extLst>
              <p:ext uri="{D42A27DB-BD31-4B8C-83A1-F6EECF244321}">
                <p14:modId xmlns="" xmlns:p14="http://schemas.microsoft.com/office/powerpoint/2010/main" val="1414883273"/>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17686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eaLnBrk="1" hangingPunct="1">
              <a:defRPr/>
            </a:pPr>
            <a:r>
              <a:rPr lang="fa-IR" b="1" dirty="0" smtClean="0"/>
              <a:t>انواع برنامه عملیات پاسخ به بلایا و فوريتها</a:t>
            </a:r>
            <a:endParaRPr lang="fa-IR" dirty="0"/>
          </a:p>
        </p:txBody>
      </p:sp>
      <p:sp>
        <p:nvSpPr>
          <p:cNvPr id="99331" name="Content Placeholder 3"/>
          <p:cNvSpPr>
            <a:spLocks noGrp="1"/>
          </p:cNvSpPr>
          <p:nvPr>
            <p:ph idx="1"/>
          </p:nvPr>
        </p:nvSpPr>
        <p:spPr/>
        <p:txBody>
          <a:bodyPr/>
          <a:lstStyle/>
          <a:p>
            <a:pPr algn="just">
              <a:lnSpc>
                <a:spcPct val="150000"/>
              </a:lnSpc>
            </a:pPr>
            <a:r>
              <a:rPr lang="fa-IR" dirty="0" smtClean="0"/>
              <a:t>راهبردی : </a:t>
            </a:r>
            <a:r>
              <a:rPr lang="en-US" dirty="0" smtClean="0"/>
              <a:t>Emergency Operations Plan/EOP</a:t>
            </a:r>
            <a:r>
              <a:rPr lang="fa-IR" dirty="0" smtClean="0"/>
              <a:t> </a:t>
            </a:r>
          </a:p>
          <a:p>
            <a:pPr algn="just" eaLnBrk="1" hangingPunct="1">
              <a:lnSpc>
                <a:spcPct val="150000"/>
              </a:lnSpc>
            </a:pPr>
            <a:r>
              <a:rPr lang="fa-IR" dirty="0" smtClean="0"/>
              <a:t>میدانی:  </a:t>
            </a:r>
            <a:r>
              <a:rPr lang="en-US" dirty="0" smtClean="0"/>
              <a:t>Incident Action Plan/IAP</a:t>
            </a:r>
            <a:endParaRPr lang="fa-IR" dirty="0" smtClean="0"/>
          </a:p>
        </p:txBody>
      </p:sp>
      <p:sp>
        <p:nvSpPr>
          <p:cNvPr id="99332" name="Footer Placeholder 1"/>
          <p:cNvSpPr>
            <a:spLocks noGrp="1"/>
          </p:cNvSpPr>
          <p:nvPr>
            <p:ph type="ftr" sz="quarter" idx="10"/>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smtClean="0"/>
              <a:t>Hospital-Prehospital Dr Moradian for MPH                  www.sums.ac.ir/~moradij/wp</a:t>
            </a:r>
            <a:endParaRPr lang="fa-IR" smtClean="0"/>
          </a:p>
        </p:txBody>
      </p:sp>
    </p:spTree>
    <p:extLst>
      <p:ext uri="{BB962C8B-B14F-4D97-AF65-F5344CB8AC3E}">
        <p14:creationId xmlns="" xmlns:p14="http://schemas.microsoft.com/office/powerpoint/2010/main" val="1416092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1">
              <a:defRPr/>
            </a:pPr>
            <a:r>
              <a:rPr lang="en-US" dirty="0" smtClean="0"/>
              <a:t>EOP</a:t>
            </a:r>
            <a:endParaRPr lang="fa-IR" sz="3600" b="1" dirty="0" smtClean="0">
              <a:latin typeface="Times New Roman" pitchFamily="18" charset="0"/>
            </a:endParaRPr>
          </a:p>
        </p:txBody>
      </p:sp>
      <p:sp>
        <p:nvSpPr>
          <p:cNvPr id="187395" name="Content Placeholder 1"/>
          <p:cNvSpPr>
            <a:spLocks noGrp="1"/>
          </p:cNvSpPr>
          <p:nvPr>
            <p:ph idx="1"/>
          </p:nvPr>
        </p:nvSpPr>
        <p:spPr>
          <a:xfrm>
            <a:off x="457200" y="1371600"/>
            <a:ext cx="8229600" cy="4525963"/>
          </a:xfrm>
        </p:spPr>
        <p:txBody>
          <a:bodyPr>
            <a:normAutofit/>
          </a:bodyPr>
          <a:lstStyle/>
          <a:p>
            <a:pPr lvl="1" algn="just">
              <a:lnSpc>
                <a:spcPct val="150000"/>
              </a:lnSpc>
              <a:buBlip>
                <a:blip r:embed="rId2"/>
              </a:buBlip>
            </a:pPr>
            <a:r>
              <a:rPr lang="fa-IR" dirty="0" smtClean="0"/>
              <a:t>شامل بخش عمومی، مبانی عملیات ، کارکردهااست</a:t>
            </a:r>
          </a:p>
          <a:p>
            <a:pPr lvl="1" algn="just">
              <a:lnSpc>
                <a:spcPct val="150000"/>
              </a:lnSpc>
              <a:buBlip>
                <a:blip r:embed="rId2"/>
              </a:buBlip>
            </a:pPr>
            <a:r>
              <a:rPr lang="fa-IR" dirty="0" smtClean="0"/>
              <a:t>به شرح وظایف، نقش ها و مسئولیت ها و رابطه بین واحدها اشاره دارد</a:t>
            </a:r>
          </a:p>
          <a:p>
            <a:pPr lvl="1" algn="just">
              <a:lnSpc>
                <a:spcPct val="150000"/>
              </a:lnSpc>
              <a:buBlip>
                <a:blip r:embed="rId2"/>
              </a:buBlip>
            </a:pPr>
            <a:r>
              <a:rPr lang="fa-IR" dirty="0" smtClean="0"/>
              <a:t>هر واحد/بخش/شبکه/دانشگاه یک </a:t>
            </a:r>
            <a:r>
              <a:rPr lang="en-US" dirty="0" smtClean="0"/>
              <a:t>EOP</a:t>
            </a:r>
            <a:r>
              <a:rPr lang="fa-IR" dirty="0" smtClean="0"/>
              <a:t> دارد و سالیانه بازبینی می شود</a:t>
            </a:r>
          </a:p>
          <a:p>
            <a:pPr lvl="1" algn="just">
              <a:lnSpc>
                <a:spcPct val="150000"/>
              </a:lnSpc>
              <a:buBlip>
                <a:blip r:embed="rId2"/>
              </a:buBlip>
            </a:pPr>
            <a:r>
              <a:rPr lang="fa-IR" dirty="0" smtClean="0"/>
              <a:t>در فاز آمادگی تهیه می شود</a:t>
            </a:r>
          </a:p>
        </p:txBody>
      </p:sp>
    </p:spTree>
    <p:extLst>
      <p:ext uri="{BB962C8B-B14F-4D97-AF65-F5344CB8AC3E}">
        <p14:creationId xmlns="" xmlns:p14="http://schemas.microsoft.com/office/powerpoint/2010/main" val="9685959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1">
              <a:defRPr/>
            </a:pPr>
            <a:r>
              <a:rPr lang="en-US" dirty="0" smtClean="0"/>
              <a:t>IAP (Incident action plan)</a:t>
            </a:r>
            <a:endParaRPr lang="fa-IR" sz="3600" b="1" dirty="0" smtClean="0">
              <a:latin typeface="Times New Roman" pitchFamily="18" charset="0"/>
            </a:endParaRPr>
          </a:p>
        </p:txBody>
      </p:sp>
      <p:sp>
        <p:nvSpPr>
          <p:cNvPr id="187395" name="Content Placeholder 1"/>
          <p:cNvSpPr>
            <a:spLocks noGrp="1"/>
          </p:cNvSpPr>
          <p:nvPr>
            <p:ph idx="1"/>
          </p:nvPr>
        </p:nvSpPr>
        <p:spPr/>
        <p:txBody>
          <a:bodyPr>
            <a:normAutofit/>
          </a:bodyPr>
          <a:lstStyle/>
          <a:p>
            <a:pPr lvl="1" algn="just">
              <a:lnSpc>
                <a:spcPct val="150000"/>
              </a:lnSpc>
              <a:buBlip>
                <a:blip r:embed="rId2"/>
              </a:buBlip>
            </a:pPr>
            <a:r>
              <a:rPr lang="fa-IR" dirty="0" smtClean="0"/>
              <a:t>دینامیک (تغییر بر حسب نیاز ها و تغییر شرایط) است</a:t>
            </a:r>
          </a:p>
          <a:p>
            <a:pPr lvl="1" algn="just">
              <a:lnSpc>
                <a:spcPct val="150000"/>
              </a:lnSpc>
              <a:buBlip>
                <a:blip r:embed="rId2"/>
              </a:buBlip>
            </a:pPr>
            <a:r>
              <a:rPr lang="fa-IR" dirty="0" smtClean="0"/>
              <a:t>اهداف اختصاصی/ عملیات میدانی مدیریت پاسخ حادثه  است</a:t>
            </a:r>
          </a:p>
          <a:p>
            <a:pPr lvl="1" algn="just">
              <a:lnSpc>
                <a:spcPct val="150000"/>
              </a:lnSpc>
              <a:buBlip>
                <a:blip r:embed="rId2"/>
              </a:buBlip>
            </a:pPr>
            <a:r>
              <a:rPr lang="fa-IR" dirty="0" smtClean="0"/>
              <a:t>تاکتیک های لازم برای تحقق اهداف است</a:t>
            </a:r>
          </a:p>
          <a:p>
            <a:pPr lvl="1" algn="just">
              <a:lnSpc>
                <a:spcPct val="150000"/>
              </a:lnSpc>
              <a:buBlip>
                <a:blip r:embed="rId2"/>
              </a:buBlip>
            </a:pPr>
            <a:r>
              <a:rPr lang="fa-IR" dirty="0" smtClean="0"/>
              <a:t>برای هر حادثه یک  </a:t>
            </a:r>
            <a:r>
              <a:rPr lang="en-US" dirty="0" smtClean="0"/>
              <a:t>IAP</a:t>
            </a:r>
            <a:r>
              <a:rPr lang="fa-IR" dirty="0" smtClean="0"/>
              <a:t> تدوین می شود</a:t>
            </a:r>
          </a:p>
          <a:p>
            <a:pPr lvl="1" algn="just">
              <a:lnSpc>
                <a:spcPct val="150000"/>
              </a:lnSpc>
              <a:buBlip>
                <a:blip r:embed="rId2"/>
              </a:buBlip>
            </a:pPr>
            <a:r>
              <a:rPr lang="fa-IR" dirty="0" smtClean="0"/>
              <a:t>بر اساس </a:t>
            </a:r>
            <a:r>
              <a:rPr lang="en-US" dirty="0" smtClean="0"/>
              <a:t>EOP</a:t>
            </a:r>
            <a:r>
              <a:rPr lang="fa-IR" dirty="0" smtClean="0"/>
              <a:t>  تدوین می شود</a:t>
            </a:r>
          </a:p>
        </p:txBody>
      </p:sp>
    </p:spTree>
    <p:extLst>
      <p:ext uri="{BB962C8B-B14F-4D97-AF65-F5344CB8AC3E}">
        <p14:creationId xmlns="" xmlns:p14="http://schemas.microsoft.com/office/powerpoint/2010/main" val="149240101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1">
              <a:defRPr/>
            </a:pPr>
            <a:r>
              <a:rPr lang="fa-IR" sz="3200" b="1" dirty="0" smtClean="0">
                <a:effectLst/>
                <a:latin typeface="Titr" pitchFamily="2" charset="-78"/>
              </a:rPr>
              <a:t>برنامه پاسخ میدانی ( </a:t>
            </a:r>
            <a:r>
              <a:rPr lang="en-US" sz="3200" b="1" dirty="0" smtClean="0">
                <a:effectLst/>
                <a:latin typeface="Titr" pitchFamily="2" charset="-78"/>
              </a:rPr>
              <a:t>IAP</a:t>
            </a:r>
            <a:r>
              <a:rPr lang="fa-IR" sz="3200" b="1" dirty="0" smtClean="0">
                <a:effectLst/>
                <a:latin typeface="Titr" pitchFamily="2" charset="-78"/>
              </a:rPr>
              <a:t>)</a:t>
            </a:r>
          </a:p>
        </p:txBody>
      </p:sp>
      <p:sp>
        <p:nvSpPr>
          <p:cNvPr id="187395" name="Content Placeholder 1"/>
          <p:cNvSpPr>
            <a:spLocks noGrp="1"/>
          </p:cNvSpPr>
          <p:nvPr>
            <p:ph idx="1"/>
          </p:nvPr>
        </p:nvSpPr>
        <p:spPr>
          <a:xfrm>
            <a:off x="228600" y="1295400"/>
            <a:ext cx="8763000" cy="4525963"/>
          </a:xfrm>
        </p:spPr>
        <p:txBody>
          <a:bodyPr>
            <a:noAutofit/>
          </a:bodyPr>
          <a:lstStyle/>
          <a:p>
            <a:pPr lvl="1" algn="just">
              <a:lnSpc>
                <a:spcPct val="150000"/>
              </a:lnSpc>
              <a:buBlip>
                <a:blip r:embed="rId2"/>
              </a:buBlip>
            </a:pPr>
            <a:r>
              <a:rPr lang="fa-IR" sz="3200" b="1" dirty="0" smtClean="0"/>
              <a:t>زمان تدوین: </a:t>
            </a:r>
            <a:r>
              <a:rPr lang="fa-IR" sz="3200" dirty="0" smtClean="0"/>
              <a:t>به محض دریافت اولین گزارش وضعیت از منطقه آسیب دیده</a:t>
            </a:r>
          </a:p>
          <a:p>
            <a:pPr lvl="1" algn="just">
              <a:lnSpc>
                <a:spcPct val="150000"/>
              </a:lnSpc>
              <a:buBlip>
                <a:blip r:embed="rId2"/>
              </a:buBlip>
            </a:pPr>
            <a:r>
              <a:rPr lang="fa-IR" sz="3200" b="1" dirty="0" smtClean="0"/>
              <a:t>دوره زمانی: </a:t>
            </a:r>
            <a:r>
              <a:rPr lang="fa-IR" sz="3200" dirty="0" smtClean="0"/>
              <a:t>طول زمان عملیات پاسخ</a:t>
            </a:r>
          </a:p>
          <a:p>
            <a:pPr lvl="1" algn="just">
              <a:lnSpc>
                <a:spcPct val="150000"/>
              </a:lnSpc>
              <a:buBlip>
                <a:blip r:embed="rId2"/>
              </a:buBlip>
            </a:pPr>
            <a:r>
              <a:rPr lang="fa-IR" sz="3200" b="1" dirty="0" smtClean="0"/>
              <a:t>بازبینی</a:t>
            </a:r>
            <a:r>
              <a:rPr lang="fa-IR" sz="3200" dirty="0" smtClean="0"/>
              <a:t>: بسته به تغییرات در منطقه آسیب دیده (از نظر خسارت جدید و منابع در دسترس) و توسط فرمانده </a:t>
            </a:r>
          </a:p>
        </p:txBody>
      </p:sp>
    </p:spTree>
    <p:extLst>
      <p:ext uri="{BB962C8B-B14F-4D97-AF65-F5344CB8AC3E}">
        <p14:creationId xmlns="" xmlns:p14="http://schemas.microsoft.com/office/powerpoint/2010/main" val="18641580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1">
              <a:defRPr/>
            </a:pPr>
            <a:r>
              <a:rPr lang="en-US" sz="3200" dirty="0" smtClean="0"/>
              <a:t>IAP</a:t>
            </a:r>
            <a:endParaRPr lang="fa-IR" sz="3200" b="1" dirty="0" smtClean="0">
              <a:effectLst/>
              <a:latin typeface="Titr" pitchFamily="2" charset="-78"/>
            </a:endParaRPr>
          </a:p>
        </p:txBody>
      </p:sp>
      <p:sp>
        <p:nvSpPr>
          <p:cNvPr id="187395" name="Content Placeholder 1"/>
          <p:cNvSpPr>
            <a:spLocks noGrp="1"/>
          </p:cNvSpPr>
          <p:nvPr>
            <p:ph idx="1"/>
          </p:nvPr>
        </p:nvSpPr>
        <p:spPr/>
        <p:txBody>
          <a:bodyPr>
            <a:normAutofit lnSpcReduction="10000"/>
          </a:bodyPr>
          <a:lstStyle/>
          <a:p>
            <a:pPr algn="just"/>
            <a:r>
              <a:rPr lang="fa-IR" b="1" dirty="0" smtClean="0">
                <a:solidFill>
                  <a:schemeClr val="accent2">
                    <a:lumMod val="50000"/>
                  </a:schemeClr>
                </a:solidFill>
              </a:rPr>
              <a:t>سطح تدوین:</a:t>
            </a:r>
            <a:r>
              <a:rPr lang="fa-IR" dirty="0" smtClean="0">
                <a:solidFill>
                  <a:schemeClr val="accent2">
                    <a:lumMod val="50000"/>
                  </a:schemeClr>
                </a:solidFill>
              </a:rPr>
              <a:t> </a:t>
            </a:r>
            <a:r>
              <a:rPr lang="en-US" dirty="0" smtClean="0">
                <a:solidFill>
                  <a:schemeClr val="accent2">
                    <a:lumMod val="50000"/>
                  </a:schemeClr>
                </a:solidFill>
              </a:rPr>
              <a:t>IAP</a:t>
            </a:r>
            <a:r>
              <a:rPr lang="fa-IR" dirty="0" smtClean="0">
                <a:solidFill>
                  <a:schemeClr val="accent2">
                    <a:lumMod val="50000"/>
                  </a:schemeClr>
                </a:solidFill>
              </a:rPr>
              <a:t> در سطح تعیین شده حادثه است.(ملی، منطقه ای، استانی، شهرستانی و محلی)</a:t>
            </a:r>
            <a:endParaRPr lang="en-US" dirty="0" smtClean="0">
              <a:solidFill>
                <a:schemeClr val="accent2">
                  <a:lumMod val="50000"/>
                </a:schemeClr>
              </a:solidFill>
            </a:endParaRPr>
          </a:p>
          <a:p>
            <a:pPr lvl="0" algn="just"/>
            <a:r>
              <a:rPr lang="fa-IR" b="1" dirty="0" smtClean="0">
                <a:solidFill>
                  <a:schemeClr val="accent2">
                    <a:lumMod val="50000"/>
                  </a:schemeClr>
                </a:solidFill>
              </a:rPr>
              <a:t>مسئولیت تدوین:</a:t>
            </a:r>
            <a:r>
              <a:rPr lang="fa-IR" dirty="0" smtClean="0">
                <a:solidFill>
                  <a:schemeClr val="accent2">
                    <a:lumMod val="50000"/>
                  </a:schemeClr>
                </a:solidFill>
              </a:rPr>
              <a:t> مسئول تدوین </a:t>
            </a:r>
            <a:r>
              <a:rPr lang="en-US" dirty="0" smtClean="0">
                <a:solidFill>
                  <a:schemeClr val="accent2">
                    <a:lumMod val="50000"/>
                  </a:schemeClr>
                </a:solidFill>
              </a:rPr>
              <a:t>IAP</a:t>
            </a:r>
            <a:r>
              <a:rPr lang="fa-IR" dirty="0" smtClean="0">
                <a:solidFill>
                  <a:schemeClr val="accent2">
                    <a:lumMod val="50000"/>
                  </a:schemeClr>
                </a:solidFill>
              </a:rPr>
              <a:t> بخش برنامه ریزی </a:t>
            </a:r>
            <a:r>
              <a:rPr lang="en-US" dirty="0" smtClean="0">
                <a:solidFill>
                  <a:schemeClr val="accent2">
                    <a:lumMod val="50000"/>
                  </a:schemeClr>
                </a:solidFill>
              </a:rPr>
              <a:t>(Planning)</a:t>
            </a:r>
            <a:r>
              <a:rPr lang="fa-IR" dirty="0" smtClean="0">
                <a:solidFill>
                  <a:schemeClr val="accent2">
                    <a:lumMod val="50000"/>
                  </a:schemeClr>
                </a:solidFill>
              </a:rPr>
              <a:t> سامانه فرماندهی حادثه است که باید به تایید فرمانده حادثه برسد. تدوین </a:t>
            </a:r>
            <a:r>
              <a:rPr lang="en-US" dirty="0" smtClean="0">
                <a:solidFill>
                  <a:schemeClr val="accent2">
                    <a:lumMod val="50000"/>
                  </a:schemeClr>
                </a:solidFill>
              </a:rPr>
              <a:t>IAP</a:t>
            </a:r>
            <a:r>
              <a:rPr lang="fa-IR" dirty="0" smtClean="0">
                <a:solidFill>
                  <a:schemeClr val="accent2">
                    <a:lumMod val="50000"/>
                  </a:schemeClr>
                </a:solidFill>
              </a:rPr>
              <a:t> فرآیندی مشارکتی است و با حضور کلیه واحدهای عملیاتی مربوطه انجام می شود. </a:t>
            </a:r>
          </a:p>
          <a:p>
            <a:pPr algn="just"/>
            <a:r>
              <a:rPr lang="fa-IR" b="1" dirty="0" smtClean="0">
                <a:solidFill>
                  <a:schemeClr val="accent2">
                    <a:lumMod val="50000"/>
                  </a:schemeClr>
                </a:solidFill>
              </a:rPr>
              <a:t>مکان تدوین برنامه</a:t>
            </a:r>
            <a:r>
              <a:rPr lang="fa-IR" sz="2800" b="1" dirty="0" smtClean="0">
                <a:solidFill>
                  <a:schemeClr val="accent2">
                    <a:lumMod val="50000"/>
                  </a:schemeClr>
                </a:solidFill>
              </a:rPr>
              <a:t>:</a:t>
            </a:r>
            <a:r>
              <a:rPr lang="fa-IR" sz="2800" dirty="0" smtClean="0">
                <a:solidFill>
                  <a:schemeClr val="accent2">
                    <a:lumMod val="50000"/>
                  </a:schemeClr>
                </a:solidFill>
              </a:rPr>
              <a:t> </a:t>
            </a:r>
            <a:r>
              <a:rPr lang="en-US" sz="2800" dirty="0" smtClean="0">
                <a:solidFill>
                  <a:schemeClr val="accent2">
                    <a:lumMod val="50000"/>
                  </a:schemeClr>
                </a:solidFill>
              </a:rPr>
              <a:t>EOC</a:t>
            </a:r>
            <a:r>
              <a:rPr lang="fa-IR" sz="2800" dirty="0" smtClean="0">
                <a:solidFill>
                  <a:schemeClr val="accent2">
                    <a:lumMod val="50000"/>
                  </a:schemeClr>
                </a:solidFill>
              </a:rPr>
              <a:t> </a:t>
            </a:r>
            <a:endParaRPr lang="en-US" sz="2800" dirty="0" smtClean="0">
              <a:solidFill>
                <a:schemeClr val="accent2">
                  <a:lumMod val="50000"/>
                </a:schemeClr>
              </a:solidFill>
            </a:endParaRPr>
          </a:p>
          <a:p>
            <a:pPr lvl="0" algn="just"/>
            <a:r>
              <a:rPr lang="fa-IR" b="1" dirty="0" smtClean="0">
                <a:solidFill>
                  <a:schemeClr val="accent2">
                    <a:lumMod val="50000"/>
                  </a:schemeClr>
                </a:solidFill>
              </a:rPr>
              <a:t>تعداد </a:t>
            </a:r>
            <a:r>
              <a:rPr lang="en-US" b="1" dirty="0" smtClean="0">
                <a:solidFill>
                  <a:schemeClr val="accent2">
                    <a:lumMod val="50000"/>
                  </a:schemeClr>
                </a:solidFill>
              </a:rPr>
              <a:t>IAP</a:t>
            </a:r>
            <a:r>
              <a:rPr lang="fa-IR" b="1" dirty="0" smtClean="0">
                <a:solidFill>
                  <a:schemeClr val="accent2">
                    <a:lumMod val="50000"/>
                  </a:schemeClr>
                </a:solidFill>
              </a:rPr>
              <a:t> در هر حادثه</a:t>
            </a:r>
            <a:r>
              <a:rPr lang="fa-IR" sz="2800" b="1" dirty="0" smtClean="0">
                <a:solidFill>
                  <a:schemeClr val="accent2">
                    <a:lumMod val="50000"/>
                  </a:schemeClr>
                </a:solidFill>
              </a:rPr>
              <a:t>:</a:t>
            </a:r>
            <a:r>
              <a:rPr lang="fa-IR" sz="2800" dirty="0" smtClean="0">
                <a:solidFill>
                  <a:schemeClr val="accent2">
                    <a:lumMod val="50000"/>
                  </a:schemeClr>
                </a:solidFill>
              </a:rPr>
              <a:t> </a:t>
            </a:r>
            <a:r>
              <a:rPr lang="fa-IR" dirty="0" smtClean="0">
                <a:solidFill>
                  <a:schemeClr val="accent2">
                    <a:lumMod val="50000"/>
                  </a:schemeClr>
                </a:solidFill>
              </a:rPr>
              <a:t>یک </a:t>
            </a:r>
            <a:r>
              <a:rPr lang="en-US" dirty="0" smtClean="0">
                <a:solidFill>
                  <a:schemeClr val="accent2">
                    <a:lumMod val="50000"/>
                  </a:schemeClr>
                </a:solidFill>
              </a:rPr>
              <a:t>IAP</a:t>
            </a:r>
            <a:r>
              <a:rPr lang="fa-IR" dirty="0" smtClean="0">
                <a:solidFill>
                  <a:schemeClr val="accent2">
                    <a:lumMod val="50000"/>
                  </a:schemeClr>
                </a:solidFill>
              </a:rPr>
              <a:t> مشترک. (زیر مجموعه هر واحد جغرافیایی-کارکردی)</a:t>
            </a:r>
            <a:endParaRPr lang="en-US" sz="2800" dirty="0" smtClean="0">
              <a:solidFill>
                <a:schemeClr val="accent2">
                  <a:lumMod val="50000"/>
                </a:schemeClr>
              </a:solidFill>
            </a:endParaRPr>
          </a:p>
          <a:p>
            <a:pPr lvl="1" algn="just">
              <a:lnSpc>
                <a:spcPct val="150000"/>
              </a:lnSpc>
              <a:buBlip>
                <a:blip r:embed="rId2"/>
              </a:buBlip>
            </a:pPr>
            <a:endParaRPr lang="fa-IR" dirty="0" smtClean="0">
              <a:solidFill>
                <a:schemeClr val="accent2">
                  <a:lumMod val="50000"/>
                </a:schemeClr>
              </a:solidFill>
            </a:endParaRPr>
          </a:p>
        </p:txBody>
      </p:sp>
    </p:spTree>
    <p:extLst>
      <p:ext uri="{BB962C8B-B14F-4D97-AF65-F5344CB8AC3E}">
        <p14:creationId xmlns="" xmlns:p14="http://schemas.microsoft.com/office/powerpoint/2010/main" val="33616834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3200" b="1" dirty="0" smtClean="0">
                <a:solidFill>
                  <a:schemeClr val="accent2">
                    <a:lumMod val="50000"/>
                  </a:schemeClr>
                </a:solidFill>
              </a:rPr>
              <a:t>برنامه پاسخ میدانی</a:t>
            </a:r>
          </a:p>
        </p:txBody>
      </p:sp>
      <p:graphicFrame>
        <p:nvGraphicFramePr>
          <p:cNvPr id="5" name="Diagram 4"/>
          <p:cNvGraphicFramePr/>
          <p:nvPr/>
        </p:nvGraphicFramePr>
        <p:xfrm>
          <a:off x="228600" y="1600200"/>
          <a:ext cx="8534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09140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1">
              <a:defRPr/>
            </a:pPr>
            <a:r>
              <a:rPr lang="fa-IR" sz="3200" b="1" dirty="0" smtClean="0"/>
              <a:t>مراحل تدوین </a:t>
            </a:r>
            <a:r>
              <a:rPr lang="fa-IR" sz="3200" b="1" dirty="0" smtClean="0">
                <a:effectLst/>
                <a:latin typeface="Titr" pitchFamily="2" charset="-78"/>
              </a:rPr>
              <a:t>برنامه پاسخ میدانی</a:t>
            </a:r>
          </a:p>
        </p:txBody>
      </p:sp>
      <p:sp>
        <p:nvSpPr>
          <p:cNvPr id="187395" name="Content Placeholder 1"/>
          <p:cNvSpPr>
            <a:spLocks noGrp="1"/>
          </p:cNvSpPr>
          <p:nvPr>
            <p:ph idx="1"/>
          </p:nvPr>
        </p:nvSpPr>
        <p:spPr/>
        <p:txBody>
          <a:bodyPr>
            <a:normAutofit lnSpcReduction="10000"/>
          </a:bodyPr>
          <a:lstStyle/>
          <a:p>
            <a:r>
              <a:rPr lang="fa-IR" sz="2800" b="1" dirty="0" smtClean="0">
                <a:solidFill>
                  <a:schemeClr val="accent2">
                    <a:lumMod val="50000"/>
                  </a:schemeClr>
                </a:solidFill>
              </a:rPr>
              <a:t>شناخت وضعیت</a:t>
            </a:r>
            <a:r>
              <a:rPr lang="fa-IR" sz="2800" dirty="0" smtClean="0">
                <a:solidFill>
                  <a:schemeClr val="accent2">
                    <a:lumMod val="50000"/>
                  </a:schemeClr>
                </a:solidFill>
              </a:rPr>
              <a:t>: ارزیابی سریع ، شناخت مستمر ، تکرار ارزیابی </a:t>
            </a:r>
          </a:p>
          <a:p>
            <a:r>
              <a:rPr lang="fa-IR" sz="2800" b="1" dirty="0" smtClean="0">
                <a:solidFill>
                  <a:schemeClr val="accent2">
                    <a:lumMod val="50000"/>
                  </a:schemeClr>
                </a:solidFill>
              </a:rPr>
              <a:t>تشکیل تیم تدوین برنامه</a:t>
            </a:r>
            <a:r>
              <a:rPr lang="fa-IR" sz="2800" dirty="0" smtClean="0">
                <a:solidFill>
                  <a:schemeClr val="accent2">
                    <a:lumMod val="50000"/>
                  </a:schemeClr>
                </a:solidFill>
              </a:rPr>
              <a:t>: بخش برنامه ریزی </a:t>
            </a:r>
            <a:r>
              <a:rPr lang="en-US" sz="2800" dirty="0" smtClean="0">
                <a:solidFill>
                  <a:schemeClr val="accent2">
                    <a:lumMod val="50000"/>
                  </a:schemeClr>
                </a:solidFill>
              </a:rPr>
              <a:t>ICS</a:t>
            </a:r>
            <a:r>
              <a:rPr lang="fa-IR" sz="2800" dirty="0" smtClean="0">
                <a:solidFill>
                  <a:schemeClr val="accent2">
                    <a:lumMod val="50000"/>
                  </a:schemeClr>
                </a:solidFill>
              </a:rPr>
              <a:t> در </a:t>
            </a:r>
            <a:r>
              <a:rPr lang="en-US" sz="2800" dirty="0" smtClean="0">
                <a:solidFill>
                  <a:schemeClr val="accent2">
                    <a:lumMod val="50000"/>
                  </a:schemeClr>
                </a:solidFill>
              </a:rPr>
              <a:t>EOC </a:t>
            </a:r>
            <a:endParaRPr lang="fa-IR" sz="2800" dirty="0" smtClean="0">
              <a:solidFill>
                <a:schemeClr val="accent2">
                  <a:lumMod val="50000"/>
                </a:schemeClr>
              </a:solidFill>
            </a:endParaRPr>
          </a:p>
          <a:p>
            <a:r>
              <a:rPr lang="fa-IR" sz="2800" b="1" dirty="0" smtClean="0">
                <a:solidFill>
                  <a:schemeClr val="accent2">
                    <a:lumMod val="50000"/>
                  </a:schemeClr>
                </a:solidFill>
              </a:rPr>
              <a:t>تدوین اهداف عملیات</a:t>
            </a:r>
            <a:r>
              <a:rPr lang="fa-IR" sz="2800" dirty="0" smtClean="0">
                <a:solidFill>
                  <a:schemeClr val="accent2">
                    <a:lumMod val="50000"/>
                  </a:schemeClr>
                </a:solidFill>
              </a:rPr>
              <a:t>: بسته به شرایط ویژه حادثه </a:t>
            </a:r>
          </a:p>
          <a:p>
            <a:r>
              <a:rPr lang="fa-IR" sz="2800" b="1" dirty="0" smtClean="0">
                <a:solidFill>
                  <a:schemeClr val="accent2">
                    <a:lumMod val="50000"/>
                  </a:schemeClr>
                </a:solidFill>
              </a:rPr>
              <a:t>تدوین برنامه</a:t>
            </a:r>
            <a:r>
              <a:rPr lang="fa-IR" sz="2800" dirty="0" smtClean="0">
                <a:solidFill>
                  <a:schemeClr val="accent2">
                    <a:lumMod val="50000"/>
                  </a:schemeClr>
                </a:solidFill>
              </a:rPr>
              <a:t>: به ازای هر هدف در هر واحد جغرافیایی-کارکردی، چه اقدامی، توسط چه فرد یا گروهی و در چه زمانی</a:t>
            </a:r>
          </a:p>
          <a:p>
            <a:r>
              <a:rPr lang="fa-IR" sz="2800" b="1" dirty="0" smtClean="0">
                <a:solidFill>
                  <a:schemeClr val="accent2">
                    <a:lumMod val="50000"/>
                  </a:schemeClr>
                </a:solidFill>
              </a:rPr>
              <a:t>تصویب و ابلاغ برنامه</a:t>
            </a:r>
            <a:r>
              <a:rPr lang="fa-IR" sz="2800" dirty="0" smtClean="0">
                <a:solidFill>
                  <a:schemeClr val="accent2">
                    <a:lumMod val="50000"/>
                  </a:schemeClr>
                </a:solidFill>
              </a:rPr>
              <a:t>: فرماندهی حادثه </a:t>
            </a:r>
          </a:p>
          <a:p>
            <a:r>
              <a:rPr lang="fa-IR" sz="2800" b="1" dirty="0" smtClean="0">
                <a:solidFill>
                  <a:schemeClr val="accent2">
                    <a:lumMod val="50000"/>
                  </a:schemeClr>
                </a:solidFill>
              </a:rPr>
              <a:t>انتشار برنامه</a:t>
            </a:r>
          </a:p>
          <a:p>
            <a:r>
              <a:rPr lang="fa-IR" sz="2800" b="1" dirty="0" smtClean="0">
                <a:solidFill>
                  <a:schemeClr val="accent2">
                    <a:lumMod val="50000"/>
                  </a:schemeClr>
                </a:solidFill>
              </a:rPr>
              <a:t>اجرای برنامه</a:t>
            </a:r>
          </a:p>
          <a:p>
            <a:r>
              <a:rPr lang="fa-IR" sz="2800" b="1" dirty="0" smtClean="0">
                <a:solidFill>
                  <a:schemeClr val="accent2">
                    <a:lumMod val="50000"/>
                  </a:schemeClr>
                </a:solidFill>
              </a:rPr>
              <a:t>بازبینی مستمر برنامه</a:t>
            </a:r>
            <a:endParaRPr lang="en-US" sz="2800" b="1" dirty="0" smtClean="0">
              <a:solidFill>
                <a:schemeClr val="accent2">
                  <a:lumMod val="50000"/>
                </a:schemeClr>
              </a:solidFill>
            </a:endParaRPr>
          </a:p>
        </p:txBody>
      </p:sp>
      <p:sp>
        <p:nvSpPr>
          <p:cNvPr id="4" name="Footer Placeholder 3"/>
          <p:cNvSpPr>
            <a:spLocks noGrp="1"/>
          </p:cNvSpPr>
          <p:nvPr>
            <p:ph type="ftr" sz="quarter" idx="11"/>
          </p:nvPr>
        </p:nvSpPr>
        <p:spPr/>
        <p:txBody>
          <a:bodyPr/>
          <a:lstStyle/>
          <a:p>
            <a:pPr>
              <a:defRPr/>
            </a:pPr>
            <a:r>
              <a:rPr lang="en-US" smtClean="0"/>
              <a:t>http://home.sums.ac.ir/~moradij/wp       </a:t>
            </a:r>
            <a:r>
              <a:rPr lang="fa-IR" smtClean="0"/>
              <a:t>مدیریت بحران دکتر مرادیان  1393</a:t>
            </a:r>
            <a:endParaRPr lang="en-US" dirty="0"/>
          </a:p>
        </p:txBody>
      </p:sp>
    </p:spTree>
    <p:extLst>
      <p:ext uri="{BB962C8B-B14F-4D97-AF65-F5344CB8AC3E}">
        <p14:creationId xmlns="" xmlns:p14="http://schemas.microsoft.com/office/powerpoint/2010/main" val="336412956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smtClean="0"/>
              <a:t>جدول تدوین </a:t>
            </a:r>
            <a:r>
              <a:rPr lang="en-US" b="1" dirty="0" smtClean="0"/>
              <a:t>IAP</a:t>
            </a:r>
            <a:endParaRPr lang="fa-IR" dirty="0"/>
          </a:p>
        </p:txBody>
      </p:sp>
      <p:graphicFrame>
        <p:nvGraphicFramePr>
          <p:cNvPr id="4" name="Table 3"/>
          <p:cNvGraphicFramePr>
            <a:graphicFrameLocks noGrp="1"/>
          </p:cNvGraphicFramePr>
          <p:nvPr>
            <p:extLst>
              <p:ext uri="{D42A27DB-BD31-4B8C-83A1-F6EECF244321}">
                <p14:modId xmlns="" xmlns:p14="http://schemas.microsoft.com/office/powerpoint/2010/main" val="3314703690"/>
              </p:ext>
            </p:extLst>
          </p:nvPr>
        </p:nvGraphicFramePr>
        <p:xfrm>
          <a:off x="152400" y="1600201"/>
          <a:ext cx="8839200" cy="3657598"/>
        </p:xfrm>
        <a:graphic>
          <a:graphicData uri="http://schemas.openxmlformats.org/drawingml/2006/table">
            <a:tbl>
              <a:tblPr rtl="1"/>
              <a:tblGrid>
                <a:gridCol w="1721431">
                  <a:extLst>
                    <a:ext uri="{9D8B030D-6E8A-4147-A177-3AD203B41FA5}">
                      <a16:colId xmlns="" xmlns:a16="http://schemas.microsoft.com/office/drawing/2014/main" val="20000"/>
                    </a:ext>
                  </a:extLst>
                </a:gridCol>
                <a:gridCol w="3035627">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943148">
                  <a:extLst>
                    <a:ext uri="{9D8B030D-6E8A-4147-A177-3AD203B41FA5}">
                      <a16:colId xmlns="" xmlns:a16="http://schemas.microsoft.com/office/drawing/2014/main" val="20003"/>
                    </a:ext>
                  </a:extLst>
                </a:gridCol>
                <a:gridCol w="2072194">
                  <a:extLst>
                    <a:ext uri="{9D8B030D-6E8A-4147-A177-3AD203B41FA5}">
                      <a16:colId xmlns="" xmlns:a16="http://schemas.microsoft.com/office/drawing/2014/main" val="20004"/>
                    </a:ext>
                  </a:extLst>
                </a:gridCol>
              </a:tblGrid>
              <a:tr h="1336564">
                <a:tc>
                  <a:txBody>
                    <a:bodyPr/>
                    <a:lstStyle/>
                    <a:p>
                      <a:pPr algn="ctr" rtl="1">
                        <a:lnSpc>
                          <a:spcPct val="115000"/>
                        </a:lnSpc>
                        <a:spcAft>
                          <a:spcPts val="0"/>
                        </a:spcAft>
                      </a:pPr>
                      <a:r>
                        <a:rPr lang="fa-IR" sz="2400" b="1" dirty="0">
                          <a:solidFill>
                            <a:srgbClr val="000000"/>
                          </a:solidFill>
                          <a:latin typeface="Tahoma"/>
                          <a:ea typeface="Calibri"/>
                          <a:cs typeface="B Mitra"/>
                        </a:rPr>
                        <a:t>هدف</a:t>
                      </a:r>
                      <a:endParaRPr lang="en-US" sz="24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dirty="0">
                          <a:solidFill>
                            <a:srgbClr val="000000"/>
                          </a:solidFill>
                          <a:latin typeface="Tahoma"/>
                          <a:ea typeface="Calibri"/>
                          <a:cs typeface="B Mitra"/>
                        </a:rPr>
                        <a:t>فعالیت</a:t>
                      </a:r>
                      <a:endParaRPr lang="en-US" sz="24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dirty="0">
                          <a:solidFill>
                            <a:srgbClr val="000000"/>
                          </a:solidFill>
                          <a:latin typeface="Tahoma"/>
                          <a:ea typeface="Calibri"/>
                          <a:cs typeface="B Mitra"/>
                        </a:rPr>
                        <a:t>فرد/گروه مسئول </a:t>
                      </a:r>
                      <a:endParaRPr lang="en-US" sz="24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dirty="0">
                          <a:solidFill>
                            <a:srgbClr val="000000"/>
                          </a:solidFill>
                          <a:latin typeface="Tahoma"/>
                          <a:ea typeface="Calibri"/>
                          <a:cs typeface="B Mitra"/>
                        </a:rPr>
                        <a:t>زمان</a:t>
                      </a:r>
                      <a:endParaRPr lang="en-US" sz="24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dirty="0">
                          <a:solidFill>
                            <a:srgbClr val="000000"/>
                          </a:solidFill>
                          <a:latin typeface="Tahoma"/>
                          <a:ea typeface="Calibri"/>
                          <a:cs typeface="B Mitra"/>
                        </a:rPr>
                        <a:t>توضیح</a:t>
                      </a:r>
                      <a:endParaRPr lang="en-US" sz="2400" dirty="0">
                        <a:latin typeface="Calibri"/>
                        <a:ea typeface="Calibri"/>
                        <a:cs typeface="Arial"/>
                      </a:endParaRPr>
                    </a:p>
                    <a:p>
                      <a:pPr algn="ctr" rtl="1">
                        <a:lnSpc>
                          <a:spcPct val="115000"/>
                        </a:lnSpc>
                        <a:spcAft>
                          <a:spcPts val="0"/>
                        </a:spcAft>
                      </a:pPr>
                      <a:r>
                        <a:rPr lang="fa-IR" sz="1800" dirty="0">
                          <a:solidFill>
                            <a:srgbClr val="000000"/>
                          </a:solidFill>
                          <a:latin typeface="Tahoma"/>
                          <a:ea typeface="Calibri"/>
                          <a:cs typeface="B Mitra"/>
                        </a:rPr>
                        <a:t>(مثلا نام دستورالعمل مربوطه)</a:t>
                      </a:r>
                      <a:endParaRPr lang="en-US" sz="18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88820">
                <a:tc gridSpan="5">
                  <a:txBody>
                    <a:bodyPr/>
                    <a:lstStyle/>
                    <a:p>
                      <a:pPr algn="r" rtl="1">
                        <a:lnSpc>
                          <a:spcPct val="100000"/>
                        </a:lnSpc>
                        <a:spcAft>
                          <a:spcPts val="0"/>
                        </a:spcAft>
                      </a:pPr>
                      <a:r>
                        <a:rPr lang="fa-IR" sz="2800" b="1" dirty="0" smtClean="0">
                          <a:solidFill>
                            <a:srgbClr val="000000"/>
                          </a:solidFill>
                          <a:latin typeface="Tahoma"/>
                          <a:ea typeface="Calibri"/>
                          <a:cs typeface="B Mitra"/>
                        </a:rPr>
                        <a:t>کارکرد:    ارزیابی </a:t>
                      </a:r>
                      <a:r>
                        <a:rPr lang="en-US" sz="2800" b="1" dirty="0" smtClean="0">
                          <a:solidFill>
                            <a:srgbClr val="000000"/>
                          </a:solidFill>
                          <a:latin typeface="Tahoma"/>
                          <a:ea typeface="Calibri"/>
                          <a:cs typeface="B Mitra"/>
                        </a:rPr>
                        <a:t> </a:t>
                      </a:r>
                      <a:r>
                        <a:rPr lang="fa-IR" sz="2800" b="1" baseline="0" dirty="0" smtClean="0">
                          <a:solidFill>
                            <a:srgbClr val="000000"/>
                          </a:solidFill>
                          <a:latin typeface="Tahoma"/>
                          <a:ea typeface="Calibri"/>
                          <a:cs typeface="B Mitra"/>
                        </a:rPr>
                        <a:t> </a:t>
                      </a:r>
                      <a:r>
                        <a:rPr lang="fa-IR" sz="2800" b="1" dirty="0" smtClean="0">
                          <a:solidFill>
                            <a:srgbClr val="000000"/>
                          </a:solidFill>
                          <a:latin typeface="Tahoma"/>
                          <a:ea typeface="Calibri"/>
                          <a:cs typeface="B Mitra"/>
                        </a:rPr>
                        <a:t> سریع مشترک</a:t>
                      </a:r>
                      <a:endParaRPr lang="en-US" sz="2800" b="1"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41172">
                <a:tc rowSpan="3">
                  <a:txBody>
                    <a:bodyPr/>
                    <a:lstStyle/>
                    <a:p>
                      <a:pPr algn="r" rtl="1">
                        <a:lnSpc>
                          <a:spcPct val="115000"/>
                        </a:lnSpc>
                        <a:spcAft>
                          <a:spcPts val="0"/>
                        </a:spcAft>
                      </a:pPr>
                      <a:r>
                        <a:rPr lang="fa-IR" sz="2000" dirty="0">
                          <a:solidFill>
                            <a:srgbClr val="000000"/>
                          </a:solidFill>
                          <a:latin typeface="Tahoma"/>
                          <a:ea typeface="Calibri"/>
                          <a:cs typeface="B Mitra"/>
                        </a:rPr>
                        <a:t>1</a:t>
                      </a:r>
                      <a:r>
                        <a:rPr lang="fa-IR" sz="2000" dirty="0" smtClean="0">
                          <a:solidFill>
                            <a:srgbClr val="000000"/>
                          </a:solidFill>
                          <a:latin typeface="Tahoma"/>
                          <a:ea typeface="Calibri"/>
                          <a:cs typeface="B Mitra"/>
                        </a:rPr>
                        <a:t>)</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rgbClr val="000000"/>
                          </a:solidFill>
                          <a:latin typeface="Tahoma"/>
                          <a:ea typeface="Calibri"/>
                          <a:cs typeface="B Mitra"/>
                        </a:rPr>
                        <a:t>1-1</a:t>
                      </a:r>
                      <a:r>
                        <a:rPr lang="fa-IR" sz="2000" dirty="0" smtClean="0">
                          <a:solidFill>
                            <a:srgbClr val="000000"/>
                          </a:solidFill>
                          <a:latin typeface="Tahoma"/>
                          <a:ea typeface="Calibri"/>
                          <a:cs typeface="B Mitra"/>
                        </a:rPr>
                        <a:t>)</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45521">
                <a:tc vMerge="1">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rgbClr val="000000"/>
                          </a:solidFill>
                          <a:latin typeface="Tahoma"/>
                          <a:ea typeface="Calibri"/>
                          <a:cs typeface="B Mitra"/>
                        </a:rPr>
                        <a:t>2-1</a:t>
                      </a:r>
                      <a:r>
                        <a:rPr lang="fa-IR" sz="2000" dirty="0" smtClean="0">
                          <a:solidFill>
                            <a:srgbClr val="000000"/>
                          </a:solidFill>
                          <a:latin typeface="Tahoma"/>
                          <a:ea typeface="Calibri"/>
                          <a:cs typeface="B Mitra"/>
                        </a:rPr>
                        <a:t>)</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45521">
                <a:tc vMerge="1">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rgbClr val="000000"/>
                          </a:solidFill>
                          <a:latin typeface="Tahoma"/>
                          <a:ea typeface="Calibri"/>
                          <a:cs typeface="B Mitra"/>
                        </a:rPr>
                        <a:t>3-1</a:t>
                      </a:r>
                      <a:r>
                        <a:rPr lang="fa-IR" sz="2000" dirty="0" smtClean="0">
                          <a:solidFill>
                            <a:srgbClr val="000000"/>
                          </a:solidFill>
                          <a:latin typeface="Tahoma"/>
                          <a:ea typeface="Calibri"/>
                          <a:cs typeface="B Mitra"/>
                        </a:rPr>
                        <a:t>)</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332321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0" y="4800600"/>
            <a:ext cx="4267200" cy="136207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algn="r" rtl="1"/>
            <a:r>
              <a:rPr lang="en-US" sz="4800" dirty="0" smtClean="0">
                <a:cs typeface="B Davat" pitchFamily="2" charset="-78"/>
              </a:rPr>
              <a:t>M1</a:t>
            </a:r>
            <a:r>
              <a:rPr lang="fa-IR" sz="4800" dirty="0">
                <a:cs typeface="B Davat" pitchFamily="2" charset="-78"/>
              </a:rPr>
              <a:t>-هشدار و تایید </a:t>
            </a:r>
            <a:r>
              <a:rPr lang="fa-IR" sz="4800" dirty="0" smtClean="0">
                <a:cs typeface="B Davat" pitchFamily="2" charset="-78"/>
              </a:rPr>
              <a:t>خبر</a:t>
            </a:r>
            <a:endParaRPr lang="fa-IR" sz="4800" dirty="0">
              <a:cs typeface="B Davat" pitchFamily="2" charset="-78"/>
            </a:endParaRPr>
          </a:p>
        </p:txBody>
      </p:sp>
      <p:graphicFrame>
        <p:nvGraphicFramePr>
          <p:cNvPr id="4" name="Diagram 3"/>
          <p:cNvGraphicFramePr/>
          <p:nvPr>
            <p:extLst>
              <p:ext uri="{D42A27DB-BD31-4B8C-83A1-F6EECF244321}">
                <p14:modId xmlns="" xmlns:p14="http://schemas.microsoft.com/office/powerpoint/2010/main" val="3831730334"/>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spTree>
    <p:extLst>
      <p:ext uri="{BB962C8B-B14F-4D97-AF65-F5344CB8AC3E}">
        <p14:creationId xmlns="" xmlns:p14="http://schemas.microsoft.com/office/powerpoint/2010/main" val="2560144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50813"/>
          <a:ext cx="9144001" cy="6021387"/>
        </p:xfrm>
        <a:graphic>
          <a:graphicData uri="http://schemas.openxmlformats.org/drawingml/2006/table">
            <a:tbl>
              <a:tblPr rtl="1"/>
              <a:tblGrid>
                <a:gridCol w="1745039">
                  <a:extLst>
                    <a:ext uri="{9D8B030D-6E8A-4147-A177-3AD203B41FA5}">
                      <a16:colId xmlns="" xmlns:a16="http://schemas.microsoft.com/office/drawing/2014/main" val="20000"/>
                    </a:ext>
                  </a:extLst>
                </a:gridCol>
                <a:gridCol w="2233648">
                  <a:extLst>
                    <a:ext uri="{9D8B030D-6E8A-4147-A177-3AD203B41FA5}">
                      <a16:colId xmlns="" xmlns:a16="http://schemas.microsoft.com/office/drawing/2014/main" val="20001"/>
                    </a:ext>
                  </a:extLst>
                </a:gridCol>
                <a:gridCol w="2582657">
                  <a:extLst>
                    <a:ext uri="{9D8B030D-6E8A-4147-A177-3AD203B41FA5}">
                      <a16:colId xmlns="" xmlns:a16="http://schemas.microsoft.com/office/drawing/2014/main" val="20002"/>
                    </a:ext>
                  </a:extLst>
                </a:gridCol>
                <a:gridCol w="2582657">
                  <a:extLst>
                    <a:ext uri="{9D8B030D-6E8A-4147-A177-3AD203B41FA5}">
                      <a16:colId xmlns="" xmlns:a16="http://schemas.microsoft.com/office/drawing/2014/main" val="20003"/>
                    </a:ext>
                  </a:extLst>
                </a:gridCol>
              </a:tblGrid>
              <a:tr h="403330">
                <a:tc>
                  <a:txBody>
                    <a:bodyPr/>
                    <a:lstStyle/>
                    <a:p>
                      <a:pPr algn="ctr" rtl="1">
                        <a:lnSpc>
                          <a:spcPct val="100000"/>
                        </a:lnSpc>
                        <a:spcAft>
                          <a:spcPts val="0"/>
                        </a:spcAft>
                      </a:pPr>
                      <a:r>
                        <a:rPr lang="fa-IR" sz="2000" b="1" dirty="0">
                          <a:solidFill>
                            <a:schemeClr val="bg2">
                              <a:lumMod val="10000"/>
                            </a:schemeClr>
                          </a:solidFill>
                          <a:latin typeface="Tahoma"/>
                          <a:ea typeface="Calibri"/>
                          <a:cs typeface="B Nazanin" pitchFamily="2" charset="-78"/>
                        </a:rPr>
                        <a:t>فاز زمانی </a:t>
                      </a:r>
                      <a:endParaRPr lang="en-US" sz="18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fa-IR" sz="2000" b="1" dirty="0">
                          <a:solidFill>
                            <a:schemeClr val="bg2">
                              <a:lumMod val="10000"/>
                            </a:schemeClr>
                          </a:solidFill>
                          <a:latin typeface="Tahoma"/>
                          <a:ea typeface="Calibri"/>
                          <a:cs typeface="B Nazanin" pitchFamily="2" charset="-78"/>
                        </a:rPr>
                        <a:t>اقدام</a:t>
                      </a:r>
                      <a:endParaRPr lang="en-US" sz="18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fa-IR" sz="2000" b="1" dirty="0">
                          <a:solidFill>
                            <a:schemeClr val="bg2">
                              <a:lumMod val="10000"/>
                            </a:schemeClr>
                          </a:solidFill>
                          <a:latin typeface="Tahoma"/>
                          <a:ea typeface="Calibri"/>
                          <a:cs typeface="B Nazanin" pitchFamily="2" charset="-78"/>
                        </a:rPr>
                        <a:t>تعریف</a:t>
                      </a:r>
                      <a:endParaRPr lang="en-US" sz="18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fa-IR" sz="2000" b="1" dirty="0">
                          <a:solidFill>
                            <a:schemeClr val="bg2">
                              <a:lumMod val="10000"/>
                            </a:schemeClr>
                          </a:solidFill>
                          <a:latin typeface="Tahoma"/>
                          <a:ea typeface="Calibri"/>
                          <a:cs typeface="B Nazanin" pitchFamily="2" charset="-78"/>
                        </a:rPr>
                        <a:t>توالی بازبینی</a:t>
                      </a:r>
                      <a:endParaRPr lang="en-US" sz="18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52505">
                <a:tc rowSpan="2">
                  <a:txBody>
                    <a:bodyPr/>
                    <a:lstStyle/>
                    <a:p>
                      <a:pPr algn="ctr" rtl="1">
                        <a:lnSpc>
                          <a:spcPct val="100000"/>
                        </a:lnSpc>
                        <a:spcAft>
                          <a:spcPts val="0"/>
                        </a:spcAft>
                      </a:pPr>
                      <a:r>
                        <a:rPr lang="fa-IR" sz="2400" b="1" dirty="0">
                          <a:solidFill>
                            <a:schemeClr val="bg2">
                              <a:lumMod val="10000"/>
                            </a:schemeClr>
                          </a:solidFill>
                          <a:latin typeface="Tahoma"/>
                          <a:ea typeface="Calibri"/>
                          <a:cs typeface="B Nazanin" pitchFamily="2" charset="-78"/>
                        </a:rPr>
                        <a:t>قبل از وقوع حادثه</a:t>
                      </a:r>
                      <a:endParaRPr lang="en-US" sz="20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fa-IR" sz="1800" b="1" dirty="0">
                          <a:solidFill>
                            <a:schemeClr val="bg2">
                              <a:lumMod val="10000"/>
                            </a:schemeClr>
                          </a:solidFill>
                          <a:latin typeface="Tahoma"/>
                          <a:ea typeface="Calibri"/>
                          <a:cs typeface="B Nazanin" pitchFamily="2" charset="-78"/>
                        </a:rPr>
                        <a:t>ارزیابی خطر</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0000"/>
                        </a:lnSpc>
                        <a:spcAft>
                          <a:spcPts val="0"/>
                        </a:spcAft>
                      </a:pPr>
                      <a:r>
                        <a:rPr lang="ar-SA" sz="1800" b="1" dirty="0">
                          <a:solidFill>
                            <a:schemeClr val="bg2">
                              <a:lumMod val="10000"/>
                            </a:schemeClr>
                          </a:solidFill>
                          <a:latin typeface="Tahoma"/>
                          <a:ea typeface="Calibri"/>
                          <a:cs typeface="B Nazanin" pitchFamily="2" charset="-78"/>
                        </a:rPr>
                        <a:t>فراوانی وقوع مخاطرات و سطح خطر آن را برای هر جامعه تعیین و اولویت بندی می کند.</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fa-IR" sz="1800" b="1" dirty="0">
                          <a:solidFill>
                            <a:schemeClr val="bg2">
                              <a:lumMod val="10000"/>
                            </a:schemeClr>
                          </a:solidFill>
                          <a:latin typeface="Tahoma"/>
                          <a:ea typeface="Calibri"/>
                          <a:cs typeface="B Nazanin" pitchFamily="2" charset="-78"/>
                        </a:rPr>
                        <a:t>سالیانه</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52505">
                <a:tc vMerge="1">
                  <a:txBody>
                    <a:bodyPr/>
                    <a:lstStyle/>
                    <a:p>
                      <a:pPr rtl="1"/>
                      <a:endParaRPr lang="fa-IR"/>
                    </a:p>
                  </a:txBody>
                  <a:tcPr/>
                </a:tc>
                <a:tc>
                  <a:txBody>
                    <a:bodyPr/>
                    <a:lstStyle/>
                    <a:p>
                      <a:pPr algn="ctr" rtl="1">
                        <a:lnSpc>
                          <a:spcPct val="100000"/>
                        </a:lnSpc>
                        <a:spcAft>
                          <a:spcPts val="0"/>
                        </a:spcAft>
                      </a:pPr>
                      <a:r>
                        <a:rPr lang="fa-IR" sz="1800" b="1" dirty="0">
                          <a:solidFill>
                            <a:schemeClr val="bg2">
                              <a:lumMod val="10000"/>
                            </a:schemeClr>
                          </a:solidFill>
                          <a:latin typeface="Tahoma"/>
                          <a:ea typeface="Calibri"/>
                          <a:cs typeface="B Nazanin" pitchFamily="2" charset="-78"/>
                        </a:rPr>
                        <a:t>تدوین برنامه راهبردی عملیات پاسخ یا </a:t>
                      </a:r>
                      <a:r>
                        <a:rPr lang="en-US" sz="1800" b="1" dirty="0">
                          <a:solidFill>
                            <a:schemeClr val="bg2">
                              <a:lumMod val="10000"/>
                            </a:schemeClr>
                          </a:solidFill>
                          <a:latin typeface="Tahoma"/>
                          <a:ea typeface="Calibri"/>
                          <a:cs typeface="B Nazanin" pitchFamily="2" charset="-78"/>
                        </a:rPr>
                        <a:t>EOP</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0000"/>
                        </a:lnSpc>
                        <a:spcAft>
                          <a:spcPts val="0"/>
                        </a:spcAft>
                      </a:pPr>
                      <a:r>
                        <a:rPr lang="fa-IR" sz="1800" b="1" dirty="0">
                          <a:solidFill>
                            <a:schemeClr val="bg2">
                              <a:lumMod val="10000"/>
                            </a:schemeClr>
                          </a:solidFill>
                          <a:latin typeface="Tahoma"/>
                          <a:ea typeface="Calibri"/>
                          <a:cs typeface="B Nazanin" pitchFamily="2" charset="-78"/>
                        </a:rPr>
                        <a:t>به بیان مبانی، سیاست ها و دستورالعمل های عملیات پاسخ می پردازد. </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fa-IR" sz="1800" b="1" dirty="0">
                          <a:solidFill>
                            <a:schemeClr val="bg2">
                              <a:lumMod val="10000"/>
                            </a:schemeClr>
                          </a:solidFill>
                          <a:latin typeface="Tahoma"/>
                          <a:ea typeface="Calibri"/>
                          <a:cs typeface="B Nazanin" pitchFamily="2" charset="-78"/>
                        </a:rPr>
                        <a:t>سالیانه</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490534">
                <a:tc rowSpan="2">
                  <a:txBody>
                    <a:bodyPr/>
                    <a:lstStyle/>
                    <a:p>
                      <a:pPr algn="ctr" rtl="1">
                        <a:lnSpc>
                          <a:spcPct val="100000"/>
                        </a:lnSpc>
                        <a:spcAft>
                          <a:spcPts val="0"/>
                        </a:spcAft>
                      </a:pPr>
                      <a:r>
                        <a:rPr lang="fa-IR" sz="2400" b="1" dirty="0">
                          <a:solidFill>
                            <a:schemeClr val="bg2">
                              <a:lumMod val="10000"/>
                            </a:schemeClr>
                          </a:solidFill>
                          <a:latin typeface="Tahoma"/>
                          <a:ea typeface="Calibri"/>
                          <a:cs typeface="B Nazanin" pitchFamily="2" charset="-78"/>
                        </a:rPr>
                        <a:t>بعد از وقوع حادثه</a:t>
                      </a:r>
                      <a:endParaRPr lang="en-US" sz="20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fa-IR" sz="1800" b="1" dirty="0">
                          <a:solidFill>
                            <a:schemeClr val="bg2">
                              <a:lumMod val="10000"/>
                            </a:schemeClr>
                          </a:solidFill>
                          <a:latin typeface="Tahoma"/>
                          <a:ea typeface="Calibri"/>
                          <a:cs typeface="B Nazanin" pitchFamily="2" charset="-78"/>
                        </a:rPr>
                        <a:t>ارزیابی آسیب ها و نیازها</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0000"/>
                        </a:lnSpc>
                        <a:spcAft>
                          <a:spcPts val="0"/>
                        </a:spcAft>
                      </a:pPr>
                      <a:r>
                        <a:rPr lang="fa-IR" sz="1800" b="1" dirty="0">
                          <a:solidFill>
                            <a:schemeClr val="bg2">
                              <a:lumMod val="10000"/>
                            </a:schemeClr>
                          </a:solidFill>
                          <a:latin typeface="Tahoma"/>
                          <a:ea typeface="Calibri"/>
                          <a:cs typeface="B Nazanin" pitchFamily="2" charset="-78"/>
                        </a:rPr>
                        <a:t>پس از وقوع یک حادثه، میزان و گستردگی آسیب، نیازها و منابع در دسترس را مشخص می کند. </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fa-IR" sz="1600" b="1" dirty="0">
                          <a:solidFill>
                            <a:schemeClr val="bg2">
                              <a:lumMod val="10000"/>
                            </a:schemeClr>
                          </a:solidFill>
                          <a:latin typeface="Tahoma"/>
                          <a:ea typeface="Calibri"/>
                          <a:cs typeface="B Nazanin" pitchFamily="2" charset="-78"/>
                        </a:rPr>
                        <a:t>به محض </a:t>
                      </a:r>
                      <a:r>
                        <a:rPr lang="ar-SA" sz="1000" b="1" dirty="0">
                          <a:solidFill>
                            <a:schemeClr val="bg2">
                              <a:lumMod val="10000"/>
                            </a:schemeClr>
                          </a:solidFill>
                          <a:latin typeface="Calibri"/>
                          <a:ea typeface="Calibri"/>
                          <a:cs typeface="B Nazanin" pitchFamily="2" charset="-78"/>
                        </a:rPr>
                        <a:t> </a:t>
                      </a:r>
                      <a:r>
                        <a:rPr lang="fa-IR" sz="1600" b="1" dirty="0">
                          <a:solidFill>
                            <a:schemeClr val="bg2">
                              <a:lumMod val="10000"/>
                            </a:schemeClr>
                          </a:solidFill>
                          <a:latin typeface="Tahoma"/>
                          <a:ea typeface="Calibri"/>
                          <a:cs typeface="B Nazanin" pitchFamily="2" charset="-78"/>
                        </a:rPr>
                        <a:t>دریافت خبر حادثه آغاز می شود و بسته به نوع مخاطره، گستردگی آسیب و تغییرات منطقه متاثر، درباره تکرار آن توسط فرماندهی حادثه تصمیم گیری می شود. </a:t>
                      </a:r>
                      <a:endParaRPr lang="en-US" sz="14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222513">
                <a:tc vMerge="1">
                  <a:txBody>
                    <a:bodyPr/>
                    <a:lstStyle/>
                    <a:p>
                      <a:pPr rtl="1"/>
                      <a:endParaRPr lang="fa-IR"/>
                    </a:p>
                  </a:txBody>
                  <a:tcPr/>
                </a:tc>
                <a:tc>
                  <a:txBody>
                    <a:bodyPr/>
                    <a:lstStyle/>
                    <a:p>
                      <a:pPr algn="ctr" rtl="1">
                        <a:lnSpc>
                          <a:spcPct val="100000"/>
                        </a:lnSpc>
                        <a:spcAft>
                          <a:spcPts val="0"/>
                        </a:spcAft>
                      </a:pPr>
                      <a:r>
                        <a:rPr lang="fa-IR" sz="1800" b="1" dirty="0">
                          <a:solidFill>
                            <a:schemeClr val="bg2">
                              <a:lumMod val="10000"/>
                            </a:schemeClr>
                          </a:solidFill>
                          <a:latin typeface="Tahoma"/>
                          <a:ea typeface="Calibri"/>
                          <a:cs typeface="B Nazanin" pitchFamily="2" charset="-78"/>
                        </a:rPr>
                        <a:t>تدوین برنامه میدانی عملیات پاسخ یا </a:t>
                      </a:r>
                      <a:r>
                        <a:rPr lang="en-US" sz="1800" b="1" dirty="0">
                          <a:solidFill>
                            <a:schemeClr val="bg2">
                              <a:lumMod val="10000"/>
                            </a:schemeClr>
                          </a:solidFill>
                          <a:latin typeface="Tahoma"/>
                          <a:ea typeface="Calibri"/>
                          <a:cs typeface="B Nazanin" pitchFamily="2" charset="-78"/>
                        </a:rPr>
                        <a:t>IAP</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0000"/>
                        </a:lnSpc>
                        <a:spcAft>
                          <a:spcPts val="0"/>
                        </a:spcAft>
                      </a:pPr>
                      <a:r>
                        <a:rPr lang="fa-IR" sz="1800" b="1" dirty="0">
                          <a:solidFill>
                            <a:schemeClr val="bg2">
                              <a:lumMod val="10000"/>
                            </a:schemeClr>
                          </a:solidFill>
                          <a:latin typeface="Tahoma"/>
                          <a:ea typeface="Calibri"/>
                          <a:cs typeface="B Nazanin" pitchFamily="2" charset="-78"/>
                        </a:rPr>
                        <a:t>به چگونگی عملیاتی کردن </a:t>
                      </a:r>
                      <a:r>
                        <a:rPr lang="en-US" sz="1800" b="1" dirty="0">
                          <a:solidFill>
                            <a:schemeClr val="bg2">
                              <a:lumMod val="10000"/>
                            </a:schemeClr>
                          </a:solidFill>
                          <a:latin typeface="Tahoma"/>
                          <a:ea typeface="Calibri"/>
                          <a:cs typeface="B Nazanin" pitchFamily="2" charset="-78"/>
                        </a:rPr>
                        <a:t>EOP</a:t>
                      </a:r>
                      <a:r>
                        <a:rPr lang="fa-IR" sz="1800" b="1" dirty="0">
                          <a:solidFill>
                            <a:schemeClr val="bg2">
                              <a:lumMod val="10000"/>
                            </a:schemeClr>
                          </a:solidFill>
                          <a:latin typeface="Tahoma"/>
                          <a:ea typeface="Calibri"/>
                          <a:cs typeface="B Nazanin" pitchFamily="2" charset="-78"/>
                        </a:rPr>
                        <a:t> در یک منطقه آسیب دیده خاص می پردازد. به ازای هر حادثه یک </a:t>
                      </a:r>
                      <a:r>
                        <a:rPr lang="en-US" sz="1800" b="1" dirty="0">
                          <a:solidFill>
                            <a:schemeClr val="bg2">
                              <a:lumMod val="10000"/>
                            </a:schemeClr>
                          </a:solidFill>
                          <a:latin typeface="Tahoma"/>
                          <a:ea typeface="Calibri"/>
                          <a:cs typeface="B Nazanin" pitchFamily="2" charset="-78"/>
                        </a:rPr>
                        <a:t>IAP</a:t>
                      </a:r>
                      <a:r>
                        <a:rPr lang="fa-IR" sz="1800" b="1" dirty="0">
                          <a:solidFill>
                            <a:schemeClr val="bg2">
                              <a:lumMod val="10000"/>
                            </a:schemeClr>
                          </a:solidFill>
                          <a:latin typeface="Tahoma"/>
                          <a:ea typeface="Calibri"/>
                          <a:cs typeface="B Nazanin" pitchFamily="2" charset="-78"/>
                        </a:rPr>
                        <a:t> در سطح حادثه تدوین می شود.</a:t>
                      </a:r>
                      <a:endParaRPr lang="en-US" sz="16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lang="fa-IR" sz="1600" b="1" dirty="0">
                          <a:solidFill>
                            <a:schemeClr val="bg2">
                              <a:lumMod val="10000"/>
                            </a:schemeClr>
                          </a:solidFill>
                          <a:latin typeface="Tahoma"/>
                          <a:ea typeface="Calibri"/>
                          <a:cs typeface="B Nazanin" pitchFamily="2" charset="-78"/>
                        </a:rPr>
                        <a:t>بسته به گزارش های متوالی ارزیابی آسیب ها و نیازها بصورت ساعتی یا روزانه بازبینی می شود. زمان شروع و ختم </a:t>
                      </a:r>
                      <a:r>
                        <a:rPr lang="en-US" sz="1600" b="1" dirty="0">
                          <a:solidFill>
                            <a:schemeClr val="bg2">
                              <a:lumMod val="10000"/>
                            </a:schemeClr>
                          </a:solidFill>
                          <a:latin typeface="Tahoma"/>
                          <a:ea typeface="Calibri"/>
                          <a:cs typeface="B Nazanin" pitchFamily="2" charset="-78"/>
                        </a:rPr>
                        <a:t>IAP</a:t>
                      </a:r>
                      <a:r>
                        <a:rPr lang="fa-IR" sz="1600" b="1" dirty="0">
                          <a:solidFill>
                            <a:schemeClr val="bg2">
                              <a:lumMod val="10000"/>
                            </a:schemeClr>
                          </a:solidFill>
                          <a:latin typeface="Tahoma"/>
                          <a:ea typeface="Calibri"/>
                          <a:cs typeface="B Nazanin" pitchFamily="2" charset="-78"/>
                        </a:rPr>
                        <a:t>، معادل طول زمان عملیات پاسخ است. طول زمان پاسخ توسط فرماندهی حادثه در سطح مربوطه تعیین می شود.</a:t>
                      </a:r>
                      <a:endParaRPr lang="en-US" sz="1400" b="1" dirty="0">
                        <a:solidFill>
                          <a:schemeClr val="bg2">
                            <a:lumMod val="10000"/>
                          </a:schemeClr>
                        </a:solidFill>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00385" name="Rectangle 1"/>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endParaRPr lang="fa-IR"/>
          </a:p>
        </p:txBody>
      </p:sp>
    </p:spTree>
    <p:extLst>
      <p:ext uri="{BB962C8B-B14F-4D97-AF65-F5344CB8AC3E}">
        <p14:creationId xmlns="" xmlns:p14="http://schemas.microsoft.com/office/powerpoint/2010/main" val="1583539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smtClean="0"/>
              <a:t>جدول تدوین </a:t>
            </a:r>
            <a:r>
              <a:rPr lang="en-US" b="1" dirty="0" smtClean="0"/>
              <a:t>IAP</a:t>
            </a:r>
            <a:endParaRPr lang="fa-IR" dirty="0"/>
          </a:p>
        </p:txBody>
      </p:sp>
      <p:graphicFrame>
        <p:nvGraphicFramePr>
          <p:cNvPr id="4" name="Table 3"/>
          <p:cNvGraphicFramePr>
            <a:graphicFrameLocks noGrp="1"/>
          </p:cNvGraphicFramePr>
          <p:nvPr/>
        </p:nvGraphicFramePr>
        <p:xfrm>
          <a:off x="762000" y="1752599"/>
          <a:ext cx="7924800" cy="4079055"/>
        </p:xfrm>
        <a:graphic>
          <a:graphicData uri="http://schemas.openxmlformats.org/drawingml/2006/table">
            <a:tbl>
              <a:tblPr rtl="1"/>
              <a:tblGrid>
                <a:gridCol w="1543352">
                  <a:extLst>
                    <a:ext uri="{9D8B030D-6E8A-4147-A177-3AD203B41FA5}">
                      <a16:colId xmlns="" xmlns:a16="http://schemas.microsoft.com/office/drawing/2014/main" val="20000"/>
                    </a:ext>
                  </a:extLst>
                </a:gridCol>
                <a:gridCol w="1544158">
                  <a:extLst>
                    <a:ext uri="{9D8B030D-6E8A-4147-A177-3AD203B41FA5}">
                      <a16:colId xmlns="" xmlns:a16="http://schemas.microsoft.com/office/drawing/2014/main" val="20001"/>
                    </a:ext>
                  </a:extLst>
                </a:gridCol>
                <a:gridCol w="1818318">
                  <a:extLst>
                    <a:ext uri="{9D8B030D-6E8A-4147-A177-3AD203B41FA5}">
                      <a16:colId xmlns="" xmlns:a16="http://schemas.microsoft.com/office/drawing/2014/main" val="20002"/>
                    </a:ext>
                  </a:extLst>
                </a:gridCol>
                <a:gridCol w="1161143">
                  <a:extLst>
                    <a:ext uri="{9D8B030D-6E8A-4147-A177-3AD203B41FA5}">
                      <a16:colId xmlns="" xmlns:a16="http://schemas.microsoft.com/office/drawing/2014/main" val="20003"/>
                    </a:ext>
                  </a:extLst>
                </a:gridCol>
                <a:gridCol w="1857829">
                  <a:extLst>
                    <a:ext uri="{9D8B030D-6E8A-4147-A177-3AD203B41FA5}">
                      <a16:colId xmlns="" xmlns:a16="http://schemas.microsoft.com/office/drawing/2014/main" val="20004"/>
                    </a:ext>
                  </a:extLst>
                </a:gridCol>
              </a:tblGrid>
              <a:tr h="1113905">
                <a:tc>
                  <a:txBody>
                    <a:bodyPr/>
                    <a:lstStyle/>
                    <a:p>
                      <a:pPr algn="ctr" rtl="1">
                        <a:lnSpc>
                          <a:spcPct val="115000"/>
                        </a:lnSpc>
                        <a:spcAft>
                          <a:spcPts val="0"/>
                        </a:spcAft>
                      </a:pPr>
                      <a:r>
                        <a:rPr lang="fa-IR" sz="2400" b="1" dirty="0">
                          <a:solidFill>
                            <a:srgbClr val="000000"/>
                          </a:solidFill>
                          <a:latin typeface="Tahoma"/>
                          <a:ea typeface="Calibri"/>
                          <a:cs typeface="B Mitra"/>
                        </a:rPr>
                        <a:t>هدف</a:t>
                      </a:r>
                      <a:endParaRPr lang="en-US" sz="24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dirty="0">
                          <a:solidFill>
                            <a:srgbClr val="000000"/>
                          </a:solidFill>
                          <a:latin typeface="Tahoma"/>
                          <a:ea typeface="Calibri"/>
                          <a:cs typeface="B Mitra"/>
                        </a:rPr>
                        <a:t>فعالیت</a:t>
                      </a:r>
                      <a:endParaRPr lang="en-US" sz="24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dirty="0">
                          <a:solidFill>
                            <a:srgbClr val="000000"/>
                          </a:solidFill>
                          <a:latin typeface="Tahoma"/>
                          <a:ea typeface="Calibri"/>
                          <a:cs typeface="B Mitra"/>
                        </a:rPr>
                        <a:t>فرد/گروه مسئول </a:t>
                      </a:r>
                      <a:endParaRPr lang="en-US" sz="24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dirty="0">
                          <a:solidFill>
                            <a:srgbClr val="000000"/>
                          </a:solidFill>
                          <a:latin typeface="Tahoma"/>
                          <a:ea typeface="Calibri"/>
                          <a:cs typeface="B Mitra"/>
                        </a:rPr>
                        <a:t>زمان</a:t>
                      </a:r>
                      <a:endParaRPr lang="en-US" sz="24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b="1" dirty="0">
                          <a:solidFill>
                            <a:srgbClr val="000000"/>
                          </a:solidFill>
                          <a:latin typeface="Tahoma"/>
                          <a:ea typeface="Calibri"/>
                          <a:cs typeface="B Mitra"/>
                        </a:rPr>
                        <a:t>توضیح</a:t>
                      </a:r>
                      <a:endParaRPr lang="en-US" sz="2400" dirty="0">
                        <a:latin typeface="Calibri"/>
                        <a:ea typeface="Calibri"/>
                        <a:cs typeface="Arial"/>
                      </a:endParaRPr>
                    </a:p>
                    <a:p>
                      <a:pPr algn="ctr" rtl="1">
                        <a:lnSpc>
                          <a:spcPct val="115000"/>
                        </a:lnSpc>
                        <a:spcAft>
                          <a:spcPts val="0"/>
                        </a:spcAft>
                      </a:pPr>
                      <a:r>
                        <a:rPr lang="fa-IR" sz="1800" dirty="0">
                          <a:solidFill>
                            <a:srgbClr val="000000"/>
                          </a:solidFill>
                          <a:latin typeface="Tahoma"/>
                          <a:ea typeface="Calibri"/>
                          <a:cs typeface="B Mitra"/>
                        </a:rPr>
                        <a:t>(مثلا نام دستورالعمل مربوطه)</a:t>
                      </a:r>
                      <a:endParaRPr lang="en-US" sz="18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71302">
                <a:tc>
                  <a:txBody>
                    <a:bodyPr/>
                    <a:lstStyle/>
                    <a:p>
                      <a:pPr algn="r" rtl="1">
                        <a:lnSpc>
                          <a:spcPct val="115000"/>
                        </a:lnSpc>
                        <a:spcAft>
                          <a:spcPts val="0"/>
                        </a:spcAft>
                      </a:pPr>
                      <a:r>
                        <a:rPr lang="fa-IR" sz="2800" b="1" dirty="0">
                          <a:solidFill>
                            <a:srgbClr val="000000"/>
                          </a:solidFill>
                          <a:latin typeface="Tahoma"/>
                          <a:ea typeface="Calibri"/>
                          <a:cs typeface="B Mitra"/>
                        </a:rPr>
                        <a:t>کارکرد:</a:t>
                      </a:r>
                      <a:endParaRPr lang="en-US" sz="28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71302">
                <a:tc>
                  <a:txBody>
                    <a:bodyPr/>
                    <a:lstStyle/>
                    <a:p>
                      <a:pPr algn="r" rtl="1">
                        <a:lnSpc>
                          <a:spcPct val="115000"/>
                        </a:lnSpc>
                        <a:spcAft>
                          <a:spcPts val="0"/>
                        </a:spcAft>
                      </a:pPr>
                      <a:r>
                        <a:rPr lang="fa-IR" sz="2000" dirty="0">
                          <a:solidFill>
                            <a:srgbClr val="000000"/>
                          </a:solidFill>
                          <a:latin typeface="Tahoma"/>
                          <a:ea typeface="Calibri"/>
                          <a:cs typeface="B Mitra"/>
                        </a:rPr>
                        <a:t>1) </a:t>
                      </a:r>
                      <a:r>
                        <a:rPr lang="fa-IR" sz="2000" dirty="0" smtClean="0">
                          <a:solidFill>
                            <a:srgbClr val="000000"/>
                          </a:solidFill>
                          <a:latin typeface="Tahoma"/>
                          <a:ea typeface="Calibri"/>
                          <a:cs typeface="B Mitra"/>
                        </a:rPr>
                        <a:t>ارزیابی سریع مشترک</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rgbClr val="000000"/>
                          </a:solidFill>
                          <a:latin typeface="Tahoma"/>
                          <a:ea typeface="Calibri"/>
                          <a:cs typeface="B Mitra"/>
                        </a:rPr>
                        <a:t>1-1) </a:t>
                      </a:r>
                      <a:r>
                        <a:rPr lang="fa-IR" sz="2000" dirty="0" smtClean="0">
                          <a:solidFill>
                            <a:srgbClr val="000000"/>
                          </a:solidFill>
                          <a:latin typeface="Tahoma"/>
                          <a:ea typeface="Calibri"/>
                          <a:cs typeface="B Mitra"/>
                        </a:rPr>
                        <a:t>فراخوان تیم بر اساس ...</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smtClean="0">
                          <a:solidFill>
                            <a:srgbClr val="000000"/>
                          </a:solidFill>
                          <a:latin typeface="Tahoma"/>
                          <a:ea typeface="Calibri"/>
                          <a:cs typeface="B Mitra"/>
                        </a:rPr>
                        <a:t>بلافاصله بعد از حادثه</a:t>
                      </a: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71302">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rgbClr val="000000"/>
                          </a:solidFill>
                          <a:latin typeface="Tahoma"/>
                          <a:ea typeface="Calibri"/>
                          <a:cs typeface="B Mitra"/>
                        </a:rPr>
                        <a:t>2-1) </a:t>
                      </a:r>
                      <a:r>
                        <a:rPr lang="fa-IR" sz="2000" dirty="0" smtClean="0">
                          <a:solidFill>
                            <a:srgbClr val="000000"/>
                          </a:solidFill>
                          <a:latin typeface="Tahoma"/>
                          <a:ea typeface="Calibri"/>
                          <a:cs typeface="B Mitra"/>
                        </a:rPr>
                        <a:t>اعزام تیم با خودرو...</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71302">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rgbClr val="000000"/>
                          </a:solidFill>
                          <a:latin typeface="Tahoma"/>
                          <a:ea typeface="Calibri"/>
                          <a:cs typeface="B Mitra"/>
                        </a:rPr>
                        <a:t>3-1) </a:t>
                      </a:r>
                      <a:r>
                        <a:rPr lang="fa-IR" sz="2000" dirty="0" smtClean="0">
                          <a:solidFill>
                            <a:srgbClr val="000000"/>
                          </a:solidFill>
                          <a:latin typeface="Tahoma"/>
                          <a:ea typeface="Calibri"/>
                          <a:cs typeface="B Mitra"/>
                        </a:rPr>
                        <a:t>جمع آوری داده ها</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smtClean="0">
                          <a:solidFill>
                            <a:srgbClr val="000000"/>
                          </a:solidFill>
                          <a:latin typeface="Tahoma"/>
                          <a:ea typeface="Calibri"/>
                          <a:cs typeface="B Mitra"/>
                        </a:rPr>
                        <a:t>بر اساس چک لیست</a:t>
                      </a: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71302">
                <a:tc>
                  <a:txBody>
                    <a:bodyPr/>
                    <a:lstStyle/>
                    <a:p>
                      <a:pPr algn="r" rtl="1">
                        <a:lnSpc>
                          <a:spcPct val="115000"/>
                        </a:lnSpc>
                        <a:spcAft>
                          <a:spcPts val="0"/>
                        </a:spcAft>
                      </a:pPr>
                      <a:r>
                        <a:rPr lang="fa-IR" sz="2000" dirty="0">
                          <a:solidFill>
                            <a:srgbClr val="000000"/>
                          </a:solidFill>
                          <a:latin typeface="Tahoma"/>
                          <a:ea typeface="Calibri"/>
                          <a:cs typeface="B Mitra"/>
                        </a:rPr>
                        <a:t>2) ....</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rgbClr val="000000"/>
                          </a:solidFill>
                          <a:latin typeface="Tahoma"/>
                          <a:ea typeface="Calibri"/>
                          <a:cs typeface="B Mitra"/>
                        </a:rPr>
                        <a:t>1-2) ...</a:t>
                      </a:r>
                      <a:endParaRPr lang="en-US" sz="2000" dirty="0">
                        <a:latin typeface="Calibri"/>
                        <a:ea typeface="Calibri"/>
                        <a:cs typeface="Arial"/>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2000" dirty="0">
                        <a:solidFill>
                          <a:srgbClr val="000000"/>
                        </a:solidFill>
                        <a:latin typeface="Tahoma"/>
                        <a:ea typeface="Calibri"/>
                        <a:cs typeface="B Mitra"/>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2998596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05400" y="4800600"/>
            <a:ext cx="37338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rtl="1"/>
            <a:r>
              <a:rPr lang="en-US" sz="4800" b="1" dirty="0" smtClean="0">
                <a:solidFill>
                  <a:srgbClr val="C0504D">
                    <a:lumMod val="75000"/>
                  </a:srgbClr>
                </a:solidFill>
              </a:rPr>
              <a:t>M6</a:t>
            </a:r>
            <a:r>
              <a:rPr lang="fa-IR" sz="4800" b="1" dirty="0" smtClean="0">
                <a:solidFill>
                  <a:srgbClr val="C0504D">
                    <a:lumMod val="75000"/>
                  </a:srgbClr>
                </a:solidFill>
              </a:rPr>
              <a:t>: </a:t>
            </a:r>
            <a:r>
              <a:rPr lang="en-US" sz="4800" b="1" dirty="0" smtClean="0">
                <a:solidFill>
                  <a:srgbClr val="C0504D">
                    <a:lumMod val="75000"/>
                  </a:srgbClr>
                </a:solidFill>
                <a:cs typeface="B Davat" pitchFamily="2" charset="-78"/>
              </a:rPr>
              <a:t>ICP </a:t>
            </a:r>
            <a:endParaRPr lang="en-US" sz="4800" b="1" dirty="0">
              <a:solidFill>
                <a:srgbClr val="C0504D">
                  <a:lumMod val="75000"/>
                </a:srgbClr>
              </a:solidFill>
              <a:cs typeface="B Davat" pitchFamily="2" charset="-78"/>
            </a:endParaRPr>
          </a:p>
          <a:p>
            <a:pPr rtl="1"/>
            <a:endParaRPr lang="en-US" sz="4800" b="1" dirty="0" smtClean="0">
              <a:solidFill>
                <a:srgbClr val="C0504D">
                  <a:lumMod val="75000"/>
                </a:srgbClr>
              </a:solidFill>
            </a:endParaRPr>
          </a:p>
        </p:txBody>
      </p:sp>
      <p:sp>
        <p:nvSpPr>
          <p:cNvPr id="8"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6" name="Diagram 5"/>
          <p:cNvGraphicFramePr/>
          <p:nvPr>
            <p:extLst>
              <p:ext uri="{D42A27DB-BD31-4B8C-83A1-F6EECF244321}">
                <p14:modId xmlns="" xmlns:p14="http://schemas.microsoft.com/office/powerpoint/2010/main" val="3815483592"/>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46556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smtClean="0"/>
              <a:t>پست فرماندهی حادثه </a:t>
            </a:r>
            <a:r>
              <a:rPr lang="en-US" b="1" dirty="0" smtClean="0"/>
              <a:t>(ICP)</a:t>
            </a:r>
            <a:endParaRPr lang="fa-IR" dirty="0"/>
          </a:p>
        </p:txBody>
      </p:sp>
      <p:sp>
        <p:nvSpPr>
          <p:cNvPr id="3" name="Content Placeholder 2"/>
          <p:cNvSpPr>
            <a:spLocks noGrp="1"/>
          </p:cNvSpPr>
          <p:nvPr>
            <p:ph idx="1"/>
          </p:nvPr>
        </p:nvSpPr>
        <p:spPr/>
        <p:txBody>
          <a:bodyPr/>
          <a:lstStyle/>
          <a:p>
            <a:r>
              <a:rPr lang="fa-IR" dirty="0" smtClean="0"/>
              <a:t>هر منطقه آسیب دیده یک پست فرماندهی حادثه</a:t>
            </a:r>
          </a:p>
          <a:p>
            <a:r>
              <a:rPr lang="fa-IR" dirty="0" smtClean="0"/>
              <a:t>زیر نظر </a:t>
            </a:r>
            <a:r>
              <a:rPr lang="en-US" dirty="0" smtClean="0"/>
              <a:t>EOC</a:t>
            </a:r>
            <a:endParaRPr lang="fa-IR" dirty="0" smtClean="0"/>
          </a:p>
          <a:p>
            <a:r>
              <a:rPr lang="fa-IR" dirty="0" smtClean="0"/>
              <a:t>در منطقه ایمن </a:t>
            </a:r>
          </a:p>
          <a:p>
            <a:pPr algn="just"/>
            <a:r>
              <a:rPr lang="fa-IR" dirty="0" smtClean="0"/>
              <a:t>محلی راحت و ایمن برای کار و برگزاری جلسات تیم های عملیاتی</a:t>
            </a:r>
            <a:endParaRPr lang="fa-IR" dirty="0"/>
          </a:p>
        </p:txBody>
      </p:sp>
    </p:spTree>
    <p:extLst>
      <p:ext uri="{BB962C8B-B14F-4D97-AF65-F5344CB8AC3E}">
        <p14:creationId xmlns="" xmlns:p14="http://schemas.microsoft.com/office/powerpoint/2010/main" val="1124878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تجهیزات مورد نیاز </a:t>
            </a:r>
            <a:r>
              <a:rPr lang="en-US" dirty="0" smtClean="0"/>
              <a:t>ICP</a:t>
            </a:r>
            <a:endParaRPr lang="fa-IR" dirty="0"/>
          </a:p>
        </p:txBody>
      </p:sp>
      <p:sp>
        <p:nvSpPr>
          <p:cNvPr id="3" name="Content Placeholder 2"/>
          <p:cNvSpPr>
            <a:spLocks noGrp="1"/>
          </p:cNvSpPr>
          <p:nvPr>
            <p:ph idx="1"/>
          </p:nvPr>
        </p:nvSpPr>
        <p:spPr/>
        <p:txBody>
          <a:bodyPr>
            <a:normAutofit lnSpcReduction="10000"/>
          </a:bodyPr>
          <a:lstStyle/>
          <a:p>
            <a:pPr lvl="0"/>
            <a:r>
              <a:rPr lang="fa-IR" dirty="0" smtClean="0">
                <a:solidFill>
                  <a:schemeClr val="accent2">
                    <a:lumMod val="50000"/>
                  </a:schemeClr>
                </a:solidFill>
              </a:rPr>
              <a:t>لوازم اداری (میز، صندلی، لوازم التحریر و ...)</a:t>
            </a:r>
            <a:endParaRPr lang="en-US" dirty="0" smtClean="0">
              <a:solidFill>
                <a:schemeClr val="accent2">
                  <a:lumMod val="50000"/>
                </a:schemeClr>
              </a:solidFill>
            </a:endParaRPr>
          </a:p>
          <a:p>
            <a:pPr lvl="0"/>
            <a:r>
              <a:rPr lang="fa-IR" dirty="0" smtClean="0">
                <a:solidFill>
                  <a:schemeClr val="accent2">
                    <a:lumMod val="50000"/>
                  </a:schemeClr>
                </a:solidFill>
              </a:rPr>
              <a:t>تلفن (ثابت، موبایل و ماهواره ای) و دورنما</a:t>
            </a:r>
            <a:endParaRPr lang="en-US" dirty="0" smtClean="0">
              <a:solidFill>
                <a:schemeClr val="accent2">
                  <a:lumMod val="50000"/>
                </a:schemeClr>
              </a:solidFill>
            </a:endParaRPr>
          </a:p>
          <a:p>
            <a:r>
              <a:rPr lang="fa-IR" dirty="0" smtClean="0">
                <a:solidFill>
                  <a:schemeClr val="accent2">
                    <a:lumMod val="50000"/>
                  </a:schemeClr>
                </a:solidFill>
              </a:rPr>
              <a:t>یک لپ تاپ و تجهیزات ارتباط اینترنتی</a:t>
            </a:r>
            <a:endParaRPr lang="en-US" dirty="0" smtClean="0">
              <a:solidFill>
                <a:schemeClr val="accent2">
                  <a:lumMod val="50000"/>
                </a:schemeClr>
              </a:solidFill>
            </a:endParaRPr>
          </a:p>
          <a:p>
            <a:pPr lvl="0"/>
            <a:r>
              <a:rPr lang="fa-IR" dirty="0" smtClean="0">
                <a:solidFill>
                  <a:schemeClr val="accent2">
                    <a:lumMod val="50000"/>
                  </a:schemeClr>
                </a:solidFill>
              </a:rPr>
              <a:t>یک دستگاه</a:t>
            </a:r>
            <a:endParaRPr lang="en-US" dirty="0" smtClean="0">
              <a:solidFill>
                <a:schemeClr val="accent2">
                  <a:lumMod val="50000"/>
                </a:schemeClr>
              </a:solidFill>
            </a:endParaRPr>
          </a:p>
          <a:p>
            <a:pPr lvl="0"/>
            <a:r>
              <a:rPr lang="fa-IR" dirty="0" smtClean="0">
                <a:solidFill>
                  <a:schemeClr val="accent2">
                    <a:lumMod val="50000"/>
                  </a:schemeClr>
                </a:solidFill>
              </a:rPr>
              <a:t>فضا و لوازم استراحت برای زنان و مردان</a:t>
            </a:r>
            <a:endParaRPr lang="en-US" dirty="0" smtClean="0">
              <a:solidFill>
                <a:schemeClr val="accent2">
                  <a:lumMod val="50000"/>
                </a:schemeClr>
              </a:solidFill>
            </a:endParaRPr>
          </a:p>
          <a:p>
            <a:pPr lvl="0"/>
            <a:r>
              <a:rPr lang="fa-IR" dirty="0" smtClean="0">
                <a:solidFill>
                  <a:schemeClr val="accent2">
                    <a:lumMod val="50000"/>
                  </a:schemeClr>
                </a:solidFill>
              </a:rPr>
              <a:t>توالت صحرایی</a:t>
            </a:r>
            <a:endParaRPr lang="en-US" dirty="0" smtClean="0">
              <a:solidFill>
                <a:schemeClr val="accent2">
                  <a:lumMod val="50000"/>
                </a:schemeClr>
              </a:solidFill>
            </a:endParaRPr>
          </a:p>
          <a:p>
            <a:pPr lvl="0"/>
            <a:r>
              <a:rPr lang="fa-IR" dirty="0" smtClean="0">
                <a:solidFill>
                  <a:schemeClr val="accent2">
                    <a:lumMod val="50000"/>
                  </a:schemeClr>
                </a:solidFill>
              </a:rPr>
              <a:t>حمام صحرایی</a:t>
            </a:r>
            <a:endParaRPr lang="en-US" dirty="0" smtClean="0">
              <a:solidFill>
                <a:schemeClr val="accent2">
                  <a:lumMod val="50000"/>
                </a:schemeClr>
              </a:solidFill>
            </a:endParaRPr>
          </a:p>
          <a:p>
            <a:pPr lvl="0"/>
            <a:r>
              <a:rPr lang="fa-IR" dirty="0" smtClean="0">
                <a:solidFill>
                  <a:schemeClr val="accent2">
                    <a:lumMod val="50000"/>
                  </a:schemeClr>
                </a:solidFill>
              </a:rPr>
              <a:t>ذخیره آب و غذا</a:t>
            </a:r>
            <a:endParaRPr lang="en-US" dirty="0">
              <a:solidFill>
                <a:schemeClr val="accent2">
                  <a:lumMod val="50000"/>
                </a:schemeClr>
              </a:solidFill>
            </a:endParaRPr>
          </a:p>
        </p:txBody>
      </p:sp>
    </p:spTree>
    <p:extLst>
      <p:ext uri="{BB962C8B-B14F-4D97-AF65-F5344CB8AC3E}">
        <p14:creationId xmlns="" xmlns:p14="http://schemas.microsoft.com/office/powerpoint/2010/main" val="1534294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t>منطقه بندی محل حادثه </a:t>
            </a:r>
            <a:endParaRPr lang="fa-IR" sz="3600" dirty="0"/>
          </a:p>
        </p:txBody>
      </p:sp>
      <p:sp>
        <p:nvSpPr>
          <p:cNvPr id="3" name="Content Placeholder 2"/>
          <p:cNvSpPr>
            <a:spLocks noGrp="1"/>
          </p:cNvSpPr>
          <p:nvPr>
            <p:ph idx="1"/>
          </p:nvPr>
        </p:nvSpPr>
        <p:spPr/>
        <p:txBody>
          <a:bodyPr/>
          <a:lstStyle/>
          <a:p>
            <a:pPr algn="just">
              <a:lnSpc>
                <a:spcPct val="150000"/>
              </a:lnSpc>
            </a:pPr>
            <a:r>
              <a:rPr lang="fa-IR" dirty="0" smtClean="0"/>
              <a:t>منطقه داغ: از محل حادثه تا فاصله ای که که دیگر خطر آلودگی اولیه وجود نداشته باشد</a:t>
            </a:r>
          </a:p>
          <a:p>
            <a:pPr algn="just">
              <a:lnSpc>
                <a:spcPct val="150000"/>
              </a:lnSpc>
            </a:pPr>
            <a:r>
              <a:rPr lang="fa-IR" dirty="0" smtClean="0"/>
              <a:t>منطقه گرم: منطقه رفع آلودگی </a:t>
            </a:r>
          </a:p>
          <a:p>
            <a:pPr algn="just">
              <a:lnSpc>
                <a:spcPct val="150000"/>
              </a:lnSpc>
            </a:pPr>
            <a:r>
              <a:rPr lang="fa-IR" dirty="0" smtClean="0"/>
              <a:t>منطقه سرد: منطقه پشتیبانی و استقرار تیم های عملیاتی </a:t>
            </a:r>
            <a:endParaRPr lang="fa-IR" dirty="0"/>
          </a:p>
        </p:txBody>
      </p:sp>
    </p:spTree>
    <p:extLst>
      <p:ext uri="{BB962C8B-B14F-4D97-AF65-F5344CB8AC3E}">
        <p14:creationId xmlns="" xmlns:p14="http://schemas.microsoft.com/office/powerpoint/2010/main" val="3295873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sz="3600" b="1" dirty="0" smtClean="0">
                <a:solidFill>
                  <a:schemeClr val="accent2">
                    <a:lumMod val="50000"/>
                  </a:schemeClr>
                </a:solidFill>
                <a:effectLst>
                  <a:outerShdw blurRad="38100" dist="38100" dir="2700000" algn="tl">
                    <a:srgbClr val="000000">
                      <a:alpha val="43137"/>
                    </a:srgbClr>
                  </a:outerShdw>
                </a:effectLst>
              </a:rPr>
              <a:t>منطقه</a:t>
            </a:r>
            <a:r>
              <a:rPr lang="fa-IR" b="1" dirty="0" smtClean="0"/>
              <a:t> </a:t>
            </a:r>
            <a:r>
              <a:rPr lang="fa-IR" sz="3600" b="1" dirty="0" smtClean="0">
                <a:solidFill>
                  <a:schemeClr val="accent2">
                    <a:lumMod val="50000"/>
                  </a:schemeClr>
                </a:solidFill>
                <a:effectLst>
                  <a:outerShdw blurRad="38100" dist="38100" dir="2700000" algn="tl">
                    <a:srgbClr val="000000">
                      <a:alpha val="43137"/>
                    </a:srgbClr>
                  </a:outerShdw>
                </a:effectLst>
              </a:rPr>
              <a:t>بندی</a:t>
            </a:r>
            <a:r>
              <a:rPr lang="fa-IR" b="1" dirty="0" smtClean="0"/>
              <a:t> </a:t>
            </a:r>
            <a:r>
              <a:rPr lang="fa-IR" sz="3600" b="1" dirty="0" smtClean="0">
                <a:solidFill>
                  <a:schemeClr val="accent2">
                    <a:lumMod val="50000"/>
                  </a:schemeClr>
                </a:solidFill>
                <a:effectLst>
                  <a:outerShdw blurRad="38100" dist="38100" dir="2700000" algn="tl">
                    <a:srgbClr val="000000">
                      <a:alpha val="43137"/>
                    </a:srgbClr>
                  </a:outerShdw>
                </a:effectLst>
              </a:rPr>
              <a:t>محل</a:t>
            </a:r>
            <a:r>
              <a:rPr lang="fa-IR" b="1" dirty="0" smtClean="0"/>
              <a:t> </a:t>
            </a:r>
            <a:r>
              <a:rPr lang="fa-IR" sz="3600" b="1" dirty="0" smtClean="0">
                <a:solidFill>
                  <a:schemeClr val="accent2">
                    <a:lumMod val="50000"/>
                  </a:schemeClr>
                </a:solidFill>
                <a:effectLst>
                  <a:outerShdw blurRad="38100" dist="38100" dir="2700000" algn="tl">
                    <a:srgbClr val="000000">
                      <a:alpha val="43137"/>
                    </a:srgbClr>
                  </a:outerShdw>
                </a:effectLst>
              </a:rPr>
              <a:t>حادثه </a:t>
            </a:r>
          </a:p>
        </p:txBody>
      </p:sp>
      <p:pic>
        <p:nvPicPr>
          <p:cNvPr id="5" name="Picture 4" descr="Scene-assess-EMS-Moradian1392"/>
          <p:cNvPicPr/>
          <p:nvPr/>
        </p:nvPicPr>
        <p:blipFill>
          <a:blip r:embed="rId2" cstate="print"/>
          <a:srcRect/>
          <a:stretch>
            <a:fillRect/>
          </a:stretch>
        </p:blipFill>
        <p:spPr bwMode="auto">
          <a:xfrm>
            <a:off x="304800" y="1524000"/>
            <a:ext cx="8153400" cy="4455994"/>
          </a:xfrm>
          <a:prstGeom prst="rect">
            <a:avLst/>
          </a:prstGeom>
          <a:noFill/>
          <a:ln w="9525">
            <a:noFill/>
            <a:miter lim="800000"/>
            <a:headEnd/>
            <a:tailEnd/>
          </a:ln>
        </p:spPr>
      </p:pic>
    </p:spTree>
    <p:extLst>
      <p:ext uri="{BB962C8B-B14F-4D97-AF65-F5344CB8AC3E}">
        <p14:creationId xmlns="" xmlns:p14="http://schemas.microsoft.com/office/powerpoint/2010/main" val="949738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05400" y="4800600"/>
            <a:ext cx="37338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rtl="1"/>
            <a:r>
              <a:rPr lang="en-US" sz="4800" b="1" dirty="0" smtClean="0">
                <a:solidFill>
                  <a:srgbClr val="C0504D">
                    <a:lumMod val="75000"/>
                  </a:srgbClr>
                </a:solidFill>
              </a:rPr>
              <a:t>M7</a:t>
            </a:r>
            <a:r>
              <a:rPr lang="fa-IR" sz="4800" b="1" dirty="0" smtClean="0">
                <a:solidFill>
                  <a:srgbClr val="C0504D">
                    <a:lumMod val="75000"/>
                  </a:srgbClr>
                </a:solidFill>
              </a:rPr>
              <a:t>: هماهنگی</a:t>
            </a:r>
            <a:endParaRPr lang="en-US" sz="4800" b="1" dirty="0" smtClean="0">
              <a:solidFill>
                <a:srgbClr val="C0504D">
                  <a:lumMod val="75000"/>
                </a:srgbClr>
              </a:solidFill>
            </a:endParaRPr>
          </a:p>
        </p:txBody>
      </p:sp>
      <p:sp>
        <p:nvSpPr>
          <p:cNvPr id="8"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6" name="Diagram 5"/>
          <p:cNvGraphicFramePr/>
          <p:nvPr>
            <p:extLst>
              <p:ext uri="{D42A27DB-BD31-4B8C-83A1-F6EECF244321}">
                <p14:modId xmlns="" xmlns:p14="http://schemas.microsoft.com/office/powerpoint/2010/main" val="3163830490"/>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99690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568952" cy="4525963"/>
          </a:xfrm>
        </p:spPr>
        <p:txBody>
          <a:bodyPr/>
          <a:lstStyle/>
          <a:p>
            <a:pPr lvl="0" algn="just"/>
            <a:r>
              <a:rPr lang="fa-IR" dirty="0">
                <a:solidFill>
                  <a:schemeClr val="accent2">
                    <a:lumMod val="50000"/>
                  </a:schemeClr>
                </a:solidFill>
              </a:rPr>
              <a:t>انجام هماهنگی راهبردی درون بخشی و برون بخشی در فاز آمادگی </a:t>
            </a:r>
            <a:r>
              <a:rPr lang="fa-IR" dirty="0" smtClean="0">
                <a:solidFill>
                  <a:schemeClr val="accent2">
                    <a:lumMod val="50000"/>
                  </a:schemeClr>
                </a:solidFill>
              </a:rPr>
              <a:t>(</a:t>
            </a:r>
            <a:r>
              <a:rPr lang="en-US" dirty="0" smtClean="0">
                <a:solidFill>
                  <a:schemeClr val="accent2">
                    <a:lumMod val="50000"/>
                  </a:schemeClr>
                </a:solidFill>
              </a:rPr>
              <a:t>P1</a:t>
            </a:r>
            <a:r>
              <a:rPr lang="fa-IR" dirty="0" smtClean="0">
                <a:solidFill>
                  <a:schemeClr val="accent2">
                    <a:lumMod val="50000"/>
                  </a:schemeClr>
                </a:solidFill>
              </a:rPr>
              <a:t>)</a:t>
            </a:r>
            <a:endParaRPr lang="en-US" dirty="0">
              <a:solidFill>
                <a:schemeClr val="accent2">
                  <a:lumMod val="50000"/>
                </a:schemeClr>
              </a:solidFill>
            </a:endParaRPr>
          </a:p>
          <a:p>
            <a:pPr lvl="0" algn="just"/>
            <a:r>
              <a:rPr lang="fa-IR" dirty="0">
                <a:solidFill>
                  <a:schemeClr val="accent2">
                    <a:lumMod val="50000"/>
                  </a:schemeClr>
                </a:solidFill>
              </a:rPr>
              <a:t>استقرار سامانه </a:t>
            </a:r>
            <a:r>
              <a:rPr lang="en-US" dirty="0">
                <a:solidFill>
                  <a:schemeClr val="accent2">
                    <a:lumMod val="50000"/>
                  </a:schemeClr>
                </a:solidFill>
              </a:rPr>
              <a:t>ICS </a:t>
            </a:r>
          </a:p>
          <a:p>
            <a:pPr lvl="0" algn="just"/>
            <a:r>
              <a:rPr lang="fa-IR" dirty="0">
                <a:solidFill>
                  <a:schemeClr val="accent2">
                    <a:lumMod val="50000"/>
                  </a:schemeClr>
                </a:solidFill>
              </a:rPr>
              <a:t>تدوین و بازبینی </a:t>
            </a:r>
            <a:r>
              <a:rPr lang="en-US" dirty="0">
                <a:solidFill>
                  <a:schemeClr val="accent2">
                    <a:lumMod val="50000"/>
                  </a:schemeClr>
                </a:solidFill>
              </a:rPr>
              <a:t>IAP </a:t>
            </a:r>
            <a:r>
              <a:rPr lang="fa-IR" dirty="0" smtClean="0">
                <a:solidFill>
                  <a:schemeClr val="accent2">
                    <a:lumMod val="50000"/>
                  </a:schemeClr>
                </a:solidFill>
              </a:rPr>
              <a:t> بصورت </a:t>
            </a:r>
            <a:r>
              <a:rPr lang="fa-IR" dirty="0">
                <a:solidFill>
                  <a:schemeClr val="accent2">
                    <a:lumMod val="50000"/>
                  </a:schemeClr>
                </a:solidFill>
              </a:rPr>
              <a:t>مشترک</a:t>
            </a:r>
            <a:endParaRPr lang="en-US" dirty="0">
              <a:solidFill>
                <a:schemeClr val="accent2">
                  <a:lumMod val="50000"/>
                </a:schemeClr>
              </a:solidFill>
            </a:endParaRPr>
          </a:p>
          <a:p>
            <a:pPr lvl="0" algn="just"/>
            <a:r>
              <a:rPr lang="fa-IR" dirty="0">
                <a:solidFill>
                  <a:schemeClr val="accent2">
                    <a:lumMod val="50000"/>
                  </a:schemeClr>
                </a:solidFill>
              </a:rPr>
              <a:t>ایجاد سامانه مدیریت اطلاعات جامع و مشترک</a:t>
            </a:r>
            <a:endParaRPr lang="en-US" dirty="0">
              <a:solidFill>
                <a:schemeClr val="accent2">
                  <a:lumMod val="50000"/>
                </a:schemeClr>
              </a:solidFill>
            </a:endParaRPr>
          </a:p>
          <a:p>
            <a:pPr lvl="0" algn="just"/>
            <a:r>
              <a:rPr lang="fa-IR" dirty="0">
                <a:solidFill>
                  <a:schemeClr val="accent2">
                    <a:lumMod val="50000"/>
                  </a:schemeClr>
                </a:solidFill>
              </a:rPr>
              <a:t>به اشتراک گذارندن به موقع اطلاعات از طریق تدوین گزارش وضعیت متوالی </a:t>
            </a:r>
            <a:r>
              <a:rPr lang="en-US" dirty="0">
                <a:solidFill>
                  <a:schemeClr val="accent2">
                    <a:lumMod val="50000"/>
                  </a:schemeClr>
                </a:solidFill>
              </a:rPr>
              <a:t>(</a:t>
            </a:r>
            <a:r>
              <a:rPr lang="en-US" dirty="0" err="1">
                <a:solidFill>
                  <a:schemeClr val="accent2">
                    <a:lumMod val="50000"/>
                  </a:schemeClr>
                </a:solidFill>
              </a:rPr>
              <a:t>SitRep</a:t>
            </a:r>
            <a:r>
              <a:rPr lang="en-US" dirty="0">
                <a:solidFill>
                  <a:schemeClr val="accent2">
                    <a:lumMod val="50000"/>
                  </a:schemeClr>
                </a:solidFill>
              </a:rPr>
              <a:t>)</a:t>
            </a:r>
          </a:p>
          <a:p>
            <a:pPr lvl="0" algn="just"/>
            <a:r>
              <a:rPr lang="fa-IR" dirty="0">
                <a:solidFill>
                  <a:schemeClr val="accent2">
                    <a:lumMod val="50000"/>
                  </a:schemeClr>
                </a:solidFill>
              </a:rPr>
              <a:t>برگزاری جلسات روزانه هماهنگی</a:t>
            </a:r>
            <a:endParaRPr lang="en-US" dirty="0">
              <a:solidFill>
                <a:schemeClr val="accent2">
                  <a:lumMod val="50000"/>
                </a:schemeClr>
              </a:solidFill>
            </a:endParaRPr>
          </a:p>
          <a:p>
            <a:pPr algn="just">
              <a:buBlip>
                <a:blip r:embed="rId2"/>
              </a:buBlip>
            </a:pPr>
            <a:endParaRPr lang="en-US" dirty="0">
              <a:solidFill>
                <a:schemeClr val="accent2">
                  <a:lumMod val="50000"/>
                </a:schemeClr>
              </a:solidFill>
            </a:endParaRPr>
          </a:p>
        </p:txBody>
      </p:sp>
      <p:sp>
        <p:nvSpPr>
          <p:cNvPr id="4" name="Title 2"/>
          <p:cNvSpPr txBox="1">
            <a:spLocks/>
          </p:cNvSpPr>
          <p:nvPr/>
        </p:nvSpPr>
        <p:spPr>
          <a:xfrm>
            <a:off x="611560" y="274638"/>
            <a:ext cx="7992888"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b="1" dirty="0">
                <a:effectLst/>
              </a:rPr>
              <a:t>مکانیسم های انجام هماهنگی موفق در عملیات پاسخ بلایا</a:t>
            </a:r>
            <a:endParaRPr lang="fa-IR" dirty="0" smtClean="0">
              <a:solidFill>
                <a:schemeClr val="accent2">
                  <a:lumMod val="50000"/>
                </a:schemeClr>
              </a:solidFill>
              <a:latin typeface="Titr" pitchFamily="2" charset="-78"/>
              <a:cs typeface="B Nazanin"/>
            </a:endParaRPr>
          </a:p>
        </p:txBody>
      </p:sp>
    </p:spTree>
    <p:extLst>
      <p:ext uri="{BB962C8B-B14F-4D97-AF65-F5344CB8AC3E}">
        <p14:creationId xmlns="" xmlns:p14="http://schemas.microsoft.com/office/powerpoint/2010/main" val="1552937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شرح وظایف واحد همکار در هماهنگی</a:t>
            </a:r>
            <a:endParaRPr lang="en-US" dirty="0"/>
          </a:p>
        </p:txBody>
      </p:sp>
      <p:sp>
        <p:nvSpPr>
          <p:cNvPr id="3" name="Content Placeholder 2"/>
          <p:cNvSpPr>
            <a:spLocks noGrp="1"/>
          </p:cNvSpPr>
          <p:nvPr>
            <p:ph idx="1"/>
          </p:nvPr>
        </p:nvSpPr>
        <p:spPr/>
        <p:txBody>
          <a:bodyPr/>
          <a:lstStyle/>
          <a:p>
            <a:pPr lvl="0"/>
            <a:r>
              <a:rPr lang="fa-IR" dirty="0">
                <a:solidFill>
                  <a:schemeClr val="accent2">
                    <a:lumMod val="50000"/>
                  </a:schemeClr>
                </a:solidFill>
              </a:rPr>
              <a:t>مشارکت در استقرار سامانه </a:t>
            </a:r>
            <a:r>
              <a:rPr lang="en-US" dirty="0">
                <a:solidFill>
                  <a:schemeClr val="accent2">
                    <a:lumMod val="50000"/>
                  </a:schemeClr>
                </a:solidFill>
              </a:rPr>
              <a:t>ICS</a:t>
            </a:r>
          </a:p>
          <a:p>
            <a:pPr lvl="0"/>
            <a:r>
              <a:rPr lang="fa-IR" dirty="0">
                <a:solidFill>
                  <a:schemeClr val="accent2">
                    <a:lumMod val="50000"/>
                  </a:schemeClr>
                </a:solidFill>
              </a:rPr>
              <a:t>مشارکت در تدوین و بازبینی </a:t>
            </a:r>
            <a:r>
              <a:rPr lang="en-US" dirty="0">
                <a:solidFill>
                  <a:schemeClr val="accent2">
                    <a:lumMod val="50000"/>
                  </a:schemeClr>
                </a:solidFill>
              </a:rPr>
              <a:t>IAP </a:t>
            </a:r>
            <a:r>
              <a:rPr lang="fa-IR" dirty="0">
                <a:solidFill>
                  <a:schemeClr val="accent2">
                    <a:lumMod val="50000"/>
                  </a:schemeClr>
                </a:solidFill>
              </a:rPr>
              <a:t>بصورت مشترک</a:t>
            </a:r>
            <a:endParaRPr lang="en-US" dirty="0">
              <a:solidFill>
                <a:schemeClr val="accent2">
                  <a:lumMod val="50000"/>
                </a:schemeClr>
              </a:solidFill>
            </a:endParaRPr>
          </a:p>
          <a:p>
            <a:pPr lvl="0"/>
            <a:r>
              <a:rPr lang="fa-IR" dirty="0">
                <a:solidFill>
                  <a:schemeClr val="accent2">
                    <a:lumMod val="50000"/>
                  </a:schemeClr>
                </a:solidFill>
              </a:rPr>
              <a:t>مشارکت در ایجاد سامانه مدیریت اطلاعات جامع و مشترک</a:t>
            </a:r>
            <a:endParaRPr lang="en-US" dirty="0">
              <a:solidFill>
                <a:schemeClr val="accent2">
                  <a:lumMod val="50000"/>
                </a:schemeClr>
              </a:solidFill>
            </a:endParaRPr>
          </a:p>
          <a:p>
            <a:pPr lvl="0"/>
            <a:r>
              <a:rPr lang="fa-IR" dirty="0">
                <a:solidFill>
                  <a:schemeClr val="accent2">
                    <a:lumMod val="50000"/>
                  </a:schemeClr>
                </a:solidFill>
              </a:rPr>
              <a:t>به اشتراک گذارندن به موقع اطلاعات </a:t>
            </a:r>
            <a:endParaRPr lang="en-US" dirty="0">
              <a:solidFill>
                <a:schemeClr val="accent2">
                  <a:lumMod val="50000"/>
                </a:schemeClr>
              </a:solidFill>
            </a:endParaRPr>
          </a:p>
          <a:p>
            <a:pPr lvl="0"/>
            <a:r>
              <a:rPr lang="fa-IR" dirty="0">
                <a:solidFill>
                  <a:schemeClr val="accent2">
                    <a:lumMod val="50000"/>
                  </a:schemeClr>
                </a:solidFill>
              </a:rPr>
              <a:t>مشارکت در برگزاری جلسات روزانه </a:t>
            </a:r>
            <a:r>
              <a:rPr lang="fa-IR" dirty="0" smtClean="0">
                <a:solidFill>
                  <a:schemeClr val="accent2">
                    <a:lumMod val="50000"/>
                  </a:schemeClr>
                </a:solidFill>
              </a:rPr>
              <a:t>هماهنگی</a:t>
            </a:r>
            <a:endParaRPr lang="en-US" dirty="0">
              <a:solidFill>
                <a:schemeClr val="accent2">
                  <a:lumMod val="50000"/>
                </a:schemeClr>
              </a:solidFill>
            </a:endParaRPr>
          </a:p>
        </p:txBody>
      </p:sp>
    </p:spTree>
    <p:extLst>
      <p:ext uri="{BB962C8B-B14F-4D97-AF65-F5344CB8AC3E}">
        <p14:creationId xmlns="" xmlns:p14="http://schemas.microsoft.com/office/powerpoint/2010/main" val="52543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745058" y="44624"/>
            <a:ext cx="7499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sz="4800" dirty="0" smtClean="0">
                <a:solidFill>
                  <a:srgbClr val="C0504D">
                    <a:lumMod val="75000"/>
                  </a:srgbClr>
                </a:solidFill>
                <a:latin typeface="Titr" pitchFamily="2" charset="-78"/>
                <a:cs typeface="B Nazanin"/>
              </a:rPr>
              <a:t>هشدار و تایید خبر</a:t>
            </a:r>
          </a:p>
        </p:txBody>
      </p:sp>
      <p:graphicFrame>
        <p:nvGraphicFramePr>
          <p:cNvPr id="4" name="Table 3"/>
          <p:cNvGraphicFramePr>
            <a:graphicFrameLocks noGrp="1"/>
          </p:cNvGraphicFramePr>
          <p:nvPr>
            <p:extLst>
              <p:ext uri="{D42A27DB-BD31-4B8C-83A1-F6EECF244321}">
                <p14:modId xmlns="" xmlns:p14="http://schemas.microsoft.com/office/powerpoint/2010/main" val="3651782181"/>
              </p:ext>
            </p:extLst>
          </p:nvPr>
        </p:nvGraphicFramePr>
        <p:xfrm>
          <a:off x="1043608" y="1207029"/>
          <a:ext cx="6984776" cy="1645920"/>
        </p:xfrm>
        <a:graphic>
          <a:graphicData uri="http://schemas.openxmlformats.org/drawingml/2006/table">
            <a:tbl>
              <a:tblPr rtl="1" firstRow="1" firstCol="1" bandRow="1"/>
              <a:tblGrid>
                <a:gridCol w="6984776">
                  <a:extLst>
                    <a:ext uri="{9D8B030D-6E8A-4147-A177-3AD203B41FA5}">
                      <a16:colId xmlns="" xmlns:a16="http://schemas.microsoft.com/office/drawing/2014/main" val="20000"/>
                    </a:ext>
                  </a:extLst>
                </a:gridCol>
              </a:tblGrid>
              <a:tr h="0">
                <a:tc>
                  <a:txBody>
                    <a:bodyPr/>
                    <a:lstStyle/>
                    <a:p>
                      <a:pPr algn="ctr" rtl="1">
                        <a:lnSpc>
                          <a:spcPct val="150000"/>
                        </a:lnSpc>
                        <a:spcAft>
                          <a:spcPts val="0"/>
                        </a:spcAft>
                      </a:pPr>
                      <a:r>
                        <a:rPr lang="fa-IR" sz="1800" b="1" dirty="0" err="1">
                          <a:solidFill>
                            <a:srgbClr val="0070C0"/>
                          </a:solidFill>
                          <a:effectLst/>
                          <a:latin typeface="Tahoma"/>
                          <a:ea typeface="Calibri"/>
                          <a:cs typeface="B Mitra"/>
                        </a:rPr>
                        <a:t>کارکردهای</a:t>
                      </a:r>
                      <a:r>
                        <a:rPr lang="fa-IR" sz="1800" b="1" dirty="0">
                          <a:solidFill>
                            <a:srgbClr val="0070C0"/>
                          </a:solidFill>
                          <a:effectLst/>
                          <a:latin typeface="Tahoma"/>
                          <a:ea typeface="Calibri"/>
                          <a:cs typeface="B Mitra"/>
                        </a:rPr>
                        <a:t> مدیریتی پاسخ</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rtl="1">
                        <a:lnSpc>
                          <a:spcPct val="150000"/>
                        </a:lnSpc>
                        <a:spcAft>
                          <a:spcPts val="0"/>
                        </a:spcAft>
                      </a:pPr>
                      <a:r>
                        <a:rPr lang="fa-IR" sz="1800" b="1">
                          <a:solidFill>
                            <a:srgbClr val="0070C0"/>
                          </a:solidFill>
                          <a:effectLst/>
                          <a:latin typeface="Tahoma"/>
                          <a:ea typeface="Calibri"/>
                          <a:cs typeface="B Mitra"/>
                        </a:rPr>
                        <a:t>پیوست </a:t>
                      </a:r>
                      <a:r>
                        <a:rPr lang="en-US" sz="1800" b="1">
                          <a:solidFill>
                            <a:srgbClr val="0070C0"/>
                          </a:solidFill>
                          <a:effectLst/>
                          <a:latin typeface="Tahoma"/>
                          <a:ea typeface="Calibri"/>
                          <a:cs typeface="B Mitra"/>
                        </a:rPr>
                        <a:t>M1</a:t>
                      </a:r>
                      <a:r>
                        <a:rPr lang="fa-IR" sz="1800" b="1">
                          <a:solidFill>
                            <a:srgbClr val="0070C0"/>
                          </a:solidFill>
                          <a:effectLst/>
                          <a:latin typeface="Tahoma"/>
                          <a:ea typeface="Calibri"/>
                          <a:cs typeface="B Mitra"/>
                        </a:rPr>
                        <a:t>- هشدار و تایید خبر</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just" rtl="1">
                        <a:lnSpc>
                          <a:spcPct val="150000"/>
                        </a:lnSpc>
                        <a:spcAft>
                          <a:spcPts val="0"/>
                        </a:spcAft>
                      </a:pPr>
                      <a:r>
                        <a:rPr lang="fa-IR" sz="1800" b="1" dirty="0">
                          <a:solidFill>
                            <a:srgbClr val="0070C0"/>
                          </a:solidFill>
                          <a:effectLst/>
                          <a:latin typeface="Tahoma"/>
                          <a:ea typeface="Calibri"/>
                          <a:cs typeface="B Mitra"/>
                        </a:rPr>
                        <a:t>واحد مسئول: </a:t>
                      </a:r>
                      <a:r>
                        <a:rPr lang="fa-IR" sz="1800" dirty="0">
                          <a:solidFill>
                            <a:srgbClr val="000000"/>
                          </a:solidFill>
                          <a:effectLst/>
                          <a:latin typeface="Tahoma"/>
                          <a:ea typeface="Calibri"/>
                          <a:cs typeface="B Mitra"/>
                        </a:rPr>
                        <a:t>مرکز هدایت عملیات بحران </a:t>
                      </a:r>
                      <a:r>
                        <a:rPr lang="en-US" sz="1800" dirty="0">
                          <a:solidFill>
                            <a:srgbClr val="000000"/>
                          </a:solidFill>
                          <a:effectLst/>
                          <a:latin typeface="Tahoma"/>
                          <a:ea typeface="Calibri"/>
                          <a:cs typeface="B Mitra"/>
                        </a:rPr>
                        <a:t>(EOC)</a:t>
                      </a:r>
                      <a:endParaRPr lang="en-US" sz="1600" dirty="0">
                        <a:effectLst/>
                        <a:latin typeface="Calibri"/>
                        <a:ea typeface="Calibri"/>
                        <a:cs typeface="Arial"/>
                      </a:endParaRPr>
                    </a:p>
                    <a:p>
                      <a:pPr algn="just" rtl="1">
                        <a:lnSpc>
                          <a:spcPct val="150000"/>
                        </a:lnSpc>
                        <a:spcAft>
                          <a:spcPts val="0"/>
                        </a:spcAft>
                      </a:pPr>
                      <a:r>
                        <a:rPr lang="fa-IR" sz="1800" b="1" dirty="0">
                          <a:solidFill>
                            <a:srgbClr val="0070C0"/>
                          </a:solidFill>
                          <a:effectLst/>
                          <a:latin typeface="Tahoma"/>
                          <a:ea typeface="Calibri"/>
                          <a:cs typeface="B Mitra"/>
                        </a:rPr>
                        <a:t>واحدهای همکار: </a:t>
                      </a:r>
                      <a:r>
                        <a:rPr lang="fa-IR" sz="1800" dirty="0">
                          <a:solidFill>
                            <a:srgbClr val="000000"/>
                          </a:solidFill>
                          <a:effectLst/>
                          <a:latin typeface="Tahoma"/>
                          <a:ea typeface="Calibri"/>
                          <a:cs typeface="B Mitra"/>
                        </a:rPr>
                        <a:t>کلیه واحدهای وزارت بهداشت، درمان و آموزش پزشکی (دانشگاه علوم پزشکی)</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467544" y="3689737"/>
            <a:ext cx="8496944" cy="1938992"/>
          </a:xfrm>
          <a:prstGeom prst="rect">
            <a:avLst/>
          </a:prstGeom>
          <a:noFill/>
        </p:spPr>
        <p:txBody>
          <a:bodyPr wrap="square" rtlCol="0">
            <a:spAutoFit/>
          </a:bodyPr>
          <a:lstStyle/>
          <a:p>
            <a:pPr marL="342900" indent="-342900" algn="just" rtl="1">
              <a:buBlip>
                <a:blip r:embed="rId2"/>
              </a:buBlip>
            </a:pPr>
            <a:r>
              <a:rPr lang="fa-IR" sz="2400" dirty="0" smtClean="0">
                <a:solidFill>
                  <a:prstClr val="black"/>
                </a:solidFill>
                <a:cs typeface="B Nazanin" pitchFamily="2" charset="-78"/>
              </a:rPr>
              <a:t> </a:t>
            </a:r>
            <a:r>
              <a:rPr lang="fa-IR" sz="2400" dirty="0">
                <a:solidFill>
                  <a:prstClr val="black"/>
                </a:solidFill>
                <a:cs typeface="B Nazanin" pitchFamily="2" charset="-78"/>
              </a:rPr>
              <a:t>قدم اول در شروع عملیات پاسخ است. </a:t>
            </a:r>
            <a:endParaRPr lang="fa-IR" sz="2400" dirty="0" smtClean="0">
              <a:solidFill>
                <a:prstClr val="black"/>
              </a:solidFill>
              <a:cs typeface="B Nazanin" pitchFamily="2" charset="-78"/>
            </a:endParaRPr>
          </a:p>
          <a:p>
            <a:pPr marL="342900" indent="-342900" algn="just" rtl="1">
              <a:buBlip>
                <a:blip r:embed="rId2"/>
              </a:buBlip>
            </a:pPr>
            <a:r>
              <a:rPr lang="en-US" sz="2400" dirty="0" smtClean="0">
                <a:solidFill>
                  <a:prstClr val="black"/>
                </a:solidFill>
                <a:cs typeface="B Nazanin" pitchFamily="2" charset="-78"/>
              </a:rPr>
              <a:t>EOC</a:t>
            </a:r>
            <a:r>
              <a:rPr lang="fa-IR" sz="2400" dirty="0" smtClean="0">
                <a:solidFill>
                  <a:prstClr val="black"/>
                </a:solidFill>
                <a:cs typeface="B Nazanin" pitchFamily="2" charset="-78"/>
              </a:rPr>
              <a:t> </a:t>
            </a:r>
            <a:r>
              <a:rPr lang="fa-IR" sz="2400" dirty="0">
                <a:solidFill>
                  <a:prstClr val="black"/>
                </a:solidFill>
                <a:cs typeface="B Nazanin" pitchFamily="2" charset="-78"/>
              </a:rPr>
              <a:t>پس از دریافت خبر از منابع محیطی، رسانه ها و سایر سازمان ها، به تایید خبر اقدام می نماید. </a:t>
            </a:r>
            <a:endParaRPr lang="fa-IR" sz="2400" dirty="0" smtClean="0">
              <a:solidFill>
                <a:prstClr val="black"/>
              </a:solidFill>
              <a:cs typeface="B Nazanin" pitchFamily="2" charset="-78"/>
            </a:endParaRPr>
          </a:p>
          <a:p>
            <a:pPr marL="342900" indent="-342900" algn="just" rtl="1">
              <a:buBlip>
                <a:blip r:embed="rId2"/>
              </a:buBlip>
            </a:pPr>
            <a:r>
              <a:rPr lang="fa-IR" sz="2400" dirty="0" smtClean="0">
                <a:solidFill>
                  <a:prstClr val="black"/>
                </a:solidFill>
                <a:cs typeface="B Nazanin" pitchFamily="2" charset="-78"/>
              </a:rPr>
              <a:t>خبر </a:t>
            </a:r>
            <a:r>
              <a:rPr lang="fa-IR" sz="2400" dirty="0">
                <a:solidFill>
                  <a:prstClr val="black"/>
                </a:solidFill>
                <a:cs typeface="B Nazanin" pitchFamily="2" charset="-78"/>
              </a:rPr>
              <a:t>تایید شده فورا به منظور فعال شدن سامانه </a:t>
            </a:r>
            <a:r>
              <a:rPr lang="en-US" sz="2400" dirty="0">
                <a:solidFill>
                  <a:prstClr val="black"/>
                </a:solidFill>
                <a:cs typeface="B Nazanin" pitchFamily="2" charset="-78"/>
              </a:rPr>
              <a:t>ICS</a:t>
            </a:r>
            <a:r>
              <a:rPr lang="fa-IR" sz="2400" dirty="0">
                <a:solidFill>
                  <a:prstClr val="black"/>
                </a:solidFill>
                <a:cs typeface="B Nazanin" pitchFamily="2" charset="-78"/>
              </a:rPr>
              <a:t> اطلاع رسانی می شود. </a:t>
            </a:r>
            <a:endParaRPr lang="en-US" sz="2400" dirty="0">
              <a:solidFill>
                <a:prstClr val="black"/>
              </a:solidFill>
              <a:cs typeface="B Nazanin" pitchFamily="2" charset="-78"/>
            </a:endParaRPr>
          </a:p>
          <a:p>
            <a:pPr algn="just" rtl="1"/>
            <a:r>
              <a:rPr lang="fa-IR" sz="2400" b="1" dirty="0">
                <a:solidFill>
                  <a:prstClr val="black"/>
                </a:solidFill>
                <a:cs typeface="B Nazanin" pitchFamily="2" charset="-78"/>
              </a:rPr>
              <a:t> </a:t>
            </a:r>
            <a:endParaRPr lang="en-US" sz="2400" dirty="0">
              <a:solidFill>
                <a:prstClr val="black"/>
              </a:solidFill>
              <a:cs typeface="B Nazanin" pitchFamily="2" charset="-78"/>
            </a:endParaRPr>
          </a:p>
        </p:txBody>
      </p:sp>
    </p:spTree>
    <p:extLst>
      <p:ext uri="{BB962C8B-B14F-4D97-AF65-F5344CB8AC3E}">
        <p14:creationId xmlns="" xmlns:p14="http://schemas.microsoft.com/office/powerpoint/2010/main" val="2097516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27984" y="4800600"/>
            <a:ext cx="4411216"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rtl="1"/>
            <a:r>
              <a:rPr lang="en-US" b="1" dirty="0" smtClean="0">
                <a:solidFill>
                  <a:srgbClr val="C0504D">
                    <a:lumMod val="75000"/>
                  </a:srgbClr>
                </a:solidFill>
              </a:rPr>
              <a:t>M</a:t>
            </a:r>
            <a:r>
              <a:rPr lang="en-US" b="1" dirty="0">
                <a:solidFill>
                  <a:srgbClr val="C0504D">
                    <a:lumMod val="75000"/>
                  </a:srgbClr>
                </a:solidFill>
              </a:rPr>
              <a:t>8</a:t>
            </a:r>
            <a:r>
              <a:rPr lang="fa-IR" b="1" dirty="0" smtClean="0">
                <a:solidFill>
                  <a:srgbClr val="C0504D">
                    <a:lumMod val="75000"/>
                  </a:srgbClr>
                </a:solidFill>
              </a:rPr>
              <a:t>: فرماندهی و کنترل</a:t>
            </a:r>
            <a:endParaRPr lang="en-US" b="1" dirty="0" smtClean="0">
              <a:solidFill>
                <a:srgbClr val="C0504D">
                  <a:lumMod val="75000"/>
                </a:srgbClr>
              </a:solidFill>
            </a:endParaRPr>
          </a:p>
        </p:txBody>
      </p:sp>
      <p:sp>
        <p:nvSpPr>
          <p:cNvPr id="6"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7" name="Diagram 6"/>
          <p:cNvGraphicFramePr/>
          <p:nvPr>
            <p:extLst>
              <p:ext uri="{D42A27DB-BD31-4B8C-83A1-F6EECF244321}">
                <p14:modId xmlns="" xmlns:p14="http://schemas.microsoft.com/office/powerpoint/2010/main" val="3163830490"/>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78358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فرماندهی و کنترل</a:t>
            </a:r>
            <a:endParaRPr lang="en-US" dirty="0"/>
          </a:p>
        </p:txBody>
      </p:sp>
      <p:sp>
        <p:nvSpPr>
          <p:cNvPr id="3" name="Content Placeholder 2"/>
          <p:cNvSpPr>
            <a:spLocks noGrp="1"/>
          </p:cNvSpPr>
          <p:nvPr>
            <p:ph idx="1"/>
          </p:nvPr>
        </p:nvSpPr>
        <p:spPr/>
        <p:txBody>
          <a:bodyPr>
            <a:normAutofit/>
          </a:bodyPr>
          <a:lstStyle/>
          <a:p>
            <a:r>
              <a:rPr lang="fa-IR" sz="3600" dirty="0" smtClean="0">
                <a:solidFill>
                  <a:schemeClr val="accent2">
                    <a:lumMod val="50000"/>
                  </a:schemeClr>
                </a:solidFill>
              </a:rPr>
              <a:t>آیا فرماندهی، کنترل و هماهنگی همان </a:t>
            </a:r>
            <a:r>
              <a:rPr lang="en-US" sz="3600" dirty="0" smtClean="0">
                <a:solidFill>
                  <a:schemeClr val="accent2">
                    <a:lumMod val="50000"/>
                  </a:schemeClr>
                </a:solidFill>
              </a:rPr>
              <a:t>ICS</a:t>
            </a:r>
            <a:r>
              <a:rPr lang="fa-IR" sz="3600" dirty="0" smtClean="0">
                <a:solidFill>
                  <a:schemeClr val="accent2">
                    <a:lumMod val="50000"/>
                  </a:schemeClr>
                </a:solidFill>
              </a:rPr>
              <a:t> است؟</a:t>
            </a:r>
          </a:p>
          <a:p>
            <a:r>
              <a:rPr lang="fa-IR" sz="3600" dirty="0" smtClean="0">
                <a:solidFill>
                  <a:schemeClr val="accent2">
                    <a:lumMod val="50000"/>
                  </a:schemeClr>
                </a:solidFill>
              </a:rPr>
              <a:t>اصول </a:t>
            </a:r>
            <a:r>
              <a:rPr lang="en-US" sz="3600" dirty="0" smtClean="0">
                <a:solidFill>
                  <a:schemeClr val="accent2">
                    <a:lumMod val="50000"/>
                  </a:schemeClr>
                </a:solidFill>
              </a:rPr>
              <a:t>ICS</a:t>
            </a:r>
            <a:r>
              <a:rPr lang="fa-IR" sz="3600" dirty="0" smtClean="0">
                <a:solidFill>
                  <a:schemeClr val="accent2">
                    <a:lumMod val="50000"/>
                  </a:schemeClr>
                </a:solidFill>
              </a:rPr>
              <a:t> چیست؟</a:t>
            </a:r>
            <a:endParaRPr lang="en-US" sz="3600" dirty="0">
              <a:solidFill>
                <a:schemeClr val="accent2">
                  <a:lumMod val="50000"/>
                </a:schemeClr>
              </a:solidFill>
            </a:endParaRPr>
          </a:p>
        </p:txBody>
      </p:sp>
    </p:spTree>
    <p:extLst>
      <p:ext uri="{BB962C8B-B14F-4D97-AF65-F5344CB8AC3E}">
        <p14:creationId xmlns="" xmlns:p14="http://schemas.microsoft.com/office/powerpoint/2010/main" val="1781171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11960" y="4800600"/>
            <a:ext cx="462724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rtl="1"/>
            <a:r>
              <a:rPr lang="en-US" sz="3200" b="1" dirty="0" smtClean="0">
                <a:solidFill>
                  <a:srgbClr val="C0504D">
                    <a:lumMod val="75000"/>
                  </a:srgbClr>
                </a:solidFill>
              </a:rPr>
              <a:t>M9</a:t>
            </a:r>
            <a:r>
              <a:rPr lang="fa-IR" sz="3200" b="1" dirty="0" smtClean="0">
                <a:solidFill>
                  <a:srgbClr val="C0504D">
                    <a:lumMod val="75000"/>
                  </a:srgbClr>
                </a:solidFill>
              </a:rPr>
              <a:t>: </a:t>
            </a:r>
            <a:r>
              <a:rPr lang="fa-IR" sz="3200" dirty="0">
                <a:effectLst/>
              </a:rPr>
              <a:t>پشتیبانی و تداوم ارائه خدمات</a:t>
            </a:r>
            <a:endParaRPr lang="en-US" sz="3200" b="1" dirty="0" smtClean="0">
              <a:solidFill>
                <a:srgbClr val="C0504D">
                  <a:lumMod val="75000"/>
                </a:srgbClr>
              </a:solidFill>
            </a:endParaRPr>
          </a:p>
        </p:txBody>
      </p:sp>
      <p:sp>
        <p:nvSpPr>
          <p:cNvPr id="6"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7" name="Diagram 6"/>
          <p:cNvGraphicFramePr/>
          <p:nvPr>
            <p:extLst>
              <p:ext uri="{D42A27DB-BD31-4B8C-83A1-F6EECF244321}">
                <p14:modId xmlns="" xmlns:p14="http://schemas.microsoft.com/office/powerpoint/2010/main" val="1254475539"/>
              </p:ext>
            </p:extLst>
          </p:nvPr>
        </p:nvGraphicFramePr>
        <p:xfrm>
          <a:off x="325760" y="3140968"/>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49841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effectLst/>
              </a:rPr>
              <a:t>پشتیبانی و تداوم ارائه خدمات</a:t>
            </a:r>
            <a:endParaRPr lang="en-US" dirty="0"/>
          </a:p>
        </p:txBody>
      </p:sp>
      <p:sp>
        <p:nvSpPr>
          <p:cNvPr id="3" name="Content Placeholder 2"/>
          <p:cNvSpPr>
            <a:spLocks noGrp="1"/>
          </p:cNvSpPr>
          <p:nvPr>
            <p:ph idx="1"/>
          </p:nvPr>
        </p:nvSpPr>
        <p:spPr/>
        <p:txBody>
          <a:bodyPr/>
          <a:lstStyle/>
          <a:p>
            <a:r>
              <a:rPr lang="fa-IR" dirty="0" smtClean="0"/>
              <a:t>واحد مسئول: بخش پشتیبانی </a:t>
            </a:r>
            <a:r>
              <a:rPr lang="en-US" dirty="0" smtClean="0"/>
              <a:t>ICS</a:t>
            </a:r>
            <a:endParaRPr lang="fa-IR" dirty="0" smtClean="0"/>
          </a:p>
          <a:p>
            <a:r>
              <a:rPr lang="fa-IR" dirty="0" smtClean="0"/>
              <a:t>واحد همکار: کلیه واحدها</a:t>
            </a:r>
          </a:p>
          <a:p>
            <a:r>
              <a:rPr lang="fa-IR" dirty="0" smtClean="0"/>
              <a:t>تیم پشتیبانی</a:t>
            </a:r>
            <a:endParaRPr lang="en-US" dirty="0"/>
          </a:p>
        </p:txBody>
      </p:sp>
    </p:spTree>
    <p:extLst>
      <p:ext uri="{BB962C8B-B14F-4D97-AF65-F5344CB8AC3E}">
        <p14:creationId xmlns="" xmlns:p14="http://schemas.microsoft.com/office/powerpoint/2010/main" val="2740011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ملزومات پشتیبانی</a:t>
            </a:r>
            <a:endParaRPr lang="en-US" dirty="0"/>
          </a:p>
        </p:txBody>
      </p:sp>
      <p:sp>
        <p:nvSpPr>
          <p:cNvPr id="3" name="Content Placeholder 2"/>
          <p:cNvSpPr>
            <a:spLocks noGrp="1"/>
          </p:cNvSpPr>
          <p:nvPr>
            <p:ph idx="1"/>
          </p:nvPr>
        </p:nvSpPr>
        <p:spPr/>
        <p:txBody>
          <a:bodyPr>
            <a:normAutofit fontScale="92500" lnSpcReduction="10000"/>
          </a:bodyPr>
          <a:lstStyle/>
          <a:p>
            <a:pPr lvl="0" algn="just"/>
            <a:r>
              <a:rPr lang="ar-SA" dirty="0">
                <a:solidFill>
                  <a:schemeClr val="accent2">
                    <a:lumMod val="50000"/>
                  </a:schemeClr>
                </a:solidFill>
              </a:rPr>
              <a:t>تامین فضای ارایه خدمت ایمن و راحت </a:t>
            </a:r>
            <a:endParaRPr lang="en-US" dirty="0">
              <a:solidFill>
                <a:schemeClr val="accent2">
                  <a:lumMod val="50000"/>
                </a:schemeClr>
              </a:solidFill>
            </a:endParaRPr>
          </a:p>
          <a:p>
            <a:pPr lvl="0" algn="just"/>
            <a:r>
              <a:rPr lang="ar-SA" dirty="0">
                <a:solidFill>
                  <a:schemeClr val="accent2">
                    <a:lumMod val="50000"/>
                  </a:schemeClr>
                </a:solidFill>
              </a:rPr>
              <a:t>تامین لوازم و تجهیزات ارایه خدمت</a:t>
            </a:r>
            <a:endParaRPr lang="en-US" dirty="0">
              <a:solidFill>
                <a:schemeClr val="accent2">
                  <a:lumMod val="50000"/>
                </a:schemeClr>
              </a:solidFill>
            </a:endParaRPr>
          </a:p>
          <a:p>
            <a:pPr lvl="0" algn="just"/>
            <a:r>
              <a:rPr lang="ar-SA" dirty="0">
                <a:solidFill>
                  <a:schemeClr val="accent2">
                    <a:lumMod val="50000"/>
                  </a:schemeClr>
                </a:solidFill>
              </a:rPr>
              <a:t>اسکان ایمن و راحت تیم های عملیاتی در فیلد (محل اسکان، آب و غذا، تجهیزات گرمایشی و سرمایشی، توالت و حمام)</a:t>
            </a:r>
            <a:endParaRPr lang="en-US" dirty="0">
              <a:solidFill>
                <a:schemeClr val="accent2">
                  <a:lumMod val="50000"/>
                </a:schemeClr>
              </a:solidFill>
            </a:endParaRPr>
          </a:p>
          <a:p>
            <a:pPr lvl="0" algn="just"/>
            <a:r>
              <a:rPr lang="ar-SA" dirty="0">
                <a:solidFill>
                  <a:schemeClr val="accent2">
                    <a:lumMod val="50000"/>
                  </a:schemeClr>
                </a:solidFill>
              </a:rPr>
              <a:t>تامین برق </a:t>
            </a:r>
            <a:endParaRPr lang="en-US" dirty="0">
              <a:solidFill>
                <a:schemeClr val="accent2">
                  <a:lumMod val="50000"/>
                </a:schemeClr>
              </a:solidFill>
            </a:endParaRPr>
          </a:p>
          <a:p>
            <a:pPr lvl="0" algn="just"/>
            <a:r>
              <a:rPr lang="ar-SA" dirty="0">
                <a:solidFill>
                  <a:schemeClr val="accent2">
                    <a:lumMod val="50000"/>
                  </a:schemeClr>
                </a:solidFill>
              </a:rPr>
              <a:t>تامین وسایل حمل و نقل پرسنل و و تجهیزات </a:t>
            </a:r>
            <a:endParaRPr lang="en-US" dirty="0">
              <a:solidFill>
                <a:schemeClr val="accent2">
                  <a:lumMod val="50000"/>
                </a:schemeClr>
              </a:solidFill>
            </a:endParaRPr>
          </a:p>
          <a:p>
            <a:pPr lvl="0" algn="just"/>
            <a:r>
              <a:rPr lang="ar-SA" dirty="0">
                <a:solidFill>
                  <a:schemeClr val="accent2">
                    <a:lumMod val="50000"/>
                  </a:schemeClr>
                </a:solidFill>
              </a:rPr>
              <a:t>تامین وسایل ارتباطی تلفنی، دور نما و اینترنتی  </a:t>
            </a:r>
            <a:endParaRPr lang="en-US" dirty="0">
              <a:solidFill>
                <a:schemeClr val="accent2">
                  <a:lumMod val="50000"/>
                </a:schemeClr>
              </a:solidFill>
            </a:endParaRPr>
          </a:p>
          <a:p>
            <a:pPr lvl="0" algn="just"/>
            <a:r>
              <a:rPr lang="ar-SA" dirty="0">
                <a:solidFill>
                  <a:schemeClr val="accent2">
                    <a:lumMod val="50000"/>
                  </a:schemeClr>
                </a:solidFill>
              </a:rPr>
              <a:t>تامین تنخواه اضطراری</a:t>
            </a:r>
            <a:endParaRPr lang="en-US" dirty="0">
              <a:solidFill>
                <a:schemeClr val="accent2">
                  <a:lumMod val="50000"/>
                </a:schemeClr>
              </a:solidFill>
            </a:endParaRPr>
          </a:p>
          <a:p>
            <a:pPr lvl="0" algn="just"/>
            <a:r>
              <a:rPr lang="fa-IR" dirty="0">
                <a:solidFill>
                  <a:schemeClr val="accent2">
                    <a:lumMod val="50000"/>
                  </a:schemeClr>
                </a:solidFill>
              </a:rPr>
              <a:t>درخواست، خرید و رهگیری لوازم و تجهیزات مورد نیاز </a:t>
            </a:r>
            <a:endParaRPr lang="en-US" dirty="0">
              <a:solidFill>
                <a:schemeClr val="accent2">
                  <a:lumMod val="50000"/>
                </a:schemeClr>
              </a:solidFill>
            </a:endParaRPr>
          </a:p>
          <a:p>
            <a:pPr algn="just"/>
            <a:endParaRPr lang="en-US" dirty="0">
              <a:solidFill>
                <a:schemeClr val="accent2">
                  <a:lumMod val="50000"/>
                </a:schemeClr>
              </a:solidFill>
            </a:endParaRPr>
          </a:p>
        </p:txBody>
      </p:sp>
    </p:spTree>
    <p:extLst>
      <p:ext uri="{BB962C8B-B14F-4D97-AF65-F5344CB8AC3E}">
        <p14:creationId xmlns="" xmlns:p14="http://schemas.microsoft.com/office/powerpoint/2010/main" val="3057287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effectLst/>
              </a:rPr>
              <a:t>فرم تعیین نیاز تیم های عملیاتی</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356801668"/>
              </p:ext>
            </p:extLst>
          </p:nvPr>
        </p:nvGraphicFramePr>
        <p:xfrm>
          <a:off x="323529" y="1700810"/>
          <a:ext cx="8208911" cy="4032447"/>
        </p:xfrm>
        <a:graphic>
          <a:graphicData uri="http://schemas.openxmlformats.org/drawingml/2006/table">
            <a:tbl>
              <a:tblPr rtl="1" firstRow="1" firstCol="1" bandRow="1">
                <a:tableStyleId>{5C22544A-7EE6-4342-B048-85BDC9FD1C3A}</a:tableStyleId>
              </a:tblPr>
              <a:tblGrid>
                <a:gridCol w="1697331">
                  <a:extLst>
                    <a:ext uri="{9D8B030D-6E8A-4147-A177-3AD203B41FA5}">
                      <a16:colId xmlns="" xmlns:a16="http://schemas.microsoft.com/office/drawing/2014/main" val="20000"/>
                    </a:ext>
                  </a:extLst>
                </a:gridCol>
                <a:gridCol w="1662185">
                  <a:extLst>
                    <a:ext uri="{9D8B030D-6E8A-4147-A177-3AD203B41FA5}">
                      <a16:colId xmlns="" xmlns:a16="http://schemas.microsoft.com/office/drawing/2014/main" val="20001"/>
                    </a:ext>
                  </a:extLst>
                </a:gridCol>
                <a:gridCol w="1615036">
                  <a:extLst>
                    <a:ext uri="{9D8B030D-6E8A-4147-A177-3AD203B41FA5}">
                      <a16:colId xmlns="" xmlns:a16="http://schemas.microsoft.com/office/drawing/2014/main" val="20002"/>
                    </a:ext>
                  </a:extLst>
                </a:gridCol>
                <a:gridCol w="1554173">
                  <a:extLst>
                    <a:ext uri="{9D8B030D-6E8A-4147-A177-3AD203B41FA5}">
                      <a16:colId xmlns="" xmlns:a16="http://schemas.microsoft.com/office/drawing/2014/main" val="20003"/>
                    </a:ext>
                  </a:extLst>
                </a:gridCol>
                <a:gridCol w="1680186">
                  <a:extLst>
                    <a:ext uri="{9D8B030D-6E8A-4147-A177-3AD203B41FA5}">
                      <a16:colId xmlns="" xmlns:a16="http://schemas.microsoft.com/office/drawing/2014/main" val="20004"/>
                    </a:ext>
                  </a:extLst>
                </a:gridCol>
              </a:tblGrid>
              <a:tr h="701808">
                <a:tc>
                  <a:txBody>
                    <a:bodyPr/>
                    <a:lstStyle/>
                    <a:p>
                      <a:pPr marL="0" marR="0" algn="ctr" rtl="1">
                        <a:lnSpc>
                          <a:spcPct val="115000"/>
                        </a:lnSpc>
                        <a:spcBef>
                          <a:spcPts val="0"/>
                        </a:spcBef>
                        <a:spcAft>
                          <a:spcPts val="0"/>
                        </a:spcAft>
                      </a:pPr>
                      <a:r>
                        <a:rPr lang="fa-IR" sz="1600" dirty="0">
                          <a:effectLst/>
                        </a:rPr>
                        <a:t>تیم عملیاتی</a:t>
                      </a:r>
                      <a:endParaRPr lang="en-US" sz="16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dirty="0">
                          <a:effectLst/>
                        </a:rPr>
                        <a:t>منطقه</a:t>
                      </a:r>
                      <a:endParaRPr lang="en-US" sz="16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dirty="0">
                          <a:effectLst/>
                        </a:rPr>
                        <a:t>نیاز</a:t>
                      </a:r>
                      <a:endParaRPr lang="en-US" sz="16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dirty="0">
                          <a:effectLst/>
                        </a:rPr>
                        <a:t>زمان تحویل و استقرار</a:t>
                      </a:r>
                      <a:endParaRPr lang="en-US" sz="16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dirty="0">
                          <a:effectLst/>
                        </a:rPr>
                        <a:t>فرد مسئول</a:t>
                      </a:r>
                      <a:endParaRPr lang="en-US" sz="16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370071">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extLst>
                  <a:ext uri="{0D108BD9-81ED-4DB2-BD59-A6C34878D82A}">
                    <a16:rowId xmlns="" xmlns:a16="http://schemas.microsoft.com/office/drawing/2014/main" val="10001"/>
                  </a:ext>
                </a:extLst>
              </a:tr>
              <a:tr h="370071">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r h="370071">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extLst>
                  <a:ext uri="{0D108BD9-81ED-4DB2-BD59-A6C34878D82A}">
                    <a16:rowId xmlns="" xmlns:a16="http://schemas.microsoft.com/office/drawing/2014/main" val="10003"/>
                  </a:ext>
                </a:extLst>
              </a:tr>
              <a:tr h="370071">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extLst>
                  <a:ext uri="{0D108BD9-81ED-4DB2-BD59-A6C34878D82A}">
                    <a16:rowId xmlns="" xmlns:a16="http://schemas.microsoft.com/office/drawing/2014/main" val="10004"/>
                  </a:ext>
                </a:extLst>
              </a:tr>
              <a:tr h="370071">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extLst>
                  <a:ext uri="{0D108BD9-81ED-4DB2-BD59-A6C34878D82A}">
                    <a16:rowId xmlns="" xmlns:a16="http://schemas.microsoft.com/office/drawing/2014/main" val="10005"/>
                  </a:ext>
                </a:extLst>
              </a:tr>
              <a:tr h="370071">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extLst>
                  <a:ext uri="{0D108BD9-81ED-4DB2-BD59-A6C34878D82A}">
                    <a16:rowId xmlns="" xmlns:a16="http://schemas.microsoft.com/office/drawing/2014/main" val="10006"/>
                  </a:ext>
                </a:extLst>
              </a:tr>
              <a:tr h="370071">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extLst>
                  <a:ext uri="{0D108BD9-81ED-4DB2-BD59-A6C34878D82A}">
                    <a16:rowId xmlns="" xmlns:a16="http://schemas.microsoft.com/office/drawing/2014/main" val="10007"/>
                  </a:ext>
                </a:extLst>
              </a:tr>
              <a:tr h="370071">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extLst>
                  <a:ext uri="{0D108BD9-81ED-4DB2-BD59-A6C34878D82A}">
                    <a16:rowId xmlns="" xmlns:a16="http://schemas.microsoft.com/office/drawing/2014/main" val="10008"/>
                  </a:ext>
                </a:extLst>
              </a:tr>
              <a:tr h="370071">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 </a:t>
                      </a:r>
                      <a:endParaRPr lang="en-US" sz="14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dirty="0">
                          <a:effectLst/>
                        </a:rPr>
                        <a:t> </a:t>
                      </a:r>
                      <a:endParaRPr lang="en-US" sz="14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278012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effectLst/>
              </a:rPr>
              <a:t>فرم تعیین منابع در دسترس </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94645879"/>
              </p:ext>
            </p:extLst>
          </p:nvPr>
        </p:nvGraphicFramePr>
        <p:xfrm>
          <a:off x="899592" y="1772818"/>
          <a:ext cx="7128792" cy="3816421"/>
        </p:xfrm>
        <a:graphic>
          <a:graphicData uri="http://schemas.openxmlformats.org/drawingml/2006/table">
            <a:tbl>
              <a:tblPr rtl="1" firstRow="1" firstCol="1" bandRow="1">
                <a:tableStyleId>{5C22544A-7EE6-4342-B048-85BDC9FD1C3A}</a:tableStyleId>
              </a:tblPr>
              <a:tblGrid>
                <a:gridCol w="1853336">
                  <a:extLst>
                    <a:ext uri="{9D8B030D-6E8A-4147-A177-3AD203B41FA5}">
                      <a16:colId xmlns="" xmlns:a16="http://schemas.microsoft.com/office/drawing/2014/main" val="20000"/>
                    </a:ext>
                  </a:extLst>
                </a:gridCol>
                <a:gridCol w="1814959">
                  <a:extLst>
                    <a:ext uri="{9D8B030D-6E8A-4147-A177-3AD203B41FA5}">
                      <a16:colId xmlns="" xmlns:a16="http://schemas.microsoft.com/office/drawing/2014/main" val="20001"/>
                    </a:ext>
                  </a:extLst>
                </a:gridCol>
                <a:gridCol w="1763477">
                  <a:extLst>
                    <a:ext uri="{9D8B030D-6E8A-4147-A177-3AD203B41FA5}">
                      <a16:colId xmlns="" xmlns:a16="http://schemas.microsoft.com/office/drawing/2014/main" val="20002"/>
                    </a:ext>
                  </a:extLst>
                </a:gridCol>
                <a:gridCol w="1697020">
                  <a:extLst>
                    <a:ext uri="{9D8B030D-6E8A-4147-A177-3AD203B41FA5}">
                      <a16:colId xmlns="" xmlns:a16="http://schemas.microsoft.com/office/drawing/2014/main" val="20003"/>
                    </a:ext>
                  </a:extLst>
                </a:gridCol>
              </a:tblGrid>
              <a:tr h="352807">
                <a:tc>
                  <a:txBody>
                    <a:bodyPr/>
                    <a:lstStyle/>
                    <a:p>
                      <a:pPr marL="0" marR="0" algn="ctr" rtl="1">
                        <a:lnSpc>
                          <a:spcPct val="115000"/>
                        </a:lnSpc>
                        <a:spcBef>
                          <a:spcPts val="0"/>
                        </a:spcBef>
                        <a:spcAft>
                          <a:spcPts val="0"/>
                        </a:spcAft>
                      </a:pPr>
                      <a:r>
                        <a:rPr lang="fa-IR" sz="1600" dirty="0">
                          <a:effectLst/>
                        </a:rPr>
                        <a:t>نوع کالا</a:t>
                      </a:r>
                      <a:endParaRPr lang="en-US" sz="160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منبع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تعداد</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توضیحات</a:t>
                      </a:r>
                      <a:endParaRPr lang="en-US" sz="160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384846">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extLst>
                  <a:ext uri="{0D108BD9-81ED-4DB2-BD59-A6C34878D82A}">
                    <a16:rowId xmlns="" xmlns:a16="http://schemas.microsoft.com/office/drawing/2014/main" val="10001"/>
                  </a:ext>
                </a:extLst>
              </a:tr>
              <a:tr h="384846">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extLst>
                  <a:ext uri="{0D108BD9-81ED-4DB2-BD59-A6C34878D82A}">
                    <a16:rowId xmlns="" xmlns:a16="http://schemas.microsoft.com/office/drawing/2014/main" val="10002"/>
                  </a:ext>
                </a:extLst>
              </a:tr>
              <a:tr h="384846">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extLst>
                  <a:ext uri="{0D108BD9-81ED-4DB2-BD59-A6C34878D82A}">
                    <a16:rowId xmlns="" xmlns:a16="http://schemas.microsoft.com/office/drawing/2014/main" val="10003"/>
                  </a:ext>
                </a:extLst>
              </a:tr>
              <a:tr h="384846">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extLst>
                  <a:ext uri="{0D108BD9-81ED-4DB2-BD59-A6C34878D82A}">
                    <a16:rowId xmlns="" xmlns:a16="http://schemas.microsoft.com/office/drawing/2014/main" val="10004"/>
                  </a:ext>
                </a:extLst>
              </a:tr>
              <a:tr h="384846">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extLst>
                  <a:ext uri="{0D108BD9-81ED-4DB2-BD59-A6C34878D82A}">
                    <a16:rowId xmlns="" xmlns:a16="http://schemas.microsoft.com/office/drawing/2014/main" val="10005"/>
                  </a:ext>
                </a:extLst>
              </a:tr>
              <a:tr h="384846">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extLst>
                  <a:ext uri="{0D108BD9-81ED-4DB2-BD59-A6C34878D82A}">
                    <a16:rowId xmlns="" xmlns:a16="http://schemas.microsoft.com/office/drawing/2014/main" val="10006"/>
                  </a:ext>
                </a:extLst>
              </a:tr>
              <a:tr h="384846">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extLst>
                  <a:ext uri="{0D108BD9-81ED-4DB2-BD59-A6C34878D82A}">
                    <a16:rowId xmlns="" xmlns:a16="http://schemas.microsoft.com/office/drawing/2014/main" val="10007"/>
                  </a:ext>
                </a:extLst>
              </a:tr>
              <a:tr h="384846">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extLst>
                  <a:ext uri="{0D108BD9-81ED-4DB2-BD59-A6C34878D82A}">
                    <a16:rowId xmlns="" xmlns:a16="http://schemas.microsoft.com/office/drawing/2014/main" val="10008"/>
                  </a:ext>
                </a:extLst>
              </a:tr>
              <a:tr h="384846">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a:effectLst/>
                        </a:rPr>
                        <a:t> </a:t>
                      </a:r>
                      <a:endParaRPr lang="en-US" sz="160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fa-IR" sz="1800" dirty="0">
                          <a:effectLst/>
                        </a:rPr>
                        <a:t> </a:t>
                      </a:r>
                      <a:endParaRPr lang="en-US" sz="16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51439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4008" y="4509120"/>
            <a:ext cx="4195192" cy="1362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algn="r" rtl="1">
              <a:lnSpc>
                <a:spcPct val="170000"/>
              </a:lnSpc>
            </a:pPr>
            <a:r>
              <a:rPr lang="en-US" b="1" dirty="0" smtClean="0">
                <a:effectLst/>
                <a:cs typeface="B Davat" pitchFamily="2" charset="-78"/>
              </a:rPr>
              <a:t>M10</a:t>
            </a:r>
            <a:r>
              <a:rPr lang="fa-IR" b="1" dirty="0" smtClean="0">
                <a:effectLst/>
                <a:cs typeface="B Davat" pitchFamily="2" charset="-78"/>
              </a:rPr>
              <a:t>- ارتباطات</a:t>
            </a:r>
            <a:endParaRPr lang="en-US" b="1" dirty="0">
              <a:effectLst/>
              <a:cs typeface="B Davat" pitchFamily="2" charset="-78"/>
            </a:endParaRPr>
          </a:p>
        </p:txBody>
      </p:sp>
      <p:sp>
        <p:nvSpPr>
          <p:cNvPr id="6"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7" name="Diagram 6"/>
          <p:cNvGraphicFramePr/>
          <p:nvPr>
            <p:extLst>
              <p:ext uri="{D42A27DB-BD31-4B8C-83A1-F6EECF244321}">
                <p14:modId xmlns="" xmlns:p14="http://schemas.microsoft.com/office/powerpoint/2010/main" val="3163830490"/>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72105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201" y="1443037"/>
            <a:ext cx="9067800" cy="2443163"/>
          </a:xfrm>
          <a:prstGeom prst="rect">
            <a:avLst/>
          </a:prstGeom>
          <a:noFill/>
          <a:ln w="9525">
            <a:noFill/>
            <a:miter lim="800000"/>
            <a:headEnd/>
            <a:tailEnd/>
          </a:ln>
        </p:spPr>
      </p:pic>
      <p:pic>
        <p:nvPicPr>
          <p:cNvPr id="2051" name="Picture 3" descr="C:\Users\Udr\Desktop\images.jpg"/>
          <p:cNvPicPr>
            <a:picLocks noChangeAspect="1" noChangeArrowheads="1"/>
          </p:cNvPicPr>
          <p:nvPr/>
        </p:nvPicPr>
        <p:blipFill>
          <a:blip r:embed="rId3" cstate="print"/>
          <a:srcRect/>
          <a:stretch>
            <a:fillRect/>
          </a:stretch>
        </p:blipFill>
        <p:spPr bwMode="auto">
          <a:xfrm>
            <a:off x="3667125" y="3962400"/>
            <a:ext cx="2047875" cy="2238375"/>
          </a:xfrm>
          <a:prstGeom prst="rect">
            <a:avLst/>
          </a:prstGeom>
          <a:noFill/>
        </p:spPr>
      </p:pic>
    </p:spTree>
    <p:extLst>
      <p:ext uri="{BB962C8B-B14F-4D97-AF65-F5344CB8AC3E}">
        <p14:creationId xmlns="" xmlns:p14="http://schemas.microsoft.com/office/powerpoint/2010/main" val="960638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914400"/>
          </a:xfrm>
        </p:spPr>
        <p:txBody>
          <a:bodyPr/>
          <a:lstStyle/>
          <a:p>
            <a:pPr algn="r"/>
            <a:r>
              <a:rPr lang="fa-IR" dirty="0" smtClean="0"/>
              <a:t>شرح کارکرد</a:t>
            </a:r>
            <a:endParaRPr lang="en-US" dirty="0"/>
          </a:p>
        </p:txBody>
      </p:sp>
      <p:sp>
        <p:nvSpPr>
          <p:cNvPr id="3" name="Text Placeholder 2"/>
          <p:cNvSpPr>
            <a:spLocks noGrp="1"/>
          </p:cNvSpPr>
          <p:nvPr>
            <p:ph type="body" idx="1"/>
          </p:nvPr>
        </p:nvSpPr>
        <p:spPr>
          <a:xfrm>
            <a:off x="573087" y="1219200"/>
            <a:ext cx="8266113" cy="4724399"/>
          </a:xfrm>
        </p:spPr>
        <p:txBody>
          <a:bodyPr>
            <a:normAutofit/>
          </a:bodyPr>
          <a:lstStyle/>
          <a:p>
            <a:pPr>
              <a:lnSpc>
                <a:spcPct val="220000"/>
              </a:lnSpc>
              <a:buFont typeface="Arial" pitchFamily="34" charset="0"/>
              <a:buChar char="•"/>
            </a:pPr>
            <a:r>
              <a:rPr lang="fa-IR" b="1" dirty="0" smtClean="0">
                <a:solidFill>
                  <a:schemeClr val="tx1"/>
                </a:solidFill>
              </a:rPr>
              <a:t>اهمیت برنامه ریزی به منظور برقراری ارتباط بین واحدهای مختلف در زمان بلایا به دلیل:</a:t>
            </a:r>
          </a:p>
          <a:p>
            <a:pPr lvl="1">
              <a:lnSpc>
                <a:spcPct val="220000"/>
              </a:lnSpc>
              <a:buFont typeface="Courier New" pitchFamily="49" charset="0"/>
              <a:buChar char="o"/>
            </a:pPr>
            <a:r>
              <a:rPr lang="fa-IR" dirty="0" smtClean="0">
                <a:solidFill>
                  <a:schemeClr val="tx1"/>
                </a:solidFill>
              </a:rPr>
              <a:t>عدم وجود ارتباط مناسب بین واحدهای عملیاتی </a:t>
            </a:r>
          </a:p>
          <a:p>
            <a:pPr lvl="1">
              <a:lnSpc>
                <a:spcPct val="220000"/>
              </a:lnSpc>
              <a:buFont typeface="Courier New" pitchFamily="49" charset="0"/>
              <a:buChar char="o"/>
            </a:pPr>
            <a:r>
              <a:rPr lang="fa-IR" dirty="0" smtClean="0">
                <a:solidFill>
                  <a:schemeClr val="tx1"/>
                </a:solidFill>
              </a:rPr>
              <a:t>آسیب به زیرساخت های ارتباطی</a:t>
            </a:r>
          </a:p>
          <a:p>
            <a:pPr lvl="1">
              <a:lnSpc>
                <a:spcPct val="220000"/>
              </a:lnSpc>
              <a:buFont typeface="Courier New" pitchFamily="49" charset="0"/>
              <a:buChar char="o"/>
            </a:pPr>
            <a:r>
              <a:rPr lang="fa-IR" dirty="0" smtClean="0">
                <a:solidFill>
                  <a:schemeClr val="tx1"/>
                </a:solidFill>
              </a:rPr>
              <a:t>افزایش حجم زیاد داده های مورد نیاز برای تبادل در زمان کم</a:t>
            </a:r>
          </a:p>
          <a:p>
            <a:pPr marL="65088" lvl="1">
              <a:lnSpc>
                <a:spcPct val="220000"/>
              </a:lnSpc>
              <a:buFont typeface="Wingdings" pitchFamily="2" charset="2"/>
              <a:buChar char="v"/>
            </a:pPr>
            <a:r>
              <a:rPr lang="fa-IR" sz="2000" b="1" dirty="0" smtClean="0">
                <a:solidFill>
                  <a:schemeClr val="accent6">
                    <a:lumMod val="50000"/>
                  </a:schemeClr>
                </a:solidFill>
              </a:rPr>
              <a:t>نکته: </a:t>
            </a:r>
            <a:r>
              <a:rPr lang="fa-IR" dirty="0" smtClean="0">
                <a:solidFill>
                  <a:schemeClr val="tx1"/>
                </a:solidFill>
              </a:rPr>
              <a:t>برقراری ارتباط بین واحدهای عملیاتی با یکدیگر و واحدهای عملیاتی با </a:t>
            </a:r>
            <a:r>
              <a:rPr lang="en-US" dirty="0" smtClean="0">
                <a:solidFill>
                  <a:schemeClr val="tx1"/>
                </a:solidFill>
              </a:rPr>
              <a:t>EOC</a:t>
            </a:r>
            <a:r>
              <a:rPr lang="fa-IR" dirty="0" smtClean="0">
                <a:solidFill>
                  <a:schemeClr val="tx1"/>
                </a:solidFill>
              </a:rPr>
              <a:t> لازمه یک عملیات پاسخ سریع و مؤثر است.</a:t>
            </a:r>
          </a:p>
          <a:p>
            <a:pPr>
              <a:lnSpc>
                <a:spcPct val="220000"/>
              </a:lnSpc>
              <a:buFont typeface="Arial" pitchFamily="34" charset="0"/>
              <a:buChar char="•"/>
            </a:pPr>
            <a:endParaRPr lang="en-US" dirty="0">
              <a:solidFill>
                <a:schemeClr val="tx1"/>
              </a:solidFill>
            </a:endParaRPr>
          </a:p>
        </p:txBody>
      </p:sp>
      <p:grpSp>
        <p:nvGrpSpPr>
          <p:cNvPr id="8" name="Group 7"/>
          <p:cNvGrpSpPr/>
          <p:nvPr/>
        </p:nvGrpSpPr>
        <p:grpSpPr>
          <a:xfrm>
            <a:off x="228600" y="1905000"/>
            <a:ext cx="3657600" cy="2133600"/>
            <a:chOff x="228600" y="2057400"/>
            <a:chExt cx="2895600" cy="1828800"/>
          </a:xfrm>
        </p:grpSpPr>
        <p:pic>
          <p:nvPicPr>
            <p:cNvPr id="3076" name="Picture 4" descr="C:\Users\Udr\Desktop\images.png"/>
            <p:cNvPicPr>
              <a:picLocks noChangeAspect="1" noChangeArrowheads="1"/>
            </p:cNvPicPr>
            <p:nvPr/>
          </p:nvPicPr>
          <p:blipFill>
            <a:blip r:embed="rId2" cstate="print"/>
            <a:srcRect/>
            <a:stretch>
              <a:fillRect/>
            </a:stretch>
          </p:blipFill>
          <p:spPr bwMode="auto">
            <a:xfrm>
              <a:off x="523875" y="2133600"/>
              <a:ext cx="2600325" cy="1752600"/>
            </a:xfrm>
            <a:prstGeom prst="rect">
              <a:avLst/>
            </a:prstGeom>
            <a:noFill/>
          </p:spPr>
        </p:pic>
        <p:sp>
          <p:nvSpPr>
            <p:cNvPr id="7" name="Rectangle 6"/>
            <p:cNvSpPr/>
            <p:nvPr/>
          </p:nvSpPr>
          <p:spPr>
            <a:xfrm>
              <a:off x="228600" y="2057400"/>
              <a:ext cx="2231574"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27091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fa-IR" sz="2800" b="1" dirty="0">
                <a:solidFill>
                  <a:schemeClr val="tx1"/>
                </a:solidFill>
              </a:rPr>
              <a:t>شرح وظایف واحد مسئول</a:t>
            </a:r>
            <a:r>
              <a:rPr lang="fa-IR" sz="2800" b="1" dirty="0" smtClean="0">
                <a:solidFill>
                  <a:schemeClr val="tx1"/>
                </a:solidFill>
              </a:rPr>
              <a:t>:</a:t>
            </a:r>
          </a:p>
          <a:p>
            <a:pPr marL="0" indent="0" algn="just">
              <a:buNone/>
            </a:pPr>
            <a:endParaRPr lang="en-US" sz="2800" dirty="0">
              <a:solidFill>
                <a:schemeClr val="tx1"/>
              </a:solidFill>
            </a:endParaRPr>
          </a:p>
          <a:p>
            <a:pPr lvl="0" algn="just"/>
            <a:r>
              <a:rPr lang="fa-IR" sz="2800" dirty="0">
                <a:solidFill>
                  <a:schemeClr val="tx1"/>
                </a:solidFill>
              </a:rPr>
              <a:t>دریافت خبر </a:t>
            </a:r>
            <a:r>
              <a:rPr lang="fa-IR" sz="2800" dirty="0" err="1">
                <a:solidFill>
                  <a:schemeClr val="tx1"/>
                </a:solidFill>
              </a:rPr>
              <a:t>بصورت</a:t>
            </a:r>
            <a:r>
              <a:rPr lang="fa-IR" sz="2800" dirty="0">
                <a:solidFill>
                  <a:schemeClr val="tx1"/>
                </a:solidFill>
              </a:rPr>
              <a:t> 24 ساعته از مراکز پایش کننده مخاطرات </a:t>
            </a:r>
            <a:endParaRPr lang="en-US" sz="2800" dirty="0">
              <a:solidFill>
                <a:schemeClr val="tx1"/>
              </a:solidFill>
            </a:endParaRPr>
          </a:p>
          <a:p>
            <a:pPr lvl="0" algn="just"/>
            <a:r>
              <a:rPr lang="fa-IR" sz="2800" dirty="0">
                <a:solidFill>
                  <a:schemeClr val="tx1"/>
                </a:solidFill>
              </a:rPr>
              <a:t>تحلیل و تایید خبر از مراکز پایش کننده مخاطرات و </a:t>
            </a:r>
            <a:r>
              <a:rPr lang="en-US" sz="2800" dirty="0">
                <a:solidFill>
                  <a:schemeClr val="tx1"/>
                </a:solidFill>
              </a:rPr>
              <a:t>EOC</a:t>
            </a:r>
            <a:r>
              <a:rPr lang="fa-IR" sz="2800" dirty="0">
                <a:solidFill>
                  <a:schemeClr val="tx1"/>
                </a:solidFill>
              </a:rPr>
              <a:t> سطح بالاتر</a:t>
            </a:r>
            <a:endParaRPr lang="en-US" sz="2800" dirty="0">
              <a:solidFill>
                <a:schemeClr val="tx1"/>
              </a:solidFill>
            </a:endParaRPr>
          </a:p>
          <a:p>
            <a:pPr lvl="0" algn="just"/>
            <a:r>
              <a:rPr lang="fa-IR" sz="2800" dirty="0">
                <a:solidFill>
                  <a:schemeClr val="tx1"/>
                </a:solidFill>
              </a:rPr>
              <a:t>اعلام خبر و سطح هشدار به واحدهای همکار و تیم های عملیاتی</a:t>
            </a:r>
            <a:endParaRPr lang="en-US" sz="2800" dirty="0">
              <a:solidFill>
                <a:schemeClr val="tx1"/>
              </a:solidFill>
            </a:endParaRPr>
          </a:p>
          <a:p>
            <a:pPr algn="just"/>
            <a:r>
              <a:rPr lang="fa-IR" sz="2800" dirty="0">
                <a:solidFill>
                  <a:schemeClr val="tx1"/>
                </a:solidFill>
              </a:rPr>
              <a:t>ثبت درس آموخته در فرم مربوطه</a:t>
            </a:r>
            <a:endParaRPr lang="en-US" sz="2800" dirty="0">
              <a:solidFill>
                <a:schemeClr val="tx1"/>
              </a:solidFill>
            </a:endParaRPr>
          </a:p>
        </p:txBody>
      </p:sp>
      <p:sp>
        <p:nvSpPr>
          <p:cNvPr id="4" name="Title 2"/>
          <p:cNvSpPr txBox="1">
            <a:spLocks/>
          </p:cNvSpPr>
          <p:nvPr/>
        </p:nvSpPr>
        <p:spPr>
          <a:xfrm>
            <a:off x="745058" y="44624"/>
            <a:ext cx="7499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sz="4800" dirty="0" smtClean="0">
                <a:solidFill>
                  <a:srgbClr val="C0504D">
                    <a:lumMod val="75000"/>
                  </a:srgbClr>
                </a:solidFill>
                <a:latin typeface="Titr" pitchFamily="2" charset="-78"/>
                <a:cs typeface="B Nazanin"/>
              </a:rPr>
              <a:t>هشدار و تایید خبر</a:t>
            </a:r>
          </a:p>
        </p:txBody>
      </p:sp>
    </p:spTree>
    <p:extLst>
      <p:ext uri="{BB962C8B-B14F-4D97-AF65-F5344CB8AC3E}">
        <p14:creationId xmlns="" xmlns:p14="http://schemas.microsoft.com/office/powerpoint/2010/main" val="282574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838200"/>
          </a:xfrm>
        </p:spPr>
        <p:txBody>
          <a:bodyPr>
            <a:normAutofit/>
          </a:bodyPr>
          <a:lstStyle/>
          <a:p>
            <a:pPr algn="r"/>
            <a:r>
              <a:rPr lang="fa-IR" sz="3200" dirty="0" smtClean="0"/>
              <a:t>شرح وظایف واحد مسئول</a:t>
            </a:r>
            <a:endParaRPr lang="en-US" sz="3200" dirty="0"/>
          </a:p>
        </p:txBody>
      </p:sp>
      <p:sp>
        <p:nvSpPr>
          <p:cNvPr id="3" name="Text Placeholder 2"/>
          <p:cNvSpPr>
            <a:spLocks noGrp="1"/>
          </p:cNvSpPr>
          <p:nvPr>
            <p:ph type="body" idx="1"/>
          </p:nvPr>
        </p:nvSpPr>
        <p:spPr>
          <a:xfrm>
            <a:off x="76200" y="762000"/>
            <a:ext cx="8915400" cy="4876800"/>
          </a:xfrm>
        </p:spPr>
        <p:txBody>
          <a:bodyPr anchor="ctr" anchorCtr="0">
            <a:noAutofit/>
          </a:bodyPr>
          <a:lstStyle/>
          <a:p>
            <a:pPr>
              <a:lnSpc>
                <a:spcPct val="200000"/>
              </a:lnSpc>
              <a:buFont typeface="Arial" pitchFamily="34" charset="0"/>
              <a:buChar char="•"/>
            </a:pPr>
            <a:r>
              <a:rPr lang="fa-IR" b="1" dirty="0" smtClean="0">
                <a:solidFill>
                  <a:schemeClr val="tx1"/>
                </a:solidFill>
              </a:rPr>
              <a:t>بررسی بسترهای ارتباطی موجود بین واحدهای عملیاتی</a:t>
            </a:r>
          </a:p>
          <a:p>
            <a:pPr>
              <a:lnSpc>
                <a:spcPct val="200000"/>
              </a:lnSpc>
              <a:buFont typeface="Arial" pitchFamily="34" charset="0"/>
              <a:buChar char="•"/>
            </a:pPr>
            <a:r>
              <a:rPr lang="fa-IR" b="1" dirty="0" smtClean="0">
                <a:solidFill>
                  <a:schemeClr val="tx1"/>
                </a:solidFill>
              </a:rPr>
              <a:t>تهیه برنامه برقراری ارتباط چند لایه بین واحدها</a:t>
            </a:r>
          </a:p>
          <a:p>
            <a:pPr>
              <a:lnSpc>
                <a:spcPct val="200000"/>
              </a:lnSpc>
              <a:buFont typeface="Arial" pitchFamily="34" charset="0"/>
              <a:buChar char="•"/>
            </a:pPr>
            <a:r>
              <a:rPr lang="fa-IR" b="1" dirty="0" smtClean="0">
                <a:solidFill>
                  <a:schemeClr val="tx1"/>
                </a:solidFill>
              </a:rPr>
              <a:t>تهیه پروتکل ارتباطی بین واحدها</a:t>
            </a:r>
          </a:p>
          <a:p>
            <a:pPr>
              <a:lnSpc>
                <a:spcPct val="200000"/>
              </a:lnSpc>
              <a:buFont typeface="Arial" pitchFamily="34" charset="0"/>
              <a:buChar char="•"/>
            </a:pPr>
            <a:r>
              <a:rPr lang="fa-IR" b="1" dirty="0" smtClean="0">
                <a:solidFill>
                  <a:schemeClr val="tx1"/>
                </a:solidFill>
              </a:rPr>
              <a:t>تهیه لوازم و تجهیزات مورد نیاز این ارتباط</a:t>
            </a:r>
          </a:p>
          <a:p>
            <a:pPr>
              <a:lnSpc>
                <a:spcPct val="200000"/>
              </a:lnSpc>
              <a:buFont typeface="Arial" pitchFamily="34" charset="0"/>
              <a:buChar char="•"/>
            </a:pPr>
            <a:r>
              <a:rPr lang="fa-IR" b="1" dirty="0" smtClean="0">
                <a:solidFill>
                  <a:schemeClr val="tx1"/>
                </a:solidFill>
              </a:rPr>
              <a:t>ارزیابی وضعیت ارتباطات در زمان رخداد حادثه</a:t>
            </a:r>
          </a:p>
          <a:p>
            <a:pPr>
              <a:lnSpc>
                <a:spcPct val="200000"/>
              </a:lnSpc>
              <a:buFont typeface="Arial" pitchFamily="34" charset="0"/>
              <a:buChar char="•"/>
            </a:pPr>
            <a:r>
              <a:rPr lang="fa-IR" b="1" dirty="0" smtClean="0">
                <a:solidFill>
                  <a:schemeClr val="tx1"/>
                </a:solidFill>
              </a:rPr>
              <a:t>تعیین نحوه برقراری ارتباط بین واحدها</a:t>
            </a:r>
          </a:p>
          <a:p>
            <a:pPr>
              <a:lnSpc>
                <a:spcPct val="200000"/>
              </a:lnSpc>
              <a:buFont typeface="Arial" pitchFamily="34" charset="0"/>
              <a:buChar char="•"/>
            </a:pPr>
            <a:r>
              <a:rPr lang="fa-IR" b="1" dirty="0" smtClean="0">
                <a:solidFill>
                  <a:schemeClr val="tx1"/>
                </a:solidFill>
              </a:rPr>
              <a:t>پایش مستمر کیفیت ارتباطات در زمان پاسخ</a:t>
            </a:r>
          </a:p>
          <a:p>
            <a:pPr>
              <a:lnSpc>
                <a:spcPct val="200000"/>
              </a:lnSpc>
              <a:buFont typeface="Arial" pitchFamily="34" charset="0"/>
              <a:buChar char="•"/>
            </a:pPr>
            <a:r>
              <a:rPr lang="fa-IR" b="1" dirty="0" smtClean="0">
                <a:solidFill>
                  <a:schemeClr val="tx1"/>
                </a:solidFill>
              </a:rPr>
              <a:t>ارزشیابی برنامه برقراری ارتباط بعد از عملیات پاسخ و ارتقاء آن</a:t>
            </a:r>
            <a:endParaRPr lang="en-US" b="1" dirty="0">
              <a:solidFill>
                <a:schemeClr val="tx1"/>
              </a:solidFill>
            </a:endParaRPr>
          </a:p>
        </p:txBody>
      </p:sp>
      <p:pic>
        <p:nvPicPr>
          <p:cNvPr id="6" name="Picture 3" descr="C:\Users\Udr\Desktop\1e3ec5d.jpg"/>
          <p:cNvPicPr>
            <a:picLocks noChangeAspect="1" noChangeArrowheads="1"/>
          </p:cNvPicPr>
          <p:nvPr/>
        </p:nvPicPr>
        <p:blipFill>
          <a:blip r:embed="rId2" cstate="print"/>
          <a:srcRect/>
          <a:stretch>
            <a:fillRect/>
          </a:stretch>
        </p:blipFill>
        <p:spPr bwMode="auto">
          <a:xfrm>
            <a:off x="228600" y="228600"/>
            <a:ext cx="4191000" cy="3950534"/>
          </a:xfrm>
          <a:prstGeom prst="rect">
            <a:avLst/>
          </a:prstGeom>
          <a:noFill/>
        </p:spPr>
      </p:pic>
    </p:spTree>
    <p:extLst>
      <p:ext uri="{BB962C8B-B14F-4D97-AF65-F5344CB8AC3E}">
        <p14:creationId xmlns="" xmlns:p14="http://schemas.microsoft.com/office/powerpoint/2010/main" val="3761695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7772400" cy="762000"/>
          </a:xfrm>
        </p:spPr>
        <p:txBody>
          <a:bodyPr/>
          <a:lstStyle/>
          <a:p>
            <a:pPr algn="r"/>
            <a:r>
              <a:rPr lang="fa-IR" dirty="0" smtClean="0"/>
              <a:t>شرح وظایف واحدهای همکار</a:t>
            </a:r>
            <a:endParaRPr lang="en-US" dirty="0"/>
          </a:p>
        </p:txBody>
      </p:sp>
      <p:pic>
        <p:nvPicPr>
          <p:cNvPr id="6" name="Picture 3" descr="C:\Users\Udr\Desktop\communication_plan-resized-600.jpg"/>
          <p:cNvPicPr>
            <a:picLocks noChangeAspect="1" noChangeArrowheads="1"/>
          </p:cNvPicPr>
          <p:nvPr/>
        </p:nvPicPr>
        <p:blipFill>
          <a:blip r:embed="rId2" cstate="print"/>
          <a:srcRect/>
          <a:stretch>
            <a:fillRect/>
          </a:stretch>
        </p:blipFill>
        <p:spPr bwMode="auto">
          <a:xfrm>
            <a:off x="228600" y="3352800"/>
            <a:ext cx="2819400" cy="2819400"/>
          </a:xfrm>
          <a:prstGeom prst="rect">
            <a:avLst/>
          </a:prstGeom>
          <a:noFill/>
        </p:spPr>
      </p:pic>
      <p:sp>
        <p:nvSpPr>
          <p:cNvPr id="3" name="Text Placeholder 2"/>
          <p:cNvSpPr>
            <a:spLocks noGrp="1"/>
          </p:cNvSpPr>
          <p:nvPr>
            <p:ph type="body" idx="1"/>
          </p:nvPr>
        </p:nvSpPr>
        <p:spPr>
          <a:xfrm>
            <a:off x="990600" y="685800"/>
            <a:ext cx="7772400" cy="3521301"/>
          </a:xfrm>
        </p:spPr>
        <p:txBody>
          <a:bodyPr anchor="ctr" anchorCtr="0">
            <a:normAutofit/>
          </a:bodyPr>
          <a:lstStyle/>
          <a:p>
            <a:pPr>
              <a:lnSpc>
                <a:spcPct val="250000"/>
              </a:lnSpc>
              <a:buFont typeface="Arial" pitchFamily="34" charset="0"/>
              <a:buChar char="•"/>
            </a:pPr>
            <a:r>
              <a:rPr lang="fa-IR" sz="2400" b="1" dirty="0" smtClean="0">
                <a:solidFill>
                  <a:schemeClr val="tx1"/>
                </a:solidFill>
              </a:rPr>
              <a:t>مشارکت در بررسی وضعیت موجود و تهیه برنامه ارتباطات در بلایا</a:t>
            </a:r>
          </a:p>
          <a:p>
            <a:pPr>
              <a:lnSpc>
                <a:spcPct val="250000"/>
              </a:lnSpc>
              <a:buFont typeface="Arial" pitchFamily="34" charset="0"/>
              <a:buChar char="•"/>
            </a:pPr>
            <a:r>
              <a:rPr lang="fa-IR" sz="2400" b="1" dirty="0" smtClean="0">
                <a:solidFill>
                  <a:schemeClr val="tx1"/>
                </a:solidFill>
              </a:rPr>
              <a:t>آموزش به پرسنل در خصوص پروتکل ارتباطی تهیه شده</a:t>
            </a:r>
          </a:p>
          <a:p>
            <a:pPr>
              <a:lnSpc>
                <a:spcPct val="250000"/>
              </a:lnSpc>
              <a:buFont typeface="Arial" pitchFamily="34" charset="0"/>
              <a:buChar char="•"/>
            </a:pPr>
            <a:r>
              <a:rPr lang="fa-IR" sz="2400" b="1" dirty="0" smtClean="0">
                <a:solidFill>
                  <a:schemeClr val="tx1"/>
                </a:solidFill>
              </a:rPr>
              <a:t>ارائه پسخوراند در خصوص ارتباطات در زمان وقوع بلایا</a:t>
            </a:r>
            <a:endParaRPr lang="en-US" sz="2400" b="1" dirty="0">
              <a:solidFill>
                <a:schemeClr val="tx1"/>
              </a:solidFill>
            </a:endParaRPr>
          </a:p>
        </p:txBody>
      </p:sp>
    </p:spTree>
    <p:extLst>
      <p:ext uri="{BB962C8B-B14F-4D97-AF65-F5344CB8AC3E}">
        <p14:creationId xmlns="" xmlns:p14="http://schemas.microsoft.com/office/powerpoint/2010/main" val="2313850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7772400" cy="838200"/>
          </a:xfrm>
        </p:spPr>
        <p:txBody>
          <a:bodyPr/>
          <a:lstStyle/>
          <a:p>
            <a:pPr algn="r"/>
            <a:r>
              <a:rPr lang="fa-IR" dirty="0" smtClean="0"/>
              <a:t> روش ارتباطی:</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533400" y="1219200"/>
            <a:ext cx="6343650" cy="4377643"/>
          </a:xfrm>
          <a:prstGeom prst="rect">
            <a:avLst/>
          </a:prstGeom>
          <a:noFill/>
          <a:ln w="9525">
            <a:noFill/>
            <a:miter lim="800000"/>
            <a:headEnd/>
            <a:tailEnd/>
          </a:ln>
        </p:spPr>
      </p:pic>
    </p:spTree>
    <p:extLst>
      <p:ext uri="{BB962C8B-B14F-4D97-AF65-F5344CB8AC3E}">
        <p14:creationId xmlns="" xmlns:p14="http://schemas.microsoft.com/office/powerpoint/2010/main" val="1380558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32658"/>
            <a:ext cx="9144000" cy="6781800"/>
          </a:xfrm>
          <a:prstGeom prst="rect">
            <a:avLst/>
          </a:prstGeom>
          <a:noFill/>
          <a:ln w="9525">
            <a:noFill/>
            <a:miter lim="800000"/>
            <a:headEnd/>
            <a:tailEnd/>
          </a:ln>
        </p:spPr>
      </p:pic>
    </p:spTree>
    <p:extLst>
      <p:ext uri="{BB962C8B-B14F-4D97-AF65-F5344CB8AC3E}">
        <p14:creationId xmlns="" xmlns:p14="http://schemas.microsoft.com/office/powerpoint/2010/main" val="250819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4008" y="4509120"/>
            <a:ext cx="4195192" cy="1362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algn="r" rtl="1">
              <a:lnSpc>
                <a:spcPct val="170000"/>
              </a:lnSpc>
            </a:pPr>
            <a:r>
              <a:rPr lang="en-US" b="1" dirty="0" smtClean="0">
                <a:effectLst/>
                <a:cs typeface="B Davat" pitchFamily="2" charset="-78"/>
              </a:rPr>
              <a:t>M11</a:t>
            </a:r>
            <a:r>
              <a:rPr lang="fa-IR" b="1" dirty="0" smtClean="0">
                <a:effectLst/>
                <a:cs typeface="B Davat" pitchFamily="2" charset="-78"/>
              </a:rPr>
              <a:t>- </a:t>
            </a:r>
            <a:r>
              <a:rPr lang="fa-IR" b="1" dirty="0">
                <a:effectLst/>
              </a:rPr>
              <a:t>ایمنی</a:t>
            </a:r>
            <a:endParaRPr lang="en-US" b="1" dirty="0">
              <a:effectLst/>
              <a:cs typeface="B Davat" pitchFamily="2" charset="-78"/>
            </a:endParaRPr>
          </a:p>
        </p:txBody>
      </p:sp>
      <p:sp>
        <p:nvSpPr>
          <p:cNvPr id="6"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7" name="Diagram 6"/>
          <p:cNvGraphicFramePr/>
          <p:nvPr>
            <p:extLst>
              <p:ext uri="{D42A27DB-BD31-4B8C-83A1-F6EECF244321}">
                <p14:modId xmlns="" xmlns:p14="http://schemas.microsoft.com/office/powerpoint/2010/main" val="3163830490"/>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06656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8194" name="Picture 2" descr="C:\Users\Udr\Desktop\ICS0102080.gif"/>
          <p:cNvPicPr>
            <a:picLocks noChangeAspect="1" noChangeArrowheads="1"/>
          </p:cNvPicPr>
          <p:nvPr/>
        </p:nvPicPr>
        <p:blipFill>
          <a:blip r:embed="rId2" cstate="print"/>
          <a:srcRect/>
          <a:stretch>
            <a:fillRect/>
          </a:stretch>
        </p:blipFill>
        <p:spPr bwMode="auto">
          <a:xfrm>
            <a:off x="76200" y="381000"/>
            <a:ext cx="8905565" cy="5405438"/>
          </a:xfrm>
          <a:prstGeom prst="rect">
            <a:avLst/>
          </a:prstGeom>
          <a:noFill/>
        </p:spPr>
      </p:pic>
    </p:spTree>
    <p:extLst>
      <p:ext uri="{BB962C8B-B14F-4D97-AF65-F5344CB8AC3E}">
        <p14:creationId xmlns="" xmlns:p14="http://schemas.microsoft.com/office/powerpoint/2010/main" val="59348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362075"/>
          </a:xfrm>
        </p:spPr>
        <p:txBody>
          <a:bodyPr/>
          <a:lstStyle/>
          <a:p>
            <a:pPr algn="r"/>
            <a:r>
              <a:rPr lang="fa-IR" dirty="0" smtClean="0"/>
              <a:t>ایمنی</a:t>
            </a:r>
            <a:endParaRPr lang="en-US" dirty="0"/>
          </a:p>
        </p:txBody>
      </p:sp>
      <p:pic>
        <p:nvPicPr>
          <p:cNvPr id="10242" name="Picture 2" descr="C:\Users\Udr\Desktop\images (2).jpg"/>
          <p:cNvPicPr>
            <a:picLocks noChangeAspect="1" noChangeArrowheads="1"/>
          </p:cNvPicPr>
          <p:nvPr/>
        </p:nvPicPr>
        <p:blipFill>
          <a:blip r:embed="rId2" cstate="print"/>
          <a:srcRect/>
          <a:stretch>
            <a:fillRect/>
          </a:stretch>
        </p:blipFill>
        <p:spPr bwMode="auto">
          <a:xfrm>
            <a:off x="686789" y="1304925"/>
            <a:ext cx="7314211" cy="4867275"/>
          </a:xfrm>
          <a:prstGeom prst="rect">
            <a:avLst/>
          </a:prstGeom>
          <a:noFill/>
        </p:spPr>
      </p:pic>
    </p:spTree>
    <p:extLst>
      <p:ext uri="{BB962C8B-B14F-4D97-AF65-F5344CB8AC3E}">
        <p14:creationId xmlns="" xmlns:p14="http://schemas.microsoft.com/office/powerpoint/2010/main" val="3039065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5" descr="Slide:  Expanding the Organization&#10;&#10;Incident Command Organization Chart  &#10;&#10;Command Staff:  Provides information, safety, and liaison services for the entire organization and corresponds to Public Informaton Officer, Safety Officer and Liaison Officer.&#10;&#10;General Staff:  Delegated functional responsibilities corresponds to Operations Section, Planning Section, Logistics Section, and Finance/Admin Section"/>
          <p:cNvGrpSpPr>
            <a:grpSpLocks/>
          </p:cNvGrpSpPr>
          <p:nvPr/>
        </p:nvGrpSpPr>
        <p:grpSpPr bwMode="auto">
          <a:xfrm>
            <a:off x="355600" y="304800"/>
            <a:ext cx="8331200" cy="6248400"/>
            <a:chOff x="355600" y="1546225"/>
            <a:chExt cx="8374608" cy="4402637"/>
          </a:xfrm>
        </p:grpSpPr>
        <p:sp>
          <p:nvSpPr>
            <p:cNvPr id="6" name="Line 7"/>
            <p:cNvSpPr>
              <a:spLocks noChangeShapeType="1"/>
            </p:cNvSpPr>
            <p:nvPr/>
          </p:nvSpPr>
          <p:spPr bwMode="auto">
            <a:xfrm flipV="1">
              <a:off x="2695575" y="4111625"/>
              <a:ext cx="0" cy="228600"/>
            </a:xfrm>
            <a:prstGeom prst="line">
              <a:avLst/>
            </a:prstGeom>
            <a:noFill/>
            <a:ln w="22225">
              <a:solidFill>
                <a:srgbClr val="25387D"/>
              </a:solidFill>
              <a:round/>
              <a:headEnd/>
              <a:tailEnd/>
            </a:ln>
          </p:spPr>
          <p:txBody>
            <a:bodyPr wrap="none" anchor="ctr"/>
            <a:lstStyle/>
            <a:p>
              <a:endParaRPr lang="en-US"/>
            </a:p>
          </p:txBody>
        </p:sp>
        <p:sp>
          <p:nvSpPr>
            <p:cNvPr id="7" name="Line 8"/>
            <p:cNvSpPr>
              <a:spLocks noChangeShapeType="1"/>
            </p:cNvSpPr>
            <p:nvPr/>
          </p:nvSpPr>
          <p:spPr bwMode="auto">
            <a:xfrm flipV="1">
              <a:off x="4410075" y="4111625"/>
              <a:ext cx="0" cy="228600"/>
            </a:xfrm>
            <a:prstGeom prst="line">
              <a:avLst/>
            </a:prstGeom>
            <a:noFill/>
            <a:ln w="22225">
              <a:solidFill>
                <a:srgbClr val="25387D"/>
              </a:solidFill>
              <a:round/>
              <a:headEnd/>
              <a:tailEnd/>
            </a:ln>
          </p:spPr>
          <p:txBody>
            <a:bodyPr wrap="none" anchor="ctr"/>
            <a:lstStyle/>
            <a:p>
              <a:endParaRPr lang="en-US"/>
            </a:p>
          </p:txBody>
        </p:sp>
        <p:grpSp>
          <p:nvGrpSpPr>
            <p:cNvPr id="8" name="Group 22"/>
            <p:cNvGrpSpPr>
              <a:grpSpLocks/>
            </p:cNvGrpSpPr>
            <p:nvPr/>
          </p:nvGrpSpPr>
          <p:grpSpPr bwMode="auto">
            <a:xfrm>
              <a:off x="355600" y="1546225"/>
              <a:ext cx="8374608" cy="4402637"/>
              <a:chOff x="546100" y="1181100"/>
              <a:chExt cx="8374608" cy="4402637"/>
            </a:xfrm>
          </p:grpSpPr>
          <p:sp>
            <p:nvSpPr>
              <p:cNvPr id="9" name="Line 5"/>
              <p:cNvSpPr>
                <a:spLocks noChangeShapeType="1"/>
              </p:cNvSpPr>
              <p:nvPr/>
            </p:nvSpPr>
            <p:spPr bwMode="auto">
              <a:xfrm flipV="1">
                <a:off x="3546475" y="1625600"/>
                <a:ext cx="0" cy="2103438"/>
              </a:xfrm>
              <a:prstGeom prst="line">
                <a:avLst/>
              </a:prstGeom>
              <a:noFill/>
              <a:ln w="22225">
                <a:solidFill>
                  <a:srgbClr val="25387D"/>
                </a:solidFill>
                <a:round/>
                <a:headEnd/>
                <a:tailEnd/>
              </a:ln>
            </p:spPr>
            <p:txBody>
              <a:bodyPr wrap="none" anchor="ctr"/>
              <a:lstStyle/>
              <a:p>
                <a:endParaRPr lang="en-US"/>
              </a:p>
            </p:txBody>
          </p:sp>
          <p:sp>
            <p:nvSpPr>
              <p:cNvPr id="10" name="Line 6"/>
              <p:cNvSpPr>
                <a:spLocks noChangeShapeType="1"/>
              </p:cNvSpPr>
              <p:nvPr/>
            </p:nvSpPr>
            <p:spPr bwMode="auto">
              <a:xfrm flipH="1">
                <a:off x="3543300" y="2667000"/>
                <a:ext cx="1090613" cy="0"/>
              </a:xfrm>
              <a:prstGeom prst="line">
                <a:avLst/>
              </a:prstGeom>
              <a:noFill/>
              <a:ln w="22225">
                <a:solidFill>
                  <a:srgbClr val="25387D"/>
                </a:solidFill>
                <a:round/>
                <a:headEnd/>
                <a:tailEnd/>
              </a:ln>
            </p:spPr>
            <p:txBody>
              <a:bodyPr wrap="none" anchor="ctr"/>
              <a:lstStyle/>
              <a:p>
                <a:endParaRPr lang="en-US"/>
              </a:p>
            </p:txBody>
          </p:sp>
          <p:sp>
            <p:nvSpPr>
              <p:cNvPr id="11" name="AutoShape 9"/>
              <p:cNvSpPr>
                <a:spLocks/>
              </p:cNvSpPr>
              <p:nvPr/>
            </p:nvSpPr>
            <p:spPr bwMode="auto">
              <a:xfrm>
                <a:off x="6619875" y="3886200"/>
                <a:ext cx="257175" cy="533400"/>
              </a:xfrm>
              <a:prstGeom prst="rightBrace">
                <a:avLst>
                  <a:gd name="adj1" fmla="val 17284"/>
                  <a:gd name="adj2" fmla="val 50000"/>
                </a:avLst>
              </a:prstGeom>
              <a:noFill/>
              <a:ln w="22225">
                <a:solidFill>
                  <a:srgbClr val="25387D"/>
                </a:solidFill>
                <a:round/>
                <a:headEnd/>
                <a:tailEnd/>
              </a:ln>
            </p:spPr>
            <p:txBody>
              <a:bodyPr wrap="none" anchor="ctr"/>
              <a:lstStyle/>
              <a:p>
                <a:endParaRPr lang="fa-IR"/>
              </a:p>
            </p:txBody>
          </p:sp>
          <p:sp>
            <p:nvSpPr>
              <p:cNvPr id="12" name="AutoShape 10"/>
              <p:cNvSpPr>
                <a:spLocks/>
              </p:cNvSpPr>
              <p:nvPr/>
            </p:nvSpPr>
            <p:spPr bwMode="auto">
              <a:xfrm>
                <a:off x="5662613" y="1905000"/>
                <a:ext cx="333375" cy="1524000"/>
              </a:xfrm>
              <a:prstGeom prst="rightBrace">
                <a:avLst>
                  <a:gd name="adj1" fmla="val 38095"/>
                  <a:gd name="adj2" fmla="val 53241"/>
                </a:avLst>
              </a:prstGeom>
              <a:noFill/>
              <a:ln w="22225">
                <a:solidFill>
                  <a:srgbClr val="25387D"/>
                </a:solidFill>
                <a:round/>
                <a:headEnd/>
                <a:tailEnd/>
              </a:ln>
            </p:spPr>
            <p:txBody>
              <a:bodyPr wrap="none" anchor="ctr"/>
              <a:lstStyle/>
              <a:p>
                <a:endParaRPr lang="fa-IR"/>
              </a:p>
            </p:txBody>
          </p:sp>
          <p:sp>
            <p:nvSpPr>
              <p:cNvPr id="13" name="Text Box 11"/>
              <p:cNvSpPr txBox="1">
                <a:spLocks noChangeArrowheads="1"/>
              </p:cNvSpPr>
              <p:nvPr/>
            </p:nvSpPr>
            <p:spPr bwMode="auto">
              <a:xfrm>
                <a:off x="6048573" y="1864487"/>
                <a:ext cx="2746375" cy="1631216"/>
              </a:xfrm>
              <a:prstGeom prst="rect">
                <a:avLst/>
              </a:prstGeom>
              <a:noFill/>
              <a:ln w="9525">
                <a:noFill/>
                <a:miter lim="800000"/>
                <a:headEnd/>
                <a:tailEnd/>
              </a:ln>
            </p:spPr>
            <p:txBody>
              <a:bodyPr>
                <a:spAutoFit/>
              </a:bodyPr>
              <a:lstStyle/>
              <a:p>
                <a:pPr algn="ctr"/>
                <a:r>
                  <a:rPr lang="en-US" sz="2000" b="1" dirty="0">
                    <a:solidFill>
                      <a:srgbClr val="CC0000"/>
                    </a:solidFill>
                  </a:rPr>
                  <a:t>Command Staff:  </a:t>
                </a:r>
                <a:r>
                  <a:rPr lang="en-US" sz="2000" b="1" dirty="0">
                    <a:solidFill>
                      <a:srgbClr val="25387D"/>
                    </a:solidFill>
                  </a:rPr>
                  <a:t>Provide information, safety, and liaison services for the entire organization.</a:t>
                </a:r>
              </a:p>
            </p:txBody>
          </p:sp>
          <p:sp>
            <p:nvSpPr>
              <p:cNvPr id="14" name="AutoShape 12"/>
              <p:cNvSpPr>
                <a:spLocks noChangeArrowheads="1"/>
              </p:cNvSpPr>
              <p:nvPr/>
            </p:nvSpPr>
            <p:spPr bwMode="gray">
              <a:xfrm>
                <a:off x="2178156" y="3885532"/>
                <a:ext cx="1371689" cy="533268"/>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Planning</a:t>
                </a:r>
              </a:p>
              <a:p>
                <a:pPr algn="ctr">
                  <a:lnSpc>
                    <a:spcPct val="85000"/>
                  </a:lnSpc>
                  <a:defRPr/>
                </a:pPr>
                <a:r>
                  <a:rPr lang="en-US" sz="1300" b="1" dirty="0">
                    <a:solidFill>
                      <a:srgbClr val="1D3B59"/>
                    </a:solidFill>
                    <a:cs typeface="+mn-cs"/>
                  </a:rPr>
                  <a:t>Section</a:t>
                </a:r>
              </a:p>
            </p:txBody>
          </p:sp>
          <p:sp>
            <p:nvSpPr>
              <p:cNvPr id="15" name="AutoShape 13"/>
              <p:cNvSpPr>
                <a:spLocks noChangeArrowheads="1"/>
              </p:cNvSpPr>
              <p:nvPr/>
            </p:nvSpPr>
            <p:spPr bwMode="gray">
              <a:xfrm>
                <a:off x="3756234" y="3885532"/>
                <a:ext cx="1371689" cy="533268"/>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Logistics</a:t>
                </a:r>
              </a:p>
              <a:p>
                <a:pPr algn="ctr">
                  <a:lnSpc>
                    <a:spcPct val="85000"/>
                  </a:lnSpc>
                  <a:defRPr/>
                </a:pPr>
                <a:r>
                  <a:rPr lang="en-US" sz="1300" b="1" dirty="0">
                    <a:solidFill>
                      <a:srgbClr val="1D3B59"/>
                    </a:solidFill>
                    <a:cs typeface="+mn-cs"/>
                  </a:rPr>
                  <a:t>Section</a:t>
                </a:r>
              </a:p>
            </p:txBody>
          </p:sp>
          <p:sp>
            <p:nvSpPr>
              <p:cNvPr id="16" name="Line 14"/>
              <p:cNvSpPr>
                <a:spLocks noChangeShapeType="1"/>
              </p:cNvSpPr>
              <p:nvPr/>
            </p:nvSpPr>
            <p:spPr bwMode="auto">
              <a:xfrm flipH="1">
                <a:off x="3546475" y="2133600"/>
                <a:ext cx="995363" cy="0"/>
              </a:xfrm>
              <a:prstGeom prst="line">
                <a:avLst/>
              </a:prstGeom>
              <a:noFill/>
              <a:ln w="22225">
                <a:solidFill>
                  <a:srgbClr val="25387D"/>
                </a:solidFill>
                <a:round/>
                <a:headEnd/>
                <a:tailEnd/>
              </a:ln>
            </p:spPr>
            <p:txBody>
              <a:bodyPr wrap="none" anchor="ctr"/>
              <a:lstStyle/>
              <a:p>
                <a:endParaRPr lang="en-US"/>
              </a:p>
            </p:txBody>
          </p:sp>
          <p:sp>
            <p:nvSpPr>
              <p:cNvPr id="17" name="Line 15"/>
              <p:cNvSpPr>
                <a:spLocks noChangeShapeType="1"/>
              </p:cNvSpPr>
              <p:nvPr/>
            </p:nvSpPr>
            <p:spPr bwMode="auto">
              <a:xfrm flipH="1">
                <a:off x="3546475" y="3276600"/>
                <a:ext cx="1071563" cy="0"/>
              </a:xfrm>
              <a:prstGeom prst="line">
                <a:avLst/>
              </a:prstGeom>
              <a:noFill/>
              <a:ln w="22225">
                <a:solidFill>
                  <a:srgbClr val="25387D"/>
                </a:solidFill>
                <a:round/>
                <a:headEnd/>
                <a:tailEnd/>
              </a:ln>
            </p:spPr>
            <p:txBody>
              <a:bodyPr wrap="none" anchor="ctr"/>
              <a:lstStyle/>
              <a:p>
                <a:endParaRPr lang="en-US"/>
              </a:p>
            </p:txBody>
          </p:sp>
          <p:sp>
            <p:nvSpPr>
              <p:cNvPr id="18" name="AutoShape 16"/>
              <p:cNvSpPr>
                <a:spLocks noChangeArrowheads="1"/>
              </p:cNvSpPr>
              <p:nvPr/>
            </p:nvSpPr>
            <p:spPr bwMode="auto">
              <a:xfrm>
                <a:off x="3910232" y="2971358"/>
                <a:ext cx="1676509" cy="533268"/>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Liaison</a:t>
                </a:r>
              </a:p>
              <a:p>
                <a:pPr algn="ctr">
                  <a:lnSpc>
                    <a:spcPct val="85000"/>
                  </a:lnSpc>
                  <a:defRPr/>
                </a:pPr>
                <a:r>
                  <a:rPr lang="en-US" sz="1300" b="1" dirty="0">
                    <a:solidFill>
                      <a:srgbClr val="1D3B59"/>
                    </a:solidFill>
                    <a:cs typeface="+mn-cs"/>
                  </a:rPr>
                  <a:t>Officer</a:t>
                </a:r>
                <a:endParaRPr lang="en-US" sz="1300" b="1" dirty="0">
                  <a:cs typeface="+mn-cs"/>
                </a:endParaRPr>
              </a:p>
            </p:txBody>
          </p:sp>
          <p:sp>
            <p:nvSpPr>
              <p:cNvPr id="19" name="AutoShape 17"/>
              <p:cNvSpPr>
                <a:spLocks noChangeArrowheads="1"/>
              </p:cNvSpPr>
              <p:nvPr/>
            </p:nvSpPr>
            <p:spPr bwMode="auto">
              <a:xfrm>
                <a:off x="3910232" y="2395238"/>
                <a:ext cx="1676509" cy="533268"/>
              </a:xfrm>
              <a:prstGeom prst="cube">
                <a:avLst>
                  <a:gd name="adj" fmla="val 11014"/>
                </a:avLst>
              </a:prstGeom>
              <a:solidFill>
                <a:srgbClr val="FFFF00"/>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Safety</a:t>
                </a:r>
              </a:p>
              <a:p>
                <a:pPr algn="ctr">
                  <a:lnSpc>
                    <a:spcPct val="85000"/>
                  </a:lnSpc>
                  <a:defRPr/>
                </a:pPr>
                <a:r>
                  <a:rPr lang="en-US" sz="1300" b="1" dirty="0">
                    <a:solidFill>
                      <a:srgbClr val="1D3B59"/>
                    </a:solidFill>
                    <a:cs typeface="+mn-cs"/>
                  </a:rPr>
                  <a:t>Officer</a:t>
                </a:r>
                <a:endParaRPr lang="en-US" sz="1300" b="1" dirty="0">
                  <a:cs typeface="+mn-cs"/>
                </a:endParaRPr>
              </a:p>
            </p:txBody>
          </p:sp>
          <p:sp>
            <p:nvSpPr>
              <p:cNvPr id="20" name="AutoShape 18"/>
              <p:cNvSpPr>
                <a:spLocks noChangeArrowheads="1"/>
              </p:cNvSpPr>
              <p:nvPr/>
            </p:nvSpPr>
            <p:spPr bwMode="auto">
              <a:xfrm>
                <a:off x="3910232" y="1828640"/>
                <a:ext cx="1676509" cy="533268"/>
              </a:xfrm>
              <a:prstGeom prst="cube">
                <a:avLst>
                  <a:gd name="adj" fmla="val 11310"/>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Public Information</a:t>
                </a:r>
              </a:p>
              <a:p>
                <a:pPr algn="ctr">
                  <a:lnSpc>
                    <a:spcPct val="85000"/>
                  </a:lnSpc>
                  <a:defRPr/>
                </a:pPr>
                <a:r>
                  <a:rPr lang="en-US" sz="1300" b="1" dirty="0">
                    <a:solidFill>
                      <a:srgbClr val="1D3B59"/>
                    </a:solidFill>
                    <a:cs typeface="+mn-cs"/>
                  </a:rPr>
                  <a:t>Officer</a:t>
                </a:r>
              </a:p>
            </p:txBody>
          </p:sp>
          <p:sp>
            <p:nvSpPr>
              <p:cNvPr id="21" name="Text Box 21"/>
              <p:cNvSpPr txBox="1">
                <a:spLocks noChangeArrowheads="1"/>
              </p:cNvSpPr>
              <p:nvPr/>
            </p:nvSpPr>
            <p:spPr bwMode="auto">
              <a:xfrm>
                <a:off x="6634708" y="3983451"/>
                <a:ext cx="2286000" cy="1600286"/>
              </a:xfrm>
              <a:prstGeom prst="rect">
                <a:avLst/>
              </a:prstGeom>
              <a:noFill/>
              <a:ln w="9525">
                <a:noFill/>
                <a:miter lim="800000"/>
                <a:headEnd/>
                <a:tailEnd/>
              </a:ln>
            </p:spPr>
            <p:txBody>
              <a:bodyPr>
                <a:spAutoFit/>
              </a:bodyPr>
              <a:lstStyle/>
              <a:p>
                <a:pPr algn="ctr"/>
                <a:r>
                  <a:rPr lang="en-US" sz="2000" b="1">
                    <a:solidFill>
                      <a:srgbClr val="CC0000"/>
                    </a:solidFill>
                  </a:rPr>
                  <a:t>General Staff: </a:t>
                </a:r>
                <a:r>
                  <a:rPr lang="en-US" sz="2000" b="1">
                    <a:solidFill>
                      <a:srgbClr val="25387D"/>
                    </a:solidFill>
                  </a:rPr>
                  <a:t>Delegated functional responsibilities. </a:t>
                </a:r>
              </a:p>
              <a:p>
                <a:pPr algn="ctr"/>
                <a:endParaRPr lang="en-US" b="1">
                  <a:solidFill>
                    <a:srgbClr val="25387D"/>
                  </a:solidFill>
                </a:endParaRPr>
              </a:p>
            </p:txBody>
          </p:sp>
          <p:cxnSp>
            <p:nvCxnSpPr>
              <p:cNvPr id="22" name="AutoShape 22"/>
              <p:cNvCxnSpPr>
                <a:cxnSpLocks noChangeShapeType="1"/>
              </p:cNvCxnSpPr>
              <p:nvPr/>
            </p:nvCxnSpPr>
            <p:spPr bwMode="auto">
              <a:xfrm rot="-5400000">
                <a:off x="3530600" y="1409700"/>
                <a:ext cx="44450" cy="5149850"/>
              </a:xfrm>
              <a:prstGeom prst="bentConnector3">
                <a:avLst>
                  <a:gd name="adj1" fmla="val 614287"/>
                </a:avLst>
              </a:prstGeom>
              <a:noFill/>
              <a:ln w="22225">
                <a:solidFill>
                  <a:srgbClr val="25387D"/>
                </a:solidFill>
                <a:miter lim="800000"/>
                <a:headEnd/>
                <a:tailEnd/>
              </a:ln>
            </p:spPr>
          </p:cxnSp>
          <p:sp>
            <p:nvSpPr>
              <p:cNvPr id="23" name="AutoShape 23"/>
              <p:cNvSpPr>
                <a:spLocks noChangeArrowheads="1"/>
              </p:cNvSpPr>
              <p:nvPr/>
            </p:nvSpPr>
            <p:spPr bwMode="gray">
              <a:xfrm>
                <a:off x="546100" y="3885532"/>
                <a:ext cx="1371689" cy="533268"/>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Operations</a:t>
                </a:r>
              </a:p>
              <a:p>
                <a:pPr algn="ctr">
                  <a:lnSpc>
                    <a:spcPct val="85000"/>
                  </a:lnSpc>
                  <a:defRPr/>
                </a:pPr>
                <a:r>
                  <a:rPr lang="en-US" sz="1300" b="1" dirty="0">
                    <a:solidFill>
                      <a:srgbClr val="1D3B59"/>
                    </a:solidFill>
                    <a:cs typeface="+mn-cs"/>
                  </a:rPr>
                  <a:t>Section</a:t>
                </a:r>
              </a:p>
            </p:txBody>
          </p:sp>
          <p:sp>
            <p:nvSpPr>
              <p:cNvPr id="24" name="AutoShape 24"/>
              <p:cNvSpPr>
                <a:spLocks noChangeArrowheads="1"/>
              </p:cNvSpPr>
              <p:nvPr/>
            </p:nvSpPr>
            <p:spPr bwMode="gray">
              <a:xfrm>
                <a:off x="5270807" y="3885532"/>
                <a:ext cx="1371689" cy="533268"/>
              </a:xfrm>
              <a:prstGeom prst="cube">
                <a:avLst>
                  <a:gd name="adj" fmla="val 8333"/>
                </a:avLst>
              </a:prstGeom>
              <a:solidFill>
                <a:schemeClr val="bg1"/>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Finance/Admin</a:t>
                </a:r>
              </a:p>
              <a:p>
                <a:pPr algn="ctr">
                  <a:lnSpc>
                    <a:spcPct val="85000"/>
                  </a:lnSpc>
                  <a:defRPr/>
                </a:pPr>
                <a:r>
                  <a:rPr lang="en-US" sz="1300" b="1" dirty="0">
                    <a:solidFill>
                      <a:srgbClr val="1D3B59"/>
                    </a:solidFill>
                    <a:cs typeface="+mn-cs"/>
                  </a:rPr>
                  <a:t>Section</a:t>
                </a:r>
              </a:p>
            </p:txBody>
          </p:sp>
          <p:sp>
            <p:nvSpPr>
              <p:cNvPr id="25" name="AutoShape 19"/>
              <p:cNvSpPr>
                <a:spLocks noChangeArrowheads="1"/>
              </p:cNvSpPr>
              <p:nvPr/>
            </p:nvSpPr>
            <p:spPr bwMode="auto">
              <a:xfrm>
                <a:off x="2703653" y="1181100"/>
                <a:ext cx="1676509" cy="533268"/>
              </a:xfrm>
              <a:prstGeom prst="cube">
                <a:avLst>
                  <a:gd name="adj" fmla="val 8333"/>
                </a:avLst>
              </a:prstGeom>
              <a:solidFill>
                <a:srgbClr val="000066"/>
              </a:soli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bg1"/>
                    </a:solidFill>
                    <a:cs typeface="+mn-cs"/>
                  </a:rPr>
                  <a:t>Incident</a:t>
                </a:r>
              </a:p>
              <a:p>
                <a:pPr algn="ctr">
                  <a:lnSpc>
                    <a:spcPct val="85000"/>
                  </a:lnSpc>
                  <a:defRPr/>
                </a:pPr>
                <a:r>
                  <a:rPr lang="en-US" sz="1300" b="1" dirty="0">
                    <a:solidFill>
                      <a:schemeClr val="bg1"/>
                    </a:solidFill>
                    <a:cs typeface="+mn-cs"/>
                  </a:rPr>
                  <a:t>Command</a:t>
                </a:r>
              </a:p>
            </p:txBody>
          </p:sp>
        </p:grpSp>
      </p:grpSp>
    </p:spTree>
    <p:extLst>
      <p:ext uri="{BB962C8B-B14F-4D97-AF65-F5344CB8AC3E}">
        <p14:creationId xmlns="" xmlns:p14="http://schemas.microsoft.com/office/powerpoint/2010/main" val="2784315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676401"/>
            <a:ext cx="9157063" cy="2286000"/>
          </a:xfrm>
          <a:prstGeom prst="rect">
            <a:avLst/>
          </a:prstGeom>
          <a:noFill/>
          <a:ln w="9525">
            <a:noFill/>
            <a:miter lim="800000"/>
            <a:headEnd/>
            <a:tailEnd/>
          </a:ln>
        </p:spPr>
      </p:pic>
    </p:spTree>
    <p:extLst>
      <p:ext uri="{BB962C8B-B14F-4D97-AF65-F5344CB8AC3E}">
        <p14:creationId xmlns="" xmlns:p14="http://schemas.microsoft.com/office/powerpoint/2010/main" val="15051012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762000"/>
          </a:xfrm>
        </p:spPr>
        <p:txBody>
          <a:bodyPr/>
          <a:lstStyle/>
          <a:p>
            <a:pPr algn="r"/>
            <a:r>
              <a:rPr lang="fa-IR" dirty="0" smtClean="0"/>
              <a:t>شرح کارکرد</a:t>
            </a:r>
            <a:endParaRPr lang="en-US" dirty="0"/>
          </a:p>
        </p:txBody>
      </p:sp>
      <p:sp>
        <p:nvSpPr>
          <p:cNvPr id="3" name="Text Placeholder 2"/>
          <p:cNvSpPr>
            <a:spLocks noGrp="1"/>
          </p:cNvSpPr>
          <p:nvPr>
            <p:ph type="body" idx="1"/>
          </p:nvPr>
        </p:nvSpPr>
        <p:spPr>
          <a:xfrm>
            <a:off x="381000" y="762000"/>
            <a:ext cx="8305800" cy="5334000"/>
          </a:xfrm>
        </p:spPr>
        <p:txBody>
          <a:bodyPr anchor="ctr" anchorCtr="0">
            <a:normAutofit/>
          </a:bodyPr>
          <a:lstStyle/>
          <a:p>
            <a:pPr algn="just">
              <a:lnSpc>
                <a:spcPct val="250000"/>
              </a:lnSpc>
            </a:pPr>
            <a:r>
              <a:rPr lang="fa-IR" b="1" dirty="0" smtClean="0">
                <a:solidFill>
                  <a:schemeClr val="tx1"/>
                </a:solidFill>
              </a:rPr>
              <a:t>توجه به ایمنی پرسنل حین انجام عملیات یکی از موارد مهم در برنامه ریزی برای بلایاست. متاسفانه این مسئولیت در شرایط عادی در اغلب واحدها بر عهده پرسنل عملیاتی همان واحد گذاشته شده و واحد مستقلی برای این عملکرد در نظر گرفته نشده است. با توجه به آنکه اقدامات نظارتی برای اغلب موارد تهدیدکننده در محیط مانند </a:t>
            </a:r>
            <a:r>
              <a:rPr lang="en-US" b="1" dirty="0" err="1" smtClean="0">
                <a:solidFill>
                  <a:schemeClr val="tx1"/>
                </a:solidFill>
              </a:rPr>
              <a:t>HazMat</a:t>
            </a:r>
            <a:r>
              <a:rPr lang="fa-IR" b="1" dirty="0" smtClean="0">
                <a:solidFill>
                  <a:schemeClr val="tx1"/>
                </a:solidFill>
              </a:rPr>
              <a:t> توسط بهداشت محیط انجام می شود، توصیه می شود این واحد مسئولیت مدیریت ایمنی عملیات را بر عهده گیرد. اگر چه در موارد پزشکی از سایر واحدها مانند اورژانس پیش بیمارستانی استفاده شود.</a:t>
            </a:r>
            <a:endParaRPr lang="en-US" b="1" dirty="0">
              <a:solidFill>
                <a:schemeClr val="tx1"/>
              </a:solidFill>
            </a:endParaRPr>
          </a:p>
        </p:txBody>
      </p:sp>
    </p:spTree>
    <p:extLst>
      <p:ext uri="{BB962C8B-B14F-4D97-AF65-F5344CB8AC3E}">
        <p14:creationId xmlns="" xmlns:p14="http://schemas.microsoft.com/office/powerpoint/2010/main" val="372148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525963"/>
          </a:xfrm>
        </p:spPr>
        <p:txBody>
          <a:bodyPr>
            <a:normAutofit/>
          </a:bodyPr>
          <a:lstStyle/>
          <a:p>
            <a:r>
              <a:rPr lang="fa-IR" sz="2800" b="1" dirty="0">
                <a:solidFill>
                  <a:schemeClr val="tx1"/>
                </a:solidFill>
              </a:rPr>
              <a:t>شرح وظایف واحدهای همکار</a:t>
            </a:r>
            <a:r>
              <a:rPr lang="fa-IR" sz="2800" b="1" dirty="0" smtClean="0">
                <a:solidFill>
                  <a:schemeClr val="tx1"/>
                </a:solidFill>
              </a:rPr>
              <a:t>:</a:t>
            </a:r>
          </a:p>
          <a:p>
            <a:pPr marL="0" indent="0">
              <a:buNone/>
            </a:pPr>
            <a:endParaRPr lang="en-US" sz="2800" dirty="0">
              <a:solidFill>
                <a:schemeClr val="tx1"/>
              </a:solidFill>
            </a:endParaRPr>
          </a:p>
          <a:p>
            <a:pPr lvl="0"/>
            <a:r>
              <a:rPr lang="fa-IR" sz="2800" dirty="0">
                <a:solidFill>
                  <a:schemeClr val="tx1"/>
                </a:solidFill>
              </a:rPr>
              <a:t>ارتباط مستمر با </a:t>
            </a:r>
            <a:r>
              <a:rPr lang="en-US" sz="2800" dirty="0">
                <a:solidFill>
                  <a:schemeClr val="tx1"/>
                </a:solidFill>
              </a:rPr>
              <a:t>EOC</a:t>
            </a:r>
            <a:r>
              <a:rPr lang="fa-IR" sz="2800" dirty="0">
                <a:solidFill>
                  <a:schemeClr val="tx1"/>
                </a:solidFill>
              </a:rPr>
              <a:t> برای تبادل اطلاعات</a:t>
            </a:r>
            <a:endParaRPr lang="en-US" sz="2800" dirty="0">
              <a:solidFill>
                <a:schemeClr val="tx1"/>
              </a:solidFill>
            </a:endParaRPr>
          </a:p>
          <a:p>
            <a:pPr lvl="0"/>
            <a:r>
              <a:rPr lang="fa-IR" sz="2800" dirty="0">
                <a:solidFill>
                  <a:schemeClr val="tx1"/>
                </a:solidFill>
              </a:rPr>
              <a:t>دریافت تایید خبر و سطح هشدار از </a:t>
            </a:r>
            <a:r>
              <a:rPr lang="en-US" sz="2800" dirty="0">
                <a:solidFill>
                  <a:schemeClr val="tx1"/>
                </a:solidFill>
              </a:rPr>
              <a:t>EOC</a:t>
            </a:r>
          </a:p>
          <a:p>
            <a:pPr lvl="0"/>
            <a:r>
              <a:rPr lang="fa-IR" sz="2800" dirty="0">
                <a:solidFill>
                  <a:schemeClr val="tx1"/>
                </a:solidFill>
              </a:rPr>
              <a:t>اقدام بر اساس </a:t>
            </a:r>
            <a:r>
              <a:rPr lang="fa-IR" sz="2800" dirty="0" err="1">
                <a:solidFill>
                  <a:schemeClr val="tx1"/>
                </a:solidFill>
              </a:rPr>
              <a:t>کارکردهای</a:t>
            </a:r>
            <a:r>
              <a:rPr lang="fa-IR" sz="2800" dirty="0">
                <a:solidFill>
                  <a:schemeClr val="tx1"/>
                </a:solidFill>
              </a:rPr>
              <a:t> تعریف شده در </a:t>
            </a:r>
            <a:r>
              <a:rPr lang="en-US" sz="2800" dirty="0">
                <a:solidFill>
                  <a:schemeClr val="tx1"/>
                </a:solidFill>
              </a:rPr>
              <a:t>EOP </a:t>
            </a:r>
          </a:p>
          <a:p>
            <a:r>
              <a:rPr lang="fa-IR" sz="2800" dirty="0">
                <a:solidFill>
                  <a:schemeClr val="tx1"/>
                </a:solidFill>
              </a:rPr>
              <a:t>ثبت درس آموخته در فرم مربوطه</a:t>
            </a:r>
            <a:endParaRPr lang="en-US" sz="2800" dirty="0">
              <a:solidFill>
                <a:schemeClr val="tx1"/>
              </a:solidFill>
            </a:endParaRPr>
          </a:p>
        </p:txBody>
      </p:sp>
      <p:sp>
        <p:nvSpPr>
          <p:cNvPr id="4" name="Title 2"/>
          <p:cNvSpPr txBox="1">
            <a:spLocks/>
          </p:cNvSpPr>
          <p:nvPr/>
        </p:nvSpPr>
        <p:spPr>
          <a:xfrm>
            <a:off x="745058" y="44624"/>
            <a:ext cx="7499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sz="4800" dirty="0" smtClean="0">
                <a:solidFill>
                  <a:srgbClr val="C0504D">
                    <a:lumMod val="75000"/>
                  </a:srgbClr>
                </a:solidFill>
                <a:latin typeface="Titr" pitchFamily="2" charset="-78"/>
                <a:cs typeface="B Nazanin"/>
              </a:rPr>
              <a:t>هشدار و تایید خبر</a:t>
            </a:r>
          </a:p>
        </p:txBody>
      </p:sp>
    </p:spTree>
    <p:extLst>
      <p:ext uri="{BB962C8B-B14F-4D97-AF65-F5344CB8AC3E}">
        <p14:creationId xmlns="" xmlns:p14="http://schemas.microsoft.com/office/powerpoint/2010/main" val="1464592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914400"/>
          </a:xfrm>
        </p:spPr>
        <p:txBody>
          <a:bodyPr>
            <a:normAutofit/>
          </a:bodyPr>
          <a:lstStyle/>
          <a:p>
            <a:pPr algn="r"/>
            <a:r>
              <a:rPr lang="fa-IR" sz="3600" dirty="0" smtClean="0"/>
              <a:t>وظایف واحد مسئول</a:t>
            </a:r>
            <a:endParaRPr lang="en-US" sz="3600" dirty="0"/>
          </a:p>
        </p:txBody>
      </p:sp>
      <p:sp>
        <p:nvSpPr>
          <p:cNvPr id="3" name="Text Placeholder 2"/>
          <p:cNvSpPr>
            <a:spLocks noGrp="1"/>
          </p:cNvSpPr>
          <p:nvPr>
            <p:ph type="body" idx="1"/>
          </p:nvPr>
        </p:nvSpPr>
        <p:spPr>
          <a:xfrm>
            <a:off x="0" y="762000"/>
            <a:ext cx="9067800" cy="5410200"/>
          </a:xfrm>
        </p:spPr>
        <p:txBody>
          <a:bodyPr anchor="ctr" anchorCtr="0">
            <a:noAutofit/>
          </a:bodyPr>
          <a:lstStyle/>
          <a:p>
            <a:pPr>
              <a:lnSpc>
                <a:spcPct val="150000"/>
              </a:lnSpc>
              <a:buFont typeface="Arial" pitchFamily="34" charset="0"/>
              <a:buChar char="•"/>
            </a:pPr>
            <a:r>
              <a:rPr lang="fa-IR" sz="1500" b="1" dirty="0" smtClean="0">
                <a:solidFill>
                  <a:schemeClr val="tx1"/>
                </a:solidFill>
              </a:rPr>
              <a:t>ارزیابی محل حادثه و تعیین احتمال وقوع شرایط غیرایمن برای کارکنان و گزارش به افسر عملیات و فرمانده عملیات و انجام اقدامات مناسب جهت کاهش و کنترل آن</a:t>
            </a:r>
          </a:p>
          <a:p>
            <a:pPr>
              <a:lnSpc>
                <a:spcPct val="220000"/>
              </a:lnSpc>
              <a:buFont typeface="Arial" pitchFamily="34" charset="0"/>
              <a:buChar char="•"/>
            </a:pPr>
            <a:r>
              <a:rPr lang="fa-IR" sz="1500" b="1" dirty="0" smtClean="0">
                <a:solidFill>
                  <a:schemeClr val="tx1"/>
                </a:solidFill>
              </a:rPr>
              <a:t>بررسی محل حادثه دیده به لحاظ وجود مواد یا شرایط خطرناک </a:t>
            </a:r>
          </a:p>
          <a:p>
            <a:pPr>
              <a:lnSpc>
                <a:spcPct val="220000"/>
              </a:lnSpc>
              <a:buFont typeface="Arial" pitchFamily="34" charset="0"/>
              <a:buChar char="•"/>
            </a:pPr>
            <a:r>
              <a:rPr lang="fa-IR" sz="1500" b="1" dirty="0" smtClean="0">
                <a:solidFill>
                  <a:schemeClr val="tx1"/>
                </a:solidFill>
              </a:rPr>
              <a:t>تماس با سایر ارگان های متولی ایمنی مانند آتش نشانی و هلال احمر</a:t>
            </a:r>
          </a:p>
          <a:p>
            <a:pPr>
              <a:lnSpc>
                <a:spcPct val="220000"/>
              </a:lnSpc>
              <a:buFont typeface="Arial" pitchFamily="34" charset="0"/>
              <a:buChar char="•"/>
            </a:pPr>
            <a:r>
              <a:rPr lang="fa-IR" sz="1500" b="1" dirty="0" smtClean="0">
                <a:solidFill>
                  <a:schemeClr val="tx1"/>
                </a:solidFill>
              </a:rPr>
              <a:t>تعیین حدود منطقه گرم و داغ با کمک سایر سازمان ها (راهنمای اجرایی 1)</a:t>
            </a:r>
          </a:p>
          <a:p>
            <a:pPr>
              <a:lnSpc>
                <a:spcPct val="220000"/>
              </a:lnSpc>
              <a:buFont typeface="Arial" pitchFamily="34" charset="0"/>
              <a:buChar char="•"/>
            </a:pPr>
            <a:r>
              <a:rPr lang="fa-IR" sz="1500" b="1" dirty="0" smtClean="0">
                <a:solidFill>
                  <a:schemeClr val="tx1"/>
                </a:solidFill>
              </a:rPr>
              <a:t>تعیین حداقل تجهیزات محافظت شخصی برای پرسنلی که وارد منطقه گرم می شوند.(راهنمای اجرایی 2)</a:t>
            </a:r>
          </a:p>
          <a:p>
            <a:pPr>
              <a:lnSpc>
                <a:spcPct val="220000"/>
              </a:lnSpc>
              <a:buFont typeface="Arial" pitchFamily="34" charset="0"/>
              <a:buChar char="•"/>
            </a:pPr>
            <a:r>
              <a:rPr lang="fa-IR" sz="1500" b="1" dirty="0" smtClean="0">
                <a:solidFill>
                  <a:schemeClr val="tx1"/>
                </a:solidFill>
              </a:rPr>
              <a:t>نظارت بر حسن اجرای دستورالعمل های ایمنی توسط پرسنل و پایش اقدامات عملیاتی در حال اجرا</a:t>
            </a:r>
          </a:p>
          <a:p>
            <a:pPr>
              <a:lnSpc>
                <a:spcPct val="220000"/>
              </a:lnSpc>
              <a:buFont typeface="Arial" pitchFamily="34" charset="0"/>
              <a:buChar char="•"/>
            </a:pPr>
            <a:r>
              <a:rPr lang="fa-IR" sz="1500" b="1" dirty="0" smtClean="0">
                <a:solidFill>
                  <a:schemeClr val="tx1"/>
                </a:solidFill>
              </a:rPr>
              <a:t>جلوگیری از هر گونه اقدام که می تواند پرسنل را در معرض خطر قرار دهد.</a:t>
            </a:r>
          </a:p>
          <a:p>
            <a:pPr>
              <a:lnSpc>
                <a:spcPct val="220000"/>
              </a:lnSpc>
              <a:buFont typeface="Arial" pitchFamily="34" charset="0"/>
              <a:buChar char="•"/>
            </a:pPr>
            <a:r>
              <a:rPr lang="fa-IR" sz="1500" b="1" dirty="0" smtClean="0">
                <a:solidFill>
                  <a:schemeClr val="tx1"/>
                </a:solidFill>
              </a:rPr>
              <a:t>ارائه مشاوره به افسر عملیات پاسخ و فرمانده عملیات</a:t>
            </a:r>
          </a:p>
          <a:p>
            <a:pPr>
              <a:lnSpc>
                <a:spcPct val="220000"/>
              </a:lnSpc>
              <a:buFont typeface="Arial" pitchFamily="34" charset="0"/>
              <a:buChar char="•"/>
            </a:pPr>
            <a:r>
              <a:rPr lang="fa-IR" sz="1500" b="1" dirty="0" smtClean="0">
                <a:solidFill>
                  <a:schemeClr val="tx1"/>
                </a:solidFill>
              </a:rPr>
              <a:t>اطمینان از وجود تیم های درمانی اختصاصی برای پرسنل آسیب دیده در محل</a:t>
            </a:r>
          </a:p>
          <a:p>
            <a:pPr>
              <a:lnSpc>
                <a:spcPct val="220000"/>
              </a:lnSpc>
              <a:buFont typeface="Arial" pitchFamily="34" charset="0"/>
              <a:buChar char="•"/>
            </a:pPr>
            <a:r>
              <a:rPr lang="fa-IR" sz="1500" b="1" dirty="0" smtClean="0">
                <a:solidFill>
                  <a:schemeClr val="tx1"/>
                </a:solidFill>
              </a:rPr>
              <a:t>ارسال گزارش برای فرمانده عملیات</a:t>
            </a:r>
            <a:endParaRPr lang="en-US" sz="1500" b="1" dirty="0">
              <a:solidFill>
                <a:schemeClr val="tx1"/>
              </a:solidFill>
            </a:endParaRPr>
          </a:p>
        </p:txBody>
      </p:sp>
    </p:spTree>
    <p:extLst>
      <p:ext uri="{BB962C8B-B14F-4D97-AF65-F5344CB8AC3E}">
        <p14:creationId xmlns="" xmlns:p14="http://schemas.microsoft.com/office/powerpoint/2010/main" val="1437349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609600"/>
          </a:xfrm>
        </p:spPr>
        <p:txBody>
          <a:bodyPr>
            <a:noAutofit/>
          </a:bodyPr>
          <a:lstStyle/>
          <a:p>
            <a:pPr algn="r"/>
            <a:r>
              <a:rPr lang="fa-IR" sz="3800" dirty="0" smtClean="0"/>
              <a:t>شرح وظایف واحدهای همکار</a:t>
            </a:r>
            <a:endParaRPr lang="en-US" sz="3800" dirty="0"/>
          </a:p>
        </p:txBody>
      </p:sp>
      <p:sp>
        <p:nvSpPr>
          <p:cNvPr id="3" name="Text Placeholder 2"/>
          <p:cNvSpPr>
            <a:spLocks noGrp="1"/>
          </p:cNvSpPr>
          <p:nvPr>
            <p:ph type="body" idx="1"/>
          </p:nvPr>
        </p:nvSpPr>
        <p:spPr>
          <a:xfrm>
            <a:off x="1066800" y="457200"/>
            <a:ext cx="7772400" cy="1981200"/>
          </a:xfrm>
        </p:spPr>
        <p:txBody>
          <a:bodyPr anchor="ctr" anchorCtr="0"/>
          <a:lstStyle/>
          <a:p>
            <a:pPr>
              <a:lnSpc>
                <a:spcPct val="250000"/>
              </a:lnSpc>
              <a:buFont typeface="Arial" pitchFamily="34" charset="0"/>
              <a:buChar char="•"/>
            </a:pPr>
            <a:r>
              <a:rPr lang="fa-IR" b="1" dirty="0" smtClean="0">
                <a:solidFill>
                  <a:schemeClr val="tx1"/>
                </a:solidFill>
              </a:rPr>
              <a:t>مشارکت در آماده سازی تجهیزات و وسایل ایمنی در مرحه آمادگی</a:t>
            </a:r>
          </a:p>
          <a:p>
            <a:pPr>
              <a:lnSpc>
                <a:spcPct val="250000"/>
              </a:lnSpc>
              <a:buFont typeface="Arial" pitchFamily="34" charset="0"/>
              <a:buChar char="•"/>
            </a:pPr>
            <a:r>
              <a:rPr lang="fa-IR" b="1" dirty="0" smtClean="0">
                <a:solidFill>
                  <a:schemeClr val="tx1"/>
                </a:solidFill>
              </a:rPr>
              <a:t>مشارکت در بررسی ایمنی محل حادثه</a:t>
            </a:r>
          </a:p>
        </p:txBody>
      </p:sp>
      <p:sp>
        <p:nvSpPr>
          <p:cNvPr id="6" name="Title 1"/>
          <p:cNvSpPr txBox="1">
            <a:spLocks/>
          </p:cNvSpPr>
          <p:nvPr/>
        </p:nvSpPr>
        <p:spPr>
          <a:xfrm>
            <a:off x="1143000" y="3605213"/>
            <a:ext cx="7772400" cy="609600"/>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800" b="1" i="0" u="none" strike="noStrike" kern="1200" cap="all" spc="0" normalizeH="0" baseline="0" noProof="0" dirty="0" smtClean="0">
                <a:ln>
                  <a:noFill/>
                </a:ln>
                <a:solidFill>
                  <a:schemeClr val="bg2">
                    <a:lumMod val="10000"/>
                  </a:schemeClr>
                </a:solidFill>
                <a:effectLst/>
                <a:uLnTx/>
                <a:uFillTx/>
                <a:latin typeface="+mj-lt"/>
                <a:ea typeface="+mj-ea"/>
                <a:cs typeface="B Nazanin" pitchFamily="2" charset="-78"/>
              </a:rPr>
              <a:t>شرح وظایف تیم های عملیاتی</a:t>
            </a:r>
            <a:endParaRPr kumimoji="0" lang="en-US" sz="3800" b="1" i="0" u="none" strike="noStrike" kern="1200" cap="all" spc="0" normalizeH="0" baseline="0" noProof="0" dirty="0">
              <a:ln>
                <a:noFill/>
              </a:ln>
              <a:solidFill>
                <a:schemeClr val="bg2">
                  <a:lumMod val="10000"/>
                </a:schemeClr>
              </a:solidFill>
              <a:effectLst/>
              <a:uLnTx/>
              <a:uFillTx/>
              <a:latin typeface="+mj-lt"/>
              <a:ea typeface="+mj-ea"/>
              <a:cs typeface="B Nazanin" pitchFamily="2" charset="-78"/>
            </a:endParaRPr>
          </a:p>
        </p:txBody>
      </p:sp>
      <p:sp>
        <p:nvSpPr>
          <p:cNvPr id="7" name="Text Placeholder 2"/>
          <p:cNvSpPr txBox="1">
            <a:spLocks/>
          </p:cNvSpPr>
          <p:nvPr/>
        </p:nvSpPr>
        <p:spPr>
          <a:xfrm>
            <a:off x="1143000" y="4062413"/>
            <a:ext cx="7772400" cy="1957387"/>
          </a:xfrm>
          <a:prstGeom prst="rect">
            <a:avLst/>
          </a:prstGeom>
        </p:spPr>
        <p:txBody>
          <a:bodyPr vert="horz" lIns="91440" tIns="45720" rIns="91440" bIns="45720" rtlCol="0" anchor="ctr" anchorCtr="0">
            <a:normAutofit/>
          </a:bodyPr>
          <a:lstStyle/>
          <a:p>
            <a:pPr marL="0" marR="0" lvl="0" indent="0" algn="r" defTabSz="914400" rtl="1" eaLnBrk="1" fontAlgn="auto" latinLnBrk="0" hangingPunct="1">
              <a:lnSpc>
                <a:spcPct val="250000"/>
              </a:lnSpc>
              <a:spcBef>
                <a:spcPct val="20000"/>
              </a:spcBef>
              <a:spcAft>
                <a:spcPts val="0"/>
              </a:spcAft>
              <a:buClrTx/>
              <a:buSzTx/>
              <a:buFont typeface="Arial" pitchFamily="34" charset="0"/>
              <a:buChar char="•"/>
              <a:tabLst/>
              <a:defRPr/>
            </a:pPr>
            <a:r>
              <a:rPr kumimoji="0" lang="fa-IR" sz="2000" b="1" i="0" u="none" strike="noStrike" kern="1200" cap="none" spc="0" normalizeH="0" baseline="0" noProof="0" dirty="0" smtClean="0">
                <a:ln>
                  <a:noFill/>
                </a:ln>
                <a:effectLst/>
                <a:uLnTx/>
                <a:uFillTx/>
                <a:latin typeface="+mn-lt"/>
                <a:ea typeface="+mn-ea"/>
                <a:cs typeface="B Nazanin" pitchFamily="2" charset="-78"/>
              </a:rPr>
              <a:t>ارسال اطلاعات وضعیت ایمنی محل حادثه به ارشد ایمنی</a:t>
            </a:r>
          </a:p>
          <a:p>
            <a:pPr marL="0" marR="0" lvl="0" indent="0" algn="r" defTabSz="914400" rtl="1" eaLnBrk="1" fontAlgn="auto" latinLnBrk="0" hangingPunct="1">
              <a:lnSpc>
                <a:spcPct val="250000"/>
              </a:lnSpc>
              <a:spcBef>
                <a:spcPct val="20000"/>
              </a:spcBef>
              <a:spcAft>
                <a:spcPts val="0"/>
              </a:spcAft>
              <a:buClrTx/>
              <a:buSzTx/>
              <a:buFont typeface="Arial" pitchFamily="34" charset="0"/>
              <a:buChar char="•"/>
              <a:tabLst/>
              <a:defRPr/>
            </a:pPr>
            <a:r>
              <a:rPr lang="fa-IR" sz="2000" b="1" dirty="0" smtClean="0">
                <a:cs typeface="B Nazanin" pitchFamily="2" charset="-78"/>
              </a:rPr>
              <a:t>استفاده از حداقل وسایل محافظت شخصی ایمنی که توسط ارشد ایمنی اعلام شده است.</a:t>
            </a:r>
            <a:endParaRPr kumimoji="0" lang="en-US" sz="2000" b="1" i="0" u="none" strike="noStrike" kern="1200" cap="none" spc="0" normalizeH="0" baseline="0" noProof="0" dirty="0">
              <a:ln>
                <a:noFill/>
              </a:ln>
              <a:effectLst/>
              <a:uLnTx/>
              <a:uFillTx/>
              <a:latin typeface="+mn-lt"/>
              <a:ea typeface="+mn-ea"/>
              <a:cs typeface="B Nazanin" pitchFamily="2" charset="-78"/>
            </a:endParaRPr>
          </a:p>
        </p:txBody>
      </p:sp>
    </p:spTree>
    <p:extLst>
      <p:ext uri="{BB962C8B-B14F-4D97-AF65-F5344CB8AC3E}">
        <p14:creationId xmlns="" xmlns:p14="http://schemas.microsoft.com/office/powerpoint/2010/main" val="3606362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fa-IR" sz="3600" b="1" dirty="0" smtClean="0">
                <a:solidFill>
                  <a:schemeClr val="bg1"/>
                </a:solidFill>
                <a:cs typeface="B Mitra" pitchFamily="2" charset="-78"/>
              </a:rPr>
              <a:t>منطقه بندی محل حادثه </a:t>
            </a:r>
            <a:endParaRPr lang="fa-IR" sz="3600" dirty="0">
              <a:solidFill>
                <a:schemeClr val="bg1"/>
              </a:solidFill>
              <a:cs typeface="B Mitra" pitchFamily="2" charset="-78"/>
            </a:endParaRPr>
          </a:p>
        </p:txBody>
      </p:sp>
      <p:sp>
        <p:nvSpPr>
          <p:cNvPr id="3" name="Content Placeholder 2"/>
          <p:cNvSpPr>
            <a:spLocks noGrp="1"/>
          </p:cNvSpPr>
          <p:nvPr>
            <p:ph idx="1"/>
          </p:nvPr>
        </p:nvSpPr>
        <p:spPr>
          <a:xfrm>
            <a:off x="304800" y="808037"/>
            <a:ext cx="8686800" cy="5059363"/>
          </a:xfrm>
        </p:spPr>
        <p:txBody>
          <a:bodyPr>
            <a:noAutofit/>
          </a:bodyPr>
          <a:lstStyle/>
          <a:p>
            <a:pPr marL="0" algn="just">
              <a:lnSpc>
                <a:spcPct val="150000"/>
              </a:lnSpc>
              <a:spcBef>
                <a:spcPts val="0"/>
              </a:spcBef>
              <a:buClr>
                <a:srgbClr val="C00000"/>
              </a:buClr>
            </a:pPr>
            <a:r>
              <a:rPr lang="fa-IR" sz="2000" b="1" dirty="0" smtClean="0">
                <a:solidFill>
                  <a:srgbClr val="C00000"/>
                </a:solidFill>
                <a:cs typeface="B Mitra" pitchFamily="2" charset="-78"/>
              </a:rPr>
              <a:t>منطقه داغ:</a:t>
            </a:r>
            <a:r>
              <a:rPr lang="fa-IR" sz="2000" b="1" dirty="0" smtClean="0">
                <a:solidFill>
                  <a:schemeClr val="tx1"/>
                </a:solidFill>
                <a:cs typeface="B Mitra" pitchFamily="2" charset="-78"/>
              </a:rPr>
              <a:t> از محل حادثه تا فاصله ای که دیگر خطر آلودگی اولیه وجود نداشته باشد</a:t>
            </a:r>
          </a:p>
          <a:p>
            <a:pPr marL="0" algn="just">
              <a:lnSpc>
                <a:spcPct val="150000"/>
              </a:lnSpc>
              <a:spcBef>
                <a:spcPts val="0"/>
              </a:spcBef>
              <a:buClr>
                <a:srgbClr val="C00000"/>
              </a:buClr>
            </a:pPr>
            <a:r>
              <a:rPr lang="fa-IR" sz="2000" b="1" dirty="0" smtClean="0">
                <a:solidFill>
                  <a:srgbClr val="C00000"/>
                </a:solidFill>
                <a:cs typeface="B Mitra" pitchFamily="2" charset="-78"/>
              </a:rPr>
              <a:t>منطقه گرم:</a:t>
            </a:r>
            <a:r>
              <a:rPr lang="fa-IR" sz="2000" b="1" dirty="0" smtClean="0">
                <a:solidFill>
                  <a:schemeClr val="tx1"/>
                </a:solidFill>
                <a:cs typeface="B Mitra" pitchFamily="2" charset="-78"/>
              </a:rPr>
              <a:t> منطقه رفع آلودگی که در اطراف منطقه داغ است و یک راهرو برای آلودگی زدایی در آن ایجاد می شود.</a:t>
            </a:r>
          </a:p>
          <a:p>
            <a:pPr marL="0" algn="just">
              <a:lnSpc>
                <a:spcPct val="150000"/>
              </a:lnSpc>
              <a:spcBef>
                <a:spcPts val="0"/>
              </a:spcBef>
              <a:buClr>
                <a:srgbClr val="C00000"/>
              </a:buClr>
            </a:pPr>
            <a:r>
              <a:rPr lang="fa-IR" sz="2000" b="1" dirty="0" smtClean="0">
                <a:solidFill>
                  <a:srgbClr val="C00000"/>
                </a:solidFill>
                <a:cs typeface="B Mitra" pitchFamily="2" charset="-78"/>
              </a:rPr>
              <a:t>منطقه سرد: </a:t>
            </a:r>
            <a:r>
              <a:rPr lang="fa-IR" sz="2000" b="1" dirty="0" smtClean="0">
                <a:solidFill>
                  <a:schemeClr val="tx1"/>
                </a:solidFill>
                <a:cs typeface="B Mitra" pitchFamily="2" charset="-78"/>
              </a:rPr>
              <a:t>منطقه پشتیبانی و استقرار تیم های عملیاتی </a:t>
            </a:r>
          </a:p>
          <a:p>
            <a:pPr marL="0" algn="just">
              <a:lnSpc>
                <a:spcPct val="150000"/>
              </a:lnSpc>
              <a:spcBef>
                <a:spcPts val="0"/>
              </a:spcBef>
            </a:pPr>
            <a:r>
              <a:rPr lang="fa-IR" sz="2000" b="1" dirty="0" smtClean="0">
                <a:solidFill>
                  <a:schemeClr val="tx1"/>
                </a:solidFill>
                <a:cs typeface="B Mitra" pitchFamily="2" charset="-78"/>
              </a:rPr>
              <a:t>گرچه استاندارد ملی برای منطقه بندی تعیین نشده است اما نکات زیر می تواند کمک کننده باشد:</a:t>
            </a:r>
          </a:p>
          <a:p>
            <a:pPr marL="857250" lvl="1" algn="just">
              <a:lnSpc>
                <a:spcPct val="200000"/>
              </a:lnSpc>
              <a:spcBef>
                <a:spcPts val="0"/>
              </a:spcBef>
            </a:pPr>
            <a:r>
              <a:rPr lang="fa-IR" sz="1600" b="1" dirty="0" smtClean="0">
                <a:solidFill>
                  <a:schemeClr val="tx1"/>
                </a:solidFill>
                <a:cs typeface="B Mitra" pitchFamily="2" charset="-78"/>
              </a:rPr>
              <a:t>مسئول منطقه بندی نیروهای امداد نجات مانند آتش نشانی هستند اما در صورتی که امکان دسترسی به این تیم ها نمی باشد مسئول ایمنی تیم سامت باید حدود منطقه های گرم و داغ را تعیین کند.</a:t>
            </a:r>
          </a:p>
          <a:p>
            <a:pPr marL="857250" lvl="1" algn="just">
              <a:lnSpc>
                <a:spcPct val="200000"/>
              </a:lnSpc>
              <a:spcBef>
                <a:spcPts val="0"/>
              </a:spcBef>
            </a:pPr>
            <a:r>
              <a:rPr lang="fa-IR" sz="1600" b="1" dirty="0" smtClean="0">
                <a:solidFill>
                  <a:schemeClr val="tx1"/>
                </a:solidFill>
                <a:cs typeface="B Mitra" pitchFamily="2" charset="-78"/>
              </a:rPr>
              <a:t>ورود و خروج به منطقه گرم و داغ در خلاف جهت باد انجام می شود.</a:t>
            </a:r>
          </a:p>
          <a:p>
            <a:pPr marL="857250" lvl="1" algn="just">
              <a:lnSpc>
                <a:spcPct val="200000"/>
              </a:lnSpc>
              <a:spcBef>
                <a:spcPts val="0"/>
              </a:spcBef>
            </a:pPr>
            <a:r>
              <a:rPr lang="fa-IR" sz="1600" b="1" dirty="0" smtClean="0">
                <a:solidFill>
                  <a:schemeClr val="tx1"/>
                </a:solidFill>
                <a:cs typeface="B Mitra" pitchFamily="2" charset="-78"/>
              </a:rPr>
              <a:t>حدود منطقه بسته به نوع ماده و شرایط منطقه دارد. اما به شکل کلی در برخی منابع مجموع منطقه داغ و گرم را 300 متر اعلام کرده اند.</a:t>
            </a:r>
            <a:endParaRPr lang="fa-IR" sz="1600" b="1" dirty="0">
              <a:solidFill>
                <a:schemeClr val="tx1"/>
              </a:solidFill>
              <a:cs typeface="B Mitra" pitchFamily="2" charset="-78"/>
            </a:endParaRPr>
          </a:p>
        </p:txBody>
      </p:sp>
      <p:sp>
        <p:nvSpPr>
          <p:cNvPr id="4" name="Title 1"/>
          <p:cNvSpPr txBox="1">
            <a:spLocks/>
          </p:cNvSpPr>
          <p:nvPr/>
        </p:nvSpPr>
        <p:spPr>
          <a:xfrm>
            <a:off x="1143000" y="76200"/>
            <a:ext cx="7772400" cy="609600"/>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B Nazanin" pitchFamily="2" charset="-78"/>
              </a:rPr>
              <a:t>راهنمای اجرایی 1</a:t>
            </a:r>
            <a:endParaRPr kumimoji="0" lang="en-US" sz="3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B Nazanin" pitchFamily="2" charset="-78"/>
            </a:endParaRPr>
          </a:p>
        </p:txBody>
      </p:sp>
    </p:spTree>
    <p:extLst>
      <p:ext uri="{BB962C8B-B14F-4D97-AF65-F5344CB8AC3E}">
        <p14:creationId xmlns="" xmlns:p14="http://schemas.microsoft.com/office/powerpoint/2010/main" val="2730982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fa-IR" sz="3600" b="1" dirty="0" smtClean="0">
                <a:solidFill>
                  <a:schemeClr val="tx1"/>
                </a:solidFill>
                <a:effectLst>
                  <a:outerShdw blurRad="38100" dist="38100" dir="2700000" algn="tl">
                    <a:srgbClr val="000000">
                      <a:alpha val="43137"/>
                    </a:srgbClr>
                  </a:outerShdw>
                </a:effectLst>
                <a:cs typeface="B Mitra" pitchFamily="2" charset="-78"/>
              </a:rPr>
              <a:t>منطقه</a:t>
            </a:r>
            <a:r>
              <a:rPr lang="fa-IR" b="1" dirty="0" smtClean="0">
                <a:solidFill>
                  <a:schemeClr val="tx1"/>
                </a:solidFill>
                <a:cs typeface="B Mitra" pitchFamily="2" charset="-78"/>
              </a:rPr>
              <a:t> </a:t>
            </a:r>
            <a:r>
              <a:rPr lang="fa-IR" sz="3600" b="1" dirty="0" smtClean="0">
                <a:solidFill>
                  <a:schemeClr val="tx1"/>
                </a:solidFill>
                <a:effectLst>
                  <a:outerShdw blurRad="38100" dist="38100" dir="2700000" algn="tl">
                    <a:srgbClr val="000000">
                      <a:alpha val="43137"/>
                    </a:srgbClr>
                  </a:outerShdw>
                </a:effectLst>
                <a:cs typeface="B Mitra" pitchFamily="2" charset="-78"/>
              </a:rPr>
              <a:t>بندی</a:t>
            </a:r>
            <a:r>
              <a:rPr lang="fa-IR" b="1" dirty="0" smtClean="0">
                <a:solidFill>
                  <a:schemeClr val="tx1"/>
                </a:solidFill>
                <a:cs typeface="B Mitra" pitchFamily="2" charset="-78"/>
              </a:rPr>
              <a:t> </a:t>
            </a:r>
            <a:r>
              <a:rPr lang="fa-IR" sz="3600" b="1" dirty="0" smtClean="0">
                <a:solidFill>
                  <a:schemeClr val="tx1"/>
                </a:solidFill>
                <a:effectLst>
                  <a:outerShdw blurRad="38100" dist="38100" dir="2700000" algn="tl">
                    <a:srgbClr val="000000">
                      <a:alpha val="43137"/>
                    </a:srgbClr>
                  </a:outerShdw>
                </a:effectLst>
                <a:cs typeface="B Mitra" pitchFamily="2" charset="-78"/>
              </a:rPr>
              <a:t>محل</a:t>
            </a:r>
            <a:r>
              <a:rPr lang="fa-IR" b="1" dirty="0" smtClean="0">
                <a:solidFill>
                  <a:schemeClr val="tx1"/>
                </a:solidFill>
                <a:cs typeface="B Mitra" pitchFamily="2" charset="-78"/>
              </a:rPr>
              <a:t> </a:t>
            </a:r>
            <a:r>
              <a:rPr lang="fa-IR" sz="3600" b="1" dirty="0" smtClean="0">
                <a:solidFill>
                  <a:schemeClr val="tx1"/>
                </a:solidFill>
                <a:effectLst>
                  <a:outerShdw blurRad="38100" dist="38100" dir="2700000" algn="tl">
                    <a:srgbClr val="000000">
                      <a:alpha val="43137"/>
                    </a:srgbClr>
                  </a:outerShdw>
                </a:effectLst>
                <a:cs typeface="B Mitra" pitchFamily="2" charset="-78"/>
              </a:rPr>
              <a:t>حادثه </a:t>
            </a:r>
          </a:p>
        </p:txBody>
      </p:sp>
      <p:pic>
        <p:nvPicPr>
          <p:cNvPr id="5" name="Picture 4" descr="Scene-assess-EMS-Moradian1392"/>
          <p:cNvPicPr/>
          <p:nvPr/>
        </p:nvPicPr>
        <p:blipFill>
          <a:blip r:embed="rId2" cstate="print"/>
          <a:srcRect/>
          <a:stretch>
            <a:fillRect/>
          </a:stretch>
        </p:blipFill>
        <p:spPr bwMode="auto">
          <a:xfrm>
            <a:off x="304800" y="1182806"/>
            <a:ext cx="8610600" cy="5065594"/>
          </a:xfrm>
          <a:prstGeom prst="rect">
            <a:avLst/>
          </a:prstGeom>
          <a:noFill/>
          <a:ln w="9525">
            <a:noFill/>
            <a:miter lim="800000"/>
            <a:headEnd/>
            <a:tailEnd/>
          </a:ln>
        </p:spPr>
      </p:pic>
    </p:spTree>
    <p:extLst>
      <p:ext uri="{BB962C8B-B14F-4D97-AF65-F5344CB8AC3E}">
        <p14:creationId xmlns="" xmlns:p14="http://schemas.microsoft.com/office/powerpoint/2010/main" val="3723794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59864" y="532775"/>
            <a:ext cx="9084135" cy="6401431"/>
          </a:xfrm>
          <a:prstGeom prst="rect">
            <a:avLst/>
          </a:prstGeom>
          <a:noFill/>
          <a:ln w="9525">
            <a:noFill/>
            <a:miter lim="800000"/>
            <a:headEnd/>
            <a:tailEnd/>
          </a:ln>
        </p:spPr>
      </p:pic>
      <p:sp>
        <p:nvSpPr>
          <p:cNvPr id="4" name="Title 1"/>
          <p:cNvSpPr>
            <a:spLocks noGrp="1"/>
          </p:cNvSpPr>
          <p:nvPr>
            <p:ph type="title"/>
          </p:nvPr>
        </p:nvSpPr>
        <p:spPr>
          <a:xfrm>
            <a:off x="1143000" y="-152400"/>
            <a:ext cx="7772400" cy="914400"/>
          </a:xfrm>
        </p:spPr>
        <p:txBody>
          <a:bodyPr>
            <a:normAutofit/>
          </a:bodyPr>
          <a:lstStyle/>
          <a:p>
            <a:r>
              <a:rPr lang="fa-IR" sz="2400" b="1" dirty="0" smtClean="0"/>
              <a:t>راهنمای اجرایی 2 – سطوح تجهیزات محافظت شخصی</a:t>
            </a:r>
            <a:endParaRPr lang="en-US" sz="2400" dirty="0"/>
          </a:p>
        </p:txBody>
      </p:sp>
    </p:spTree>
    <p:extLst>
      <p:ext uri="{BB962C8B-B14F-4D97-AF65-F5344CB8AC3E}">
        <p14:creationId xmlns="" xmlns:p14="http://schemas.microsoft.com/office/powerpoint/2010/main" val="7936558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4008" y="4509120"/>
            <a:ext cx="4195192" cy="1362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algn="r" rtl="1">
              <a:lnSpc>
                <a:spcPct val="170000"/>
              </a:lnSpc>
            </a:pPr>
            <a:r>
              <a:rPr lang="en-US" dirty="0" smtClean="0">
                <a:cs typeface="B Davat" pitchFamily="2" charset="-78"/>
              </a:rPr>
              <a:t>M12</a:t>
            </a:r>
            <a:r>
              <a:rPr lang="fa-IR" dirty="0" smtClean="0">
                <a:cs typeface="B Davat" pitchFamily="2" charset="-78"/>
              </a:rPr>
              <a:t>- </a:t>
            </a:r>
            <a:r>
              <a:rPr lang="fa-IR" dirty="0" smtClean="0"/>
              <a:t>امنیت</a:t>
            </a:r>
            <a:endParaRPr lang="en-US" dirty="0">
              <a:cs typeface="B Davat" pitchFamily="2" charset="-78"/>
            </a:endParaRPr>
          </a:p>
        </p:txBody>
      </p:sp>
      <p:sp>
        <p:nvSpPr>
          <p:cNvPr id="6"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pic>
        <p:nvPicPr>
          <p:cNvPr id="7" name="Picture 6" descr="C:\Users\Udr\Desktop\images (3).jpg"/>
          <p:cNvPicPr>
            <a:picLocks noChangeAspect="1" noChangeArrowheads="1"/>
          </p:cNvPicPr>
          <p:nvPr/>
        </p:nvPicPr>
        <p:blipFill>
          <a:blip r:embed="rId2" cstate="print"/>
          <a:srcRect/>
          <a:stretch>
            <a:fillRect/>
          </a:stretch>
        </p:blipFill>
        <p:spPr bwMode="auto">
          <a:xfrm>
            <a:off x="2630624" y="2060848"/>
            <a:ext cx="4026768" cy="2247498"/>
          </a:xfrm>
          <a:prstGeom prst="rect">
            <a:avLst/>
          </a:prstGeom>
          <a:noFill/>
        </p:spPr>
      </p:pic>
      <p:graphicFrame>
        <p:nvGraphicFramePr>
          <p:cNvPr id="8" name="Diagram 7"/>
          <p:cNvGraphicFramePr/>
          <p:nvPr>
            <p:extLst>
              <p:ext uri="{D42A27DB-BD31-4B8C-83A1-F6EECF244321}">
                <p14:modId xmlns="" xmlns:p14="http://schemas.microsoft.com/office/powerpoint/2010/main" val="3163830490"/>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265674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76200" y="304800"/>
            <a:ext cx="8915400" cy="2167440"/>
          </a:xfrm>
          <a:prstGeom prst="rect">
            <a:avLst/>
          </a:prstGeom>
          <a:noFill/>
          <a:ln w="9525">
            <a:noFill/>
            <a:miter lim="800000"/>
            <a:headEnd/>
            <a:tailEnd/>
          </a:ln>
        </p:spPr>
      </p:pic>
      <p:pic>
        <p:nvPicPr>
          <p:cNvPr id="5" name="Picture 2" descr="C:\Users\Udr\Desktop\security-1.jpg"/>
          <p:cNvPicPr>
            <a:picLocks noChangeAspect="1" noChangeArrowheads="1"/>
          </p:cNvPicPr>
          <p:nvPr/>
        </p:nvPicPr>
        <p:blipFill>
          <a:blip r:embed="rId3" cstate="print"/>
          <a:srcRect/>
          <a:stretch>
            <a:fillRect/>
          </a:stretch>
        </p:blipFill>
        <p:spPr bwMode="auto">
          <a:xfrm>
            <a:off x="2209800" y="2819400"/>
            <a:ext cx="4792118" cy="3228975"/>
          </a:xfrm>
          <a:prstGeom prst="rect">
            <a:avLst/>
          </a:prstGeom>
          <a:noFill/>
        </p:spPr>
      </p:pic>
    </p:spTree>
    <p:extLst>
      <p:ext uri="{BB962C8B-B14F-4D97-AF65-F5344CB8AC3E}">
        <p14:creationId xmlns="" xmlns:p14="http://schemas.microsoft.com/office/powerpoint/2010/main" val="19277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dr\Desktop\images (5).jpg"/>
          <p:cNvPicPr>
            <a:picLocks noChangeAspect="1" noChangeArrowheads="1"/>
          </p:cNvPicPr>
          <p:nvPr/>
        </p:nvPicPr>
        <p:blipFill>
          <a:blip r:embed="rId2" cstate="print"/>
          <a:srcRect/>
          <a:stretch>
            <a:fillRect/>
          </a:stretch>
        </p:blipFill>
        <p:spPr bwMode="auto">
          <a:xfrm>
            <a:off x="381000" y="3124200"/>
            <a:ext cx="2743200" cy="2971800"/>
          </a:xfrm>
          <a:prstGeom prst="rect">
            <a:avLst/>
          </a:prstGeom>
          <a:noFill/>
        </p:spPr>
      </p:pic>
      <p:sp>
        <p:nvSpPr>
          <p:cNvPr id="3" name="Text Placeholder 2"/>
          <p:cNvSpPr>
            <a:spLocks noGrp="1"/>
          </p:cNvSpPr>
          <p:nvPr>
            <p:ph type="body" idx="1"/>
          </p:nvPr>
        </p:nvSpPr>
        <p:spPr>
          <a:xfrm>
            <a:off x="0" y="-457200"/>
            <a:ext cx="8991600" cy="4267200"/>
          </a:xfrm>
        </p:spPr>
        <p:txBody>
          <a:bodyPr anchor="ctr" anchorCtr="0">
            <a:normAutofit/>
          </a:bodyPr>
          <a:lstStyle/>
          <a:p>
            <a:pPr algn="just">
              <a:lnSpc>
                <a:spcPct val="210000"/>
              </a:lnSpc>
            </a:pPr>
            <a:r>
              <a:rPr lang="fa-IR" sz="3800" b="1" dirty="0" smtClean="0">
                <a:solidFill>
                  <a:schemeClr val="tx1"/>
                </a:solidFill>
              </a:rPr>
              <a:t>شرح کارکرد</a:t>
            </a:r>
            <a:endParaRPr lang="fa-IR" sz="3300" b="1" dirty="0" smtClean="0">
              <a:solidFill>
                <a:schemeClr val="tx1"/>
              </a:solidFill>
            </a:endParaRPr>
          </a:p>
          <a:p>
            <a:pPr algn="just">
              <a:lnSpc>
                <a:spcPct val="210000"/>
              </a:lnSpc>
            </a:pPr>
            <a:r>
              <a:rPr lang="fa-IR" sz="2200" b="1" dirty="0" smtClean="0">
                <a:solidFill>
                  <a:schemeClr val="tx1"/>
                </a:solidFill>
              </a:rPr>
              <a:t>یکی از کارکردهای مهم عمومی برقراری و حفظ امنیت است. در صورتی که امنیت برقرار نباشد عملا هیچ دستگاه یا واحدی نمی تواند ارائه خدمت نماید. برای برقراری امنیت لازم است تهدیدهایی که منشاء آنها انسان است و به شکل تعمدی انجام می شود شناسایی و برطرف گردد.</a:t>
            </a:r>
            <a:endParaRPr lang="en-US" sz="2200" b="1" dirty="0">
              <a:solidFill>
                <a:schemeClr val="tx1"/>
              </a:solidFill>
            </a:endParaRPr>
          </a:p>
        </p:txBody>
      </p:sp>
    </p:spTree>
    <p:extLst>
      <p:ext uri="{BB962C8B-B14F-4D97-AF65-F5344CB8AC3E}">
        <p14:creationId xmlns="" xmlns:p14="http://schemas.microsoft.com/office/powerpoint/2010/main" val="3149617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772400" cy="685800"/>
          </a:xfrm>
        </p:spPr>
        <p:txBody>
          <a:bodyPr>
            <a:normAutofit/>
          </a:bodyPr>
          <a:lstStyle/>
          <a:p>
            <a:pPr algn="r"/>
            <a:r>
              <a:rPr lang="fa-IR" sz="3200" dirty="0" smtClean="0"/>
              <a:t>شرح وظایف واحد مسئول</a:t>
            </a:r>
            <a:endParaRPr lang="en-US" sz="3200" dirty="0"/>
          </a:p>
        </p:txBody>
      </p:sp>
      <p:sp>
        <p:nvSpPr>
          <p:cNvPr id="4" name="Rectangle 3"/>
          <p:cNvSpPr/>
          <p:nvPr/>
        </p:nvSpPr>
        <p:spPr>
          <a:xfrm>
            <a:off x="-152400" y="616833"/>
            <a:ext cx="8915400" cy="5555367"/>
          </a:xfrm>
          <a:prstGeom prst="rect">
            <a:avLst/>
          </a:prstGeom>
        </p:spPr>
        <p:txBody>
          <a:bodyPr wrap="square">
            <a:spAutoFit/>
          </a:bodyPr>
          <a:lstStyle/>
          <a:p>
            <a:pPr algn="r" rtl="1">
              <a:lnSpc>
                <a:spcPct val="200000"/>
              </a:lnSpc>
              <a:buFont typeface="Arial" pitchFamily="34" charset="0"/>
              <a:buChar char="•"/>
            </a:pPr>
            <a:r>
              <a:rPr lang="fa-IR" sz="2000" b="1" dirty="0" smtClean="0">
                <a:cs typeface="B Mitra" pitchFamily="2" charset="-78"/>
              </a:rPr>
              <a:t>برنامه ریزی برای افزایش ظرفیت تعیین محل های استقرار نیروهای حفاظت فیزیکی قبل از حادثه</a:t>
            </a:r>
          </a:p>
          <a:p>
            <a:pPr algn="r" rtl="1">
              <a:lnSpc>
                <a:spcPct val="200000"/>
              </a:lnSpc>
              <a:buFont typeface="Arial" pitchFamily="34" charset="0"/>
              <a:buChar char="•"/>
            </a:pPr>
            <a:r>
              <a:rPr lang="fa-IR" sz="2000" b="1" dirty="0" smtClean="0">
                <a:cs typeface="B Mitra" pitchFamily="2" charset="-78"/>
              </a:rPr>
              <a:t>کنترل درهای ورودی و خروجی مراکز بهداشتی درمانی مهم</a:t>
            </a:r>
          </a:p>
          <a:p>
            <a:pPr algn="r" rtl="1">
              <a:lnSpc>
                <a:spcPct val="200000"/>
              </a:lnSpc>
              <a:buFont typeface="Arial" pitchFamily="34" charset="0"/>
              <a:buChar char="•"/>
            </a:pPr>
            <a:r>
              <a:rPr lang="fa-IR" sz="2000" b="1" dirty="0" smtClean="0">
                <a:cs typeface="B Mitra" pitchFamily="2" charset="-78"/>
              </a:rPr>
              <a:t>چک کارت شناسایی و احراز هویت افرادی که قصد ورود به مراکز دارند</a:t>
            </a:r>
          </a:p>
          <a:p>
            <a:pPr algn="r" rtl="1">
              <a:lnSpc>
                <a:spcPct val="200000"/>
              </a:lnSpc>
              <a:buFont typeface="Arial" pitchFamily="34" charset="0"/>
              <a:buChar char="•"/>
            </a:pPr>
            <a:r>
              <a:rPr lang="fa-IR" sz="2000" b="1" dirty="0" smtClean="0">
                <a:cs typeface="B Mitra" pitchFamily="2" charset="-78"/>
              </a:rPr>
              <a:t>کنترل جمعیت و خودروها در مبادی ورودی و خروجی ساختمان ها</a:t>
            </a:r>
          </a:p>
          <a:p>
            <a:pPr algn="r" rtl="1">
              <a:lnSpc>
                <a:spcPct val="200000"/>
              </a:lnSpc>
              <a:buFont typeface="Arial" pitchFamily="34" charset="0"/>
              <a:buChar char="•"/>
            </a:pPr>
            <a:r>
              <a:rPr lang="fa-IR" sz="2000" b="1" dirty="0" smtClean="0">
                <a:cs typeface="B Mitra" pitchFamily="2" charset="-78"/>
              </a:rPr>
              <a:t>همکاری و تعامل با نیروی انتظامی برای کنترل افراد متخاصم</a:t>
            </a:r>
          </a:p>
          <a:p>
            <a:pPr algn="r" rtl="1">
              <a:lnSpc>
                <a:spcPct val="200000"/>
              </a:lnSpc>
              <a:buFont typeface="Arial" pitchFamily="34" charset="0"/>
              <a:buChar char="•"/>
            </a:pPr>
            <a:r>
              <a:rPr lang="fa-IR" sz="2000" b="1" dirty="0" smtClean="0">
                <a:cs typeface="B Mitra" pitchFamily="2" charset="-78"/>
              </a:rPr>
              <a:t>نگهداری وسایل و تجهیزات بلاصاحب یا مصدومینی که هوشیار نیستند و تحویل آنها به مراجع قضایی</a:t>
            </a:r>
          </a:p>
          <a:p>
            <a:pPr algn="r" rtl="1">
              <a:lnSpc>
                <a:spcPct val="200000"/>
              </a:lnSpc>
              <a:buFont typeface="Arial" pitchFamily="34" charset="0"/>
              <a:buChar char="•"/>
            </a:pPr>
            <a:r>
              <a:rPr lang="fa-IR" sz="2000" b="1" dirty="0" smtClean="0">
                <a:cs typeface="B Mitra" pitchFamily="2" charset="-78"/>
              </a:rPr>
              <a:t>حفظ صحنه جرم در صورت وقوع حادثه مشکوک</a:t>
            </a:r>
          </a:p>
          <a:p>
            <a:pPr algn="r" rtl="1">
              <a:lnSpc>
                <a:spcPct val="200000"/>
              </a:lnSpc>
              <a:buFont typeface="Arial" pitchFamily="34" charset="0"/>
              <a:buChar char="•"/>
            </a:pPr>
            <a:r>
              <a:rPr lang="fa-IR" sz="2000" b="1" dirty="0" smtClean="0">
                <a:cs typeface="B Mitra" pitchFamily="2" charset="-78"/>
              </a:rPr>
              <a:t>همکاری در تخلیه مردم از ساختمان در شرایط اضطراری</a:t>
            </a:r>
          </a:p>
          <a:p>
            <a:pPr algn="r" rtl="1">
              <a:lnSpc>
                <a:spcPct val="200000"/>
              </a:lnSpc>
              <a:buFont typeface="Arial" pitchFamily="34" charset="0"/>
              <a:buChar char="•"/>
            </a:pPr>
            <a:r>
              <a:rPr lang="fa-IR" sz="2000" b="1" dirty="0" smtClean="0">
                <a:cs typeface="B Mitra" pitchFamily="2" charset="-78"/>
              </a:rPr>
              <a:t>همکاری در اطفاء حریق با رعایت شرایط ایمنی</a:t>
            </a:r>
            <a:endParaRPr lang="en-US" sz="2000" b="1" dirty="0">
              <a:cs typeface="B Mitra" pitchFamily="2" charset="-78"/>
            </a:endParaRPr>
          </a:p>
        </p:txBody>
      </p:sp>
    </p:spTree>
    <p:extLst>
      <p:ext uri="{BB962C8B-B14F-4D97-AF65-F5344CB8AC3E}">
        <p14:creationId xmlns="" xmlns:p14="http://schemas.microsoft.com/office/powerpoint/2010/main" val="27401115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7772400" cy="914400"/>
          </a:xfrm>
        </p:spPr>
        <p:txBody>
          <a:bodyPr>
            <a:normAutofit/>
          </a:bodyPr>
          <a:lstStyle/>
          <a:p>
            <a:pPr algn="r" rtl="1"/>
            <a:r>
              <a:rPr lang="fa-IR" sz="3600" dirty="0" smtClean="0"/>
              <a:t>شرح وظایف واحدهای همکار و تیم های عملیاتی</a:t>
            </a:r>
            <a:endParaRPr lang="en-US" sz="3600" dirty="0"/>
          </a:p>
        </p:txBody>
      </p:sp>
      <p:sp>
        <p:nvSpPr>
          <p:cNvPr id="4" name="Rectangle 3"/>
          <p:cNvSpPr/>
          <p:nvPr/>
        </p:nvSpPr>
        <p:spPr>
          <a:xfrm>
            <a:off x="381000" y="534412"/>
            <a:ext cx="8458200" cy="3046988"/>
          </a:xfrm>
          <a:prstGeom prst="rect">
            <a:avLst/>
          </a:prstGeom>
        </p:spPr>
        <p:txBody>
          <a:bodyPr wrap="square">
            <a:spAutoFit/>
          </a:bodyPr>
          <a:lstStyle/>
          <a:p>
            <a:pPr algn="r" rtl="1">
              <a:lnSpc>
                <a:spcPct val="200000"/>
              </a:lnSpc>
              <a:buFont typeface="Arial" pitchFamily="34" charset="0"/>
              <a:buChar char="•"/>
            </a:pPr>
            <a:r>
              <a:rPr lang="fa-IR" sz="3200" dirty="0" smtClean="0">
                <a:cs typeface="B Mitra" pitchFamily="2" charset="-78"/>
              </a:rPr>
              <a:t>نصب اتیکت، پوشیدن لباس فرم و جلیقه و ارائه کارت شناسایی</a:t>
            </a:r>
          </a:p>
          <a:p>
            <a:pPr algn="r" rtl="1">
              <a:lnSpc>
                <a:spcPct val="200000"/>
              </a:lnSpc>
              <a:buFont typeface="Arial" pitchFamily="34" charset="0"/>
              <a:buChar char="•"/>
            </a:pPr>
            <a:r>
              <a:rPr lang="fa-IR" sz="3200" dirty="0" smtClean="0">
                <a:cs typeface="B Mitra" pitchFamily="2" charset="-78"/>
              </a:rPr>
              <a:t>مشارکت در کنترل جمعیت در واحد مربوطه</a:t>
            </a:r>
          </a:p>
          <a:p>
            <a:pPr algn="r" rtl="1">
              <a:lnSpc>
                <a:spcPct val="200000"/>
              </a:lnSpc>
              <a:buFont typeface="Arial" pitchFamily="34" charset="0"/>
              <a:buChar char="•"/>
            </a:pPr>
            <a:r>
              <a:rPr lang="fa-IR" sz="3200" dirty="0" smtClean="0">
                <a:cs typeface="B Mitra" pitchFamily="2" charset="-78"/>
              </a:rPr>
              <a:t>اطلاع رسانی به واحد حفاظت فیزیکی در صورت مشاهده فرد مشکوک</a:t>
            </a:r>
            <a:endParaRPr lang="en-US" sz="3200" dirty="0">
              <a:cs typeface="B Mitra" pitchFamily="2" charset="-78"/>
            </a:endParaRPr>
          </a:p>
        </p:txBody>
      </p:sp>
      <p:pic>
        <p:nvPicPr>
          <p:cNvPr id="5" name="Picture 2" descr="C:\Users\Udr\Desktop\images (4).jpg"/>
          <p:cNvPicPr>
            <a:picLocks noChangeAspect="1" noChangeArrowheads="1"/>
          </p:cNvPicPr>
          <p:nvPr/>
        </p:nvPicPr>
        <p:blipFill>
          <a:blip r:embed="rId2" cstate="print"/>
          <a:srcRect/>
          <a:stretch>
            <a:fillRect/>
          </a:stretch>
        </p:blipFill>
        <p:spPr bwMode="auto">
          <a:xfrm>
            <a:off x="2895600" y="3632408"/>
            <a:ext cx="3505200" cy="2625517"/>
          </a:xfrm>
          <a:prstGeom prst="rect">
            <a:avLst/>
          </a:prstGeom>
          <a:noFill/>
        </p:spPr>
      </p:pic>
    </p:spTree>
    <p:extLst>
      <p:ext uri="{BB962C8B-B14F-4D97-AF65-F5344CB8AC3E}">
        <p14:creationId xmlns="" xmlns:p14="http://schemas.microsoft.com/office/powerpoint/2010/main" val="63589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effectLst/>
              </a:rPr>
              <a:t>راهنمای اجرایی 1 - سطوح هشدار</a:t>
            </a:r>
            <a:r>
              <a:rPr lang="en-US" dirty="0">
                <a:effectLst/>
              </a:rPr>
              <a:t/>
            </a:r>
            <a:br>
              <a:rPr lang="en-US" dirty="0">
                <a:effectLst/>
              </a:rPr>
            </a:b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45588683"/>
              </p:ext>
            </p:extLst>
          </p:nvPr>
        </p:nvGraphicFramePr>
        <p:xfrm>
          <a:off x="179512" y="1406798"/>
          <a:ext cx="8784976" cy="4176464"/>
        </p:xfrm>
        <a:graphic>
          <a:graphicData uri="http://schemas.openxmlformats.org/drawingml/2006/table">
            <a:tbl>
              <a:tblPr rtl="1" firstRow="1" firstCol="1" bandRow="1"/>
              <a:tblGrid>
                <a:gridCol w="1193412">
                  <a:extLst>
                    <a:ext uri="{9D8B030D-6E8A-4147-A177-3AD203B41FA5}">
                      <a16:colId xmlns="" xmlns:a16="http://schemas.microsoft.com/office/drawing/2014/main" val="20000"/>
                    </a:ext>
                  </a:extLst>
                </a:gridCol>
                <a:gridCol w="1228114">
                  <a:extLst>
                    <a:ext uri="{9D8B030D-6E8A-4147-A177-3AD203B41FA5}">
                      <a16:colId xmlns="" xmlns:a16="http://schemas.microsoft.com/office/drawing/2014/main" val="20001"/>
                    </a:ext>
                  </a:extLst>
                </a:gridCol>
                <a:gridCol w="1692324">
                  <a:extLst>
                    <a:ext uri="{9D8B030D-6E8A-4147-A177-3AD203B41FA5}">
                      <a16:colId xmlns="" xmlns:a16="http://schemas.microsoft.com/office/drawing/2014/main" val="20002"/>
                    </a:ext>
                  </a:extLst>
                </a:gridCol>
                <a:gridCol w="4671126">
                  <a:extLst>
                    <a:ext uri="{9D8B030D-6E8A-4147-A177-3AD203B41FA5}">
                      <a16:colId xmlns="" xmlns:a16="http://schemas.microsoft.com/office/drawing/2014/main" val="20003"/>
                    </a:ext>
                  </a:extLst>
                </a:gridCol>
              </a:tblGrid>
              <a:tr h="637558">
                <a:tc>
                  <a:txBody>
                    <a:bodyPr/>
                    <a:lstStyle/>
                    <a:p>
                      <a:pPr algn="ctr" rtl="1">
                        <a:lnSpc>
                          <a:spcPct val="115000"/>
                        </a:lnSpc>
                        <a:spcAft>
                          <a:spcPts val="0"/>
                        </a:spcAft>
                      </a:pPr>
                      <a:r>
                        <a:rPr lang="fa-IR" sz="1800" b="1" dirty="0">
                          <a:solidFill>
                            <a:srgbClr val="000000"/>
                          </a:solidFill>
                          <a:effectLst/>
                          <a:latin typeface="Tahoma"/>
                          <a:ea typeface="Calibri"/>
                          <a:cs typeface="B Mitra"/>
                        </a:rPr>
                        <a:t>سطح هشدار (رنگ)</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800" b="1">
                          <a:solidFill>
                            <a:srgbClr val="000000"/>
                          </a:solidFill>
                          <a:effectLst/>
                          <a:latin typeface="Tahoma"/>
                          <a:ea typeface="Calibri"/>
                          <a:cs typeface="B Mitra"/>
                        </a:rPr>
                        <a:t>سطح هشدار (عنوان)</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800" b="1" dirty="0">
                          <a:solidFill>
                            <a:srgbClr val="000000"/>
                          </a:solidFill>
                          <a:effectLst/>
                          <a:latin typeface="Tahoma"/>
                          <a:ea typeface="Calibri"/>
                          <a:cs typeface="B Mitra"/>
                        </a:rPr>
                        <a:t>تعریف</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fa-IR" sz="1800" b="1">
                          <a:solidFill>
                            <a:srgbClr val="000000"/>
                          </a:solidFill>
                          <a:effectLst/>
                          <a:latin typeface="Tahoma"/>
                          <a:ea typeface="Calibri"/>
                          <a:cs typeface="B Mitra"/>
                        </a:rPr>
                        <a:t>اقدامات مورد انتظار</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956336">
                <a:tc>
                  <a:txBody>
                    <a:bodyPr/>
                    <a:lstStyle/>
                    <a:p>
                      <a:pPr algn="ctr" rtl="1">
                        <a:lnSpc>
                          <a:spcPct val="115000"/>
                        </a:lnSpc>
                        <a:spcAft>
                          <a:spcPts val="0"/>
                        </a:spcAft>
                      </a:pPr>
                      <a:r>
                        <a:rPr lang="fa-IR" sz="1800" b="1" dirty="0">
                          <a:solidFill>
                            <a:srgbClr val="000000"/>
                          </a:solidFill>
                          <a:effectLst/>
                          <a:latin typeface="Tahoma"/>
                          <a:ea typeface="Calibri"/>
                          <a:cs typeface="B Mitra"/>
                        </a:rPr>
                        <a:t>زرد</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1800" dirty="0">
                          <a:solidFill>
                            <a:srgbClr val="000000"/>
                          </a:solidFill>
                          <a:effectLst/>
                          <a:latin typeface="Tahoma"/>
                          <a:ea typeface="Calibri"/>
                          <a:cs typeface="B Mitra"/>
                        </a:rPr>
                        <a:t>اطلاع</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fa-IR" sz="1800" dirty="0">
                          <a:solidFill>
                            <a:srgbClr val="000000"/>
                          </a:solidFill>
                          <a:effectLst/>
                          <a:latin typeface="Tahoma"/>
                          <a:ea typeface="Calibri"/>
                          <a:cs typeface="B Mitra"/>
                        </a:rPr>
                        <a:t>امکان وقوع مخاطره وجود دارد ولی احتمال آن کم است.</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fa-IR" sz="1800" dirty="0">
                          <a:solidFill>
                            <a:srgbClr val="000000"/>
                          </a:solidFill>
                          <a:effectLst/>
                          <a:latin typeface="Tahoma"/>
                          <a:ea typeface="Calibri"/>
                          <a:cs typeface="B Mitra"/>
                        </a:rPr>
                        <a:t>اطلاع وضعیت هشدار به تیم های عملیاتی</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956336">
                <a:tc>
                  <a:txBody>
                    <a:bodyPr/>
                    <a:lstStyle/>
                    <a:p>
                      <a:pPr algn="ctr" rtl="1">
                        <a:lnSpc>
                          <a:spcPct val="115000"/>
                        </a:lnSpc>
                        <a:spcAft>
                          <a:spcPts val="0"/>
                        </a:spcAft>
                      </a:pPr>
                      <a:r>
                        <a:rPr lang="fa-IR" sz="1800" b="1" dirty="0">
                          <a:solidFill>
                            <a:srgbClr val="000000"/>
                          </a:solidFill>
                          <a:effectLst/>
                          <a:latin typeface="Tahoma"/>
                          <a:ea typeface="Calibri"/>
                          <a:cs typeface="B Mitra"/>
                        </a:rPr>
                        <a:t>نارنجی</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1">
                        <a:lnSpc>
                          <a:spcPct val="115000"/>
                        </a:lnSpc>
                        <a:spcAft>
                          <a:spcPts val="0"/>
                        </a:spcAft>
                      </a:pPr>
                      <a:r>
                        <a:rPr lang="fa-IR" sz="1800" dirty="0">
                          <a:solidFill>
                            <a:srgbClr val="000000"/>
                          </a:solidFill>
                          <a:effectLst/>
                          <a:latin typeface="Tahoma"/>
                          <a:ea typeface="Calibri"/>
                          <a:cs typeface="B Mitra"/>
                        </a:rPr>
                        <a:t>آماده باش</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1">
                        <a:lnSpc>
                          <a:spcPct val="115000"/>
                        </a:lnSpc>
                        <a:spcAft>
                          <a:spcPts val="0"/>
                        </a:spcAft>
                      </a:pPr>
                      <a:r>
                        <a:rPr lang="fa-IR" sz="1800" dirty="0">
                          <a:solidFill>
                            <a:srgbClr val="000000"/>
                          </a:solidFill>
                          <a:effectLst/>
                          <a:latin typeface="Tahoma"/>
                          <a:ea typeface="Calibri"/>
                          <a:cs typeface="B Mitra"/>
                        </a:rPr>
                        <a:t>امکان وقوع مخاطره وجود دارد و احتمال آن زیاد است.</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1">
                        <a:lnSpc>
                          <a:spcPct val="115000"/>
                        </a:lnSpc>
                        <a:spcAft>
                          <a:spcPts val="0"/>
                        </a:spcAft>
                      </a:pPr>
                      <a:r>
                        <a:rPr lang="fa-IR" sz="1800" dirty="0">
                          <a:solidFill>
                            <a:srgbClr val="000000"/>
                          </a:solidFill>
                          <a:effectLst/>
                          <a:latin typeface="Tahoma"/>
                          <a:ea typeface="Calibri"/>
                          <a:cs typeface="B Mitra"/>
                        </a:rPr>
                        <a:t>فعال کردن سامانه فرماندهی حادثه (فرماندهی و برنامه ریزی)</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2"/>
                  </a:ext>
                </a:extLst>
              </a:tr>
              <a:tr h="669898">
                <a:tc>
                  <a:txBody>
                    <a:bodyPr/>
                    <a:lstStyle/>
                    <a:p>
                      <a:pPr algn="ctr" rtl="1">
                        <a:lnSpc>
                          <a:spcPct val="115000"/>
                        </a:lnSpc>
                        <a:spcAft>
                          <a:spcPts val="0"/>
                        </a:spcAft>
                      </a:pPr>
                      <a:r>
                        <a:rPr lang="fa-IR" sz="1800" b="1" dirty="0">
                          <a:solidFill>
                            <a:srgbClr val="000000"/>
                          </a:solidFill>
                          <a:effectLst/>
                          <a:latin typeface="Tahoma"/>
                          <a:ea typeface="Calibri"/>
                          <a:cs typeface="B Mitra"/>
                        </a:rPr>
                        <a:t>قرمز</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a:lnSpc>
                          <a:spcPct val="115000"/>
                        </a:lnSpc>
                        <a:spcAft>
                          <a:spcPts val="0"/>
                        </a:spcAft>
                      </a:pPr>
                      <a:r>
                        <a:rPr lang="fa-IR" sz="1800" dirty="0">
                          <a:solidFill>
                            <a:srgbClr val="000000"/>
                          </a:solidFill>
                          <a:effectLst/>
                          <a:latin typeface="Tahoma"/>
                          <a:ea typeface="Calibri"/>
                          <a:cs typeface="B Mitra"/>
                        </a:rPr>
                        <a:t>اقدام</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rtl="1">
                        <a:lnSpc>
                          <a:spcPct val="115000"/>
                        </a:lnSpc>
                        <a:spcAft>
                          <a:spcPts val="0"/>
                        </a:spcAft>
                      </a:pPr>
                      <a:r>
                        <a:rPr lang="fa-IR" sz="1800" dirty="0">
                          <a:solidFill>
                            <a:srgbClr val="000000"/>
                          </a:solidFill>
                          <a:effectLst/>
                          <a:latin typeface="Tahoma"/>
                          <a:ea typeface="Calibri"/>
                          <a:cs typeface="B Mitra"/>
                        </a:rPr>
                        <a:t>مخاطره روی داده است یا وقوع آن قطعی است. </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rtl="1">
                        <a:lnSpc>
                          <a:spcPct val="115000"/>
                        </a:lnSpc>
                        <a:spcAft>
                          <a:spcPts val="0"/>
                        </a:spcAft>
                      </a:pPr>
                      <a:r>
                        <a:rPr lang="fa-IR" sz="1800" dirty="0">
                          <a:solidFill>
                            <a:srgbClr val="000000"/>
                          </a:solidFill>
                          <a:effectLst/>
                          <a:latin typeface="Tahoma"/>
                          <a:ea typeface="Calibri"/>
                          <a:cs typeface="B Mitra"/>
                        </a:rPr>
                        <a:t>فعال کردن سامانه فرماندهی حادثه (عملیات) و اجرای </a:t>
                      </a:r>
                      <a:r>
                        <a:rPr lang="fa-IR" sz="1800" dirty="0" err="1">
                          <a:solidFill>
                            <a:srgbClr val="000000"/>
                          </a:solidFill>
                          <a:effectLst/>
                          <a:latin typeface="Tahoma"/>
                          <a:ea typeface="Calibri"/>
                          <a:cs typeface="B Mitra"/>
                        </a:rPr>
                        <a:t>کارکردهای</a:t>
                      </a:r>
                      <a:r>
                        <a:rPr lang="fa-IR" sz="1800" dirty="0">
                          <a:solidFill>
                            <a:srgbClr val="000000"/>
                          </a:solidFill>
                          <a:effectLst/>
                          <a:latin typeface="Tahoma"/>
                          <a:ea typeface="Calibri"/>
                          <a:cs typeface="B Mitra"/>
                        </a:rPr>
                        <a:t> عملیات پاسخ</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r h="956336">
                <a:tc>
                  <a:txBody>
                    <a:bodyPr/>
                    <a:lstStyle/>
                    <a:p>
                      <a:pPr algn="ctr" rtl="1">
                        <a:lnSpc>
                          <a:spcPct val="115000"/>
                        </a:lnSpc>
                        <a:spcAft>
                          <a:spcPts val="0"/>
                        </a:spcAft>
                      </a:pPr>
                      <a:r>
                        <a:rPr lang="fa-IR" sz="1800" b="1" dirty="0">
                          <a:solidFill>
                            <a:srgbClr val="000000"/>
                          </a:solidFill>
                          <a:effectLst/>
                          <a:latin typeface="Tahoma"/>
                          <a:ea typeface="Calibri"/>
                          <a:cs typeface="B Mitra"/>
                        </a:rPr>
                        <a:t>سفید</a:t>
                      </a:r>
                      <a:endParaRPr lang="en-US" sz="18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dirty="0">
                          <a:solidFill>
                            <a:srgbClr val="000000"/>
                          </a:solidFill>
                          <a:effectLst/>
                          <a:latin typeface="Tahoma"/>
                          <a:ea typeface="Calibri"/>
                          <a:cs typeface="B Mitra"/>
                        </a:rPr>
                        <a:t>رفع خطر</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dirty="0">
                          <a:solidFill>
                            <a:srgbClr val="000000"/>
                          </a:solidFill>
                          <a:effectLst/>
                          <a:latin typeface="Tahoma"/>
                          <a:ea typeface="Calibri"/>
                          <a:cs typeface="B Mitra"/>
                        </a:rPr>
                        <a:t>احتمال وقوع مخاطره بر طرف شده است. </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dirty="0">
                          <a:solidFill>
                            <a:srgbClr val="000000"/>
                          </a:solidFill>
                          <a:effectLst/>
                          <a:latin typeface="Tahoma"/>
                          <a:ea typeface="Calibri"/>
                          <a:cs typeface="B Mitra"/>
                        </a:rPr>
                        <a:t>اعلام بازگشت به شرایط عادی در صورتی که مخاطره روی نداده باشد.</a:t>
                      </a:r>
                      <a:endParaRPr lang="en-US" sz="1800" dirty="0">
                        <a:effectLst/>
                        <a:latin typeface="Calibri"/>
                        <a:ea typeface="Calibri"/>
                        <a:cs typeface="Arial"/>
                      </a:endParaRPr>
                    </a:p>
                    <a:p>
                      <a:pPr algn="r" rtl="1">
                        <a:lnSpc>
                          <a:spcPct val="115000"/>
                        </a:lnSpc>
                        <a:spcAft>
                          <a:spcPts val="0"/>
                        </a:spcAft>
                      </a:pPr>
                      <a:r>
                        <a:rPr lang="fa-IR" sz="1800" dirty="0">
                          <a:solidFill>
                            <a:srgbClr val="000000"/>
                          </a:solidFill>
                          <a:effectLst/>
                          <a:latin typeface="Tahoma"/>
                          <a:ea typeface="Calibri"/>
                          <a:cs typeface="B Mitra"/>
                        </a:rPr>
                        <a:t>اعلام آغاز فاز بازیابی در صورتی که مخاطره روی داده و عملیات پاسخ فوری اتمام یافته است.</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5380421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1362075"/>
          </a:xfrm>
        </p:spPr>
        <p:txBody>
          <a:bodyPr/>
          <a:lstStyle/>
          <a:p>
            <a:pPr algn="r"/>
            <a:r>
              <a:rPr lang="fa-IR" dirty="0" smtClean="0"/>
              <a:t>کار گروهی</a:t>
            </a:r>
            <a:endParaRPr lang="en-US" dirty="0"/>
          </a:p>
        </p:txBody>
      </p:sp>
      <p:sp>
        <p:nvSpPr>
          <p:cNvPr id="3" name="Text Placeholder 2"/>
          <p:cNvSpPr>
            <a:spLocks noGrp="1"/>
          </p:cNvSpPr>
          <p:nvPr>
            <p:ph type="body" idx="1"/>
          </p:nvPr>
        </p:nvSpPr>
        <p:spPr>
          <a:xfrm>
            <a:off x="344487" y="1219200"/>
            <a:ext cx="8494713" cy="3810000"/>
          </a:xfrm>
        </p:spPr>
        <p:txBody>
          <a:bodyPr anchor="ctr" anchorCtr="0">
            <a:normAutofit/>
          </a:bodyPr>
          <a:lstStyle/>
          <a:p>
            <a:pPr algn="just">
              <a:lnSpc>
                <a:spcPct val="150000"/>
              </a:lnSpc>
              <a:spcBef>
                <a:spcPts val="0"/>
              </a:spcBef>
              <a:buFont typeface="Arial" pitchFamily="34" charset="0"/>
              <a:buChar char="•"/>
            </a:pPr>
            <a:r>
              <a:rPr lang="fa-IR" sz="3200" dirty="0" smtClean="0">
                <a:solidFill>
                  <a:schemeClr val="tx1"/>
                </a:solidFill>
                <a:cs typeface="B Mitra" pitchFamily="2" charset="-78"/>
              </a:rPr>
              <a:t>ضمن تدوین یک سناریوی مختصر زلزله، به صورت </a:t>
            </a:r>
            <a:r>
              <a:rPr lang="en-US" sz="3200" dirty="0" smtClean="0">
                <a:solidFill>
                  <a:schemeClr val="tx1"/>
                </a:solidFill>
                <a:cs typeface="B Mitra" pitchFamily="2" charset="-78"/>
              </a:rPr>
              <a:t>Role Playing</a:t>
            </a:r>
            <a:r>
              <a:rPr lang="fa-IR" sz="3200" dirty="0" smtClean="0">
                <a:solidFill>
                  <a:schemeClr val="tx1"/>
                </a:solidFill>
                <a:cs typeface="B Mitra" pitchFamily="2" charset="-78"/>
              </a:rPr>
              <a:t> نقش افسر ایمنی و ارتباطات را پیش بینی و اجرا کنید.</a:t>
            </a:r>
          </a:p>
          <a:p>
            <a:pPr algn="just">
              <a:lnSpc>
                <a:spcPct val="150000"/>
              </a:lnSpc>
              <a:spcBef>
                <a:spcPts val="0"/>
              </a:spcBef>
            </a:pPr>
            <a:endParaRPr lang="fa-IR" sz="3200" dirty="0" smtClean="0">
              <a:solidFill>
                <a:schemeClr val="tx1"/>
              </a:solidFill>
              <a:cs typeface="B Mitra" pitchFamily="2" charset="-78"/>
            </a:endParaRPr>
          </a:p>
          <a:p>
            <a:pPr algn="just">
              <a:lnSpc>
                <a:spcPct val="250000"/>
              </a:lnSpc>
              <a:spcBef>
                <a:spcPts val="0"/>
              </a:spcBef>
              <a:buFont typeface="Arial" pitchFamily="34" charset="0"/>
              <a:buChar char="•"/>
            </a:pPr>
            <a:r>
              <a:rPr lang="fa-IR" sz="3200" dirty="0" smtClean="0">
                <a:solidFill>
                  <a:schemeClr val="tx1"/>
                </a:solidFill>
                <a:cs typeface="B Mitra" pitchFamily="2" charset="-78"/>
              </a:rPr>
              <a:t>سایر گروه ها این </a:t>
            </a:r>
            <a:r>
              <a:rPr lang="en-US" sz="3200" dirty="0" smtClean="0">
                <a:solidFill>
                  <a:schemeClr val="tx1"/>
                </a:solidFill>
                <a:cs typeface="B Mitra" pitchFamily="2" charset="-78"/>
              </a:rPr>
              <a:t>Role Playing </a:t>
            </a:r>
            <a:r>
              <a:rPr lang="fa-IR" sz="3200" dirty="0" smtClean="0">
                <a:solidFill>
                  <a:schemeClr val="tx1"/>
                </a:solidFill>
                <a:cs typeface="B Mitra" pitchFamily="2" charset="-78"/>
              </a:rPr>
              <a:t> را نقد کنید.</a:t>
            </a:r>
            <a:endParaRPr lang="en-US" sz="3200" dirty="0">
              <a:solidFill>
                <a:schemeClr val="tx1"/>
              </a:solidFill>
              <a:cs typeface="B Mitra" pitchFamily="2" charset="-78"/>
            </a:endParaRPr>
          </a:p>
        </p:txBody>
      </p:sp>
    </p:spTree>
    <p:extLst>
      <p:ext uri="{BB962C8B-B14F-4D97-AF65-F5344CB8AC3E}">
        <p14:creationId xmlns="" xmlns:p14="http://schemas.microsoft.com/office/powerpoint/2010/main" val="2133003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4008" y="4509120"/>
            <a:ext cx="4195192" cy="1362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algn="r" rtl="1">
              <a:lnSpc>
                <a:spcPct val="170000"/>
              </a:lnSpc>
            </a:pPr>
            <a:r>
              <a:rPr lang="en-US" sz="2800" dirty="0">
                <a:effectLst/>
                <a:cs typeface="B Davat" pitchFamily="2" charset="-78"/>
              </a:rPr>
              <a:t>M13</a:t>
            </a:r>
            <a:r>
              <a:rPr lang="fa-IR" sz="2800" dirty="0">
                <a:effectLst/>
                <a:cs typeface="B Davat" pitchFamily="2" charset="-78"/>
              </a:rPr>
              <a:t>- تخلیه</a:t>
            </a:r>
            <a:endParaRPr lang="en-US" sz="2800" dirty="0">
              <a:effectLst/>
              <a:cs typeface="B Davat" pitchFamily="2" charset="-78"/>
            </a:endParaRPr>
          </a:p>
          <a:p>
            <a:pPr algn="r" rtl="1">
              <a:lnSpc>
                <a:spcPct val="170000"/>
              </a:lnSpc>
            </a:pPr>
            <a:r>
              <a:rPr lang="fa-IR" sz="2800" dirty="0">
                <a:effectLst/>
                <a:cs typeface="B Davat" pitchFamily="2" charset="-78"/>
              </a:rPr>
              <a:t> </a:t>
            </a:r>
            <a:r>
              <a:rPr lang="en-US" sz="2800" dirty="0">
                <a:effectLst/>
                <a:cs typeface="B Davat" pitchFamily="2" charset="-78"/>
              </a:rPr>
              <a:t>M14</a:t>
            </a:r>
            <a:r>
              <a:rPr lang="fa-IR" sz="2800" dirty="0">
                <a:effectLst/>
                <a:cs typeface="B Davat" pitchFamily="2" charset="-78"/>
              </a:rPr>
              <a:t>- اطلاع رسانی عمومی</a:t>
            </a:r>
            <a:endParaRPr lang="en-US" sz="2800" dirty="0">
              <a:effectLst/>
              <a:cs typeface="B Davat" pitchFamily="2" charset="-78"/>
            </a:endParaRPr>
          </a:p>
          <a:p>
            <a:pPr algn="r" rtl="1">
              <a:lnSpc>
                <a:spcPct val="170000"/>
              </a:lnSpc>
            </a:pPr>
            <a:r>
              <a:rPr lang="fa-IR" sz="2800" dirty="0">
                <a:effectLst/>
                <a:cs typeface="B Davat" pitchFamily="2" charset="-78"/>
              </a:rPr>
              <a:t> </a:t>
            </a:r>
            <a:r>
              <a:rPr lang="en-US" sz="2800" dirty="0">
                <a:effectLst/>
                <a:cs typeface="B Davat" pitchFamily="2" charset="-78"/>
              </a:rPr>
              <a:t>M15</a:t>
            </a:r>
            <a:r>
              <a:rPr lang="fa-IR" sz="2800" dirty="0">
                <a:effectLst/>
                <a:cs typeface="B Davat" pitchFamily="2" charset="-78"/>
              </a:rPr>
              <a:t>- پایش و ارزشیابی عملکرد</a:t>
            </a:r>
            <a:endParaRPr lang="en-US" sz="2800" dirty="0">
              <a:effectLst/>
              <a:cs typeface="B Davat" pitchFamily="2" charset="-78"/>
            </a:endParaRPr>
          </a:p>
        </p:txBody>
      </p:sp>
      <p:sp>
        <p:nvSpPr>
          <p:cNvPr id="6"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7" name="Diagram 6"/>
          <p:cNvGraphicFramePr/>
          <p:nvPr>
            <p:extLst>
              <p:ext uri="{D42A27DB-BD31-4B8C-83A1-F6EECF244321}">
                <p14:modId xmlns="" xmlns:p14="http://schemas.microsoft.com/office/powerpoint/2010/main" val="1954871637"/>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304914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3861048"/>
            <a:ext cx="7581256" cy="2346796"/>
          </a:xfrm>
          <a:prstGeom prst="rect">
            <a:avLst/>
          </a:prstGeom>
        </p:spPr>
        <p:txBody>
          <a:bodyPr wrap="square">
            <a:spAutoFit/>
          </a:bodyPr>
          <a:lstStyle/>
          <a:p>
            <a:pPr marL="621792" lvl="1" indent="-228600" algn="just" rtl="1">
              <a:spcBef>
                <a:spcPts val="324"/>
              </a:spcBef>
              <a:buClr>
                <a:srgbClr val="4F81BD"/>
              </a:buClr>
              <a:buFont typeface="Verdana"/>
              <a:buChar char="◦"/>
            </a:pPr>
            <a:r>
              <a:rPr lang="fa-IR" sz="2400" b="1" dirty="0">
                <a:solidFill>
                  <a:prstClr val="black"/>
                </a:solidFill>
              </a:rPr>
              <a:t>شرح </a:t>
            </a:r>
            <a:r>
              <a:rPr lang="fa-IR" sz="2400" b="1" dirty="0" smtClean="0">
                <a:solidFill>
                  <a:prstClr val="black"/>
                </a:solidFill>
              </a:rPr>
              <a:t>کارکرد</a:t>
            </a:r>
            <a:endParaRPr lang="en-US" sz="2400" b="1" dirty="0">
              <a:solidFill>
                <a:prstClr val="black"/>
              </a:solidFill>
            </a:endParaRPr>
          </a:p>
          <a:p>
            <a:pPr marL="0" lvl="1" algn="just" rtl="1">
              <a:spcBef>
                <a:spcPts val="324"/>
              </a:spcBef>
              <a:buClr>
                <a:srgbClr val="4F81BD"/>
              </a:buClr>
            </a:pPr>
            <a:r>
              <a:rPr lang="fa-IR" sz="2400" dirty="0">
                <a:solidFill>
                  <a:prstClr val="black"/>
                </a:solidFill>
                <a:cs typeface="B Nazanin" pitchFamily="2" charset="-78"/>
              </a:rPr>
              <a:t>در اکثر مخاطرات (مانند آتش سوزی، انفجار، سیل، زمین لرزه، آزاد شدن مواد خطرناک و ناآرامی های مدنی) امکان دارد  همه یا بخشی از مراکز بهداشتی-درمانی و یا ستادی تخلیه گردد. این تخلیه می تواند شامل پرسنل و مراجعه </a:t>
            </a:r>
            <a:r>
              <a:rPr lang="fa-IR" sz="2400" dirty="0" err="1">
                <a:solidFill>
                  <a:prstClr val="black"/>
                </a:solidFill>
                <a:cs typeface="B Nazanin" pitchFamily="2" charset="-78"/>
              </a:rPr>
              <a:t>کنندگان</a:t>
            </a:r>
            <a:r>
              <a:rPr lang="fa-IR" sz="2400" dirty="0">
                <a:solidFill>
                  <a:prstClr val="black"/>
                </a:solidFill>
                <a:cs typeface="B Nazanin" pitchFamily="2" charset="-78"/>
              </a:rPr>
              <a:t>  باشد. برای خارج شدن ایمن  و موثر تعداد زیاد افراد،  نیاز است برنامه تخلیه مرکز از قبل تهیه و تمرین گردد.</a:t>
            </a:r>
            <a:endParaRPr lang="en-US" sz="2400" dirty="0">
              <a:solidFill>
                <a:prstClr val="black"/>
              </a:solidFill>
              <a:cs typeface="B Nazanin" pitchFamily="2" charset="-78"/>
            </a:endParaRPr>
          </a:p>
        </p:txBody>
      </p:sp>
      <p:sp>
        <p:nvSpPr>
          <p:cNvPr id="6" name="Title 2"/>
          <p:cNvSpPr txBox="1">
            <a:spLocks/>
          </p:cNvSpPr>
          <p:nvPr/>
        </p:nvSpPr>
        <p:spPr>
          <a:xfrm>
            <a:off x="467544" y="197768"/>
            <a:ext cx="8229600" cy="1143000"/>
          </a:xfrm>
          <a:prstGeom prst="rect">
            <a:avLst/>
          </a:prstGeom>
        </p:spPr>
        <p:txBody>
          <a:bodyPr vert="horz" lIns="91440" tIns="45720" rIns="91440" bIns="45720" rtlCol="0" anchor="ctr">
            <a:normAutofit/>
            <a:scene3d>
              <a:camera prst="orthographicFront"/>
              <a:lightRig rig="soft" dir="t"/>
            </a:scene3d>
            <a:sp3d prstMaterial="softEdge">
              <a:bevelT w="25400" h="25400"/>
            </a:sp3d>
          </a:bodyPr>
          <a:lstStyle>
            <a:lvl1pPr algn="ctr" defTabSz="914400" rtl="0" eaLnBrk="1" latinLnBrk="0" hangingPunct="1">
              <a:spcBef>
                <a:spcPct val="0"/>
              </a:spcBef>
              <a:buNone/>
              <a:defRPr kumimoji="0" sz="4000" b="1"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extLst/>
          </a:lstStyle>
          <a:p>
            <a:r>
              <a:rPr lang="fa-IR" sz="4800" dirty="0" smtClean="0">
                <a:solidFill>
                  <a:srgbClr val="C0504D">
                    <a:lumMod val="75000"/>
                  </a:srgbClr>
                </a:solidFill>
                <a:latin typeface="Titr" pitchFamily="2" charset="-78"/>
                <a:cs typeface="B Nazanin"/>
              </a:rPr>
              <a:t>تخلیه واحد بهداشتی درمانی</a:t>
            </a:r>
          </a:p>
        </p:txBody>
      </p:sp>
      <p:graphicFrame>
        <p:nvGraphicFramePr>
          <p:cNvPr id="7" name="Table 6"/>
          <p:cNvGraphicFramePr>
            <a:graphicFrameLocks noGrp="1"/>
          </p:cNvGraphicFramePr>
          <p:nvPr>
            <p:extLst>
              <p:ext uri="{D42A27DB-BD31-4B8C-83A1-F6EECF244321}">
                <p14:modId xmlns="" xmlns:p14="http://schemas.microsoft.com/office/powerpoint/2010/main" val="3433049745"/>
              </p:ext>
            </p:extLst>
          </p:nvPr>
        </p:nvGraphicFramePr>
        <p:xfrm>
          <a:off x="683568" y="1628800"/>
          <a:ext cx="7560840" cy="1828800"/>
        </p:xfrm>
        <a:graphic>
          <a:graphicData uri="http://schemas.openxmlformats.org/drawingml/2006/table">
            <a:tbl>
              <a:tblPr rtl="1" firstRow="1" firstCol="1" bandRow="1"/>
              <a:tblGrid>
                <a:gridCol w="7560840">
                  <a:extLst>
                    <a:ext uri="{9D8B030D-6E8A-4147-A177-3AD203B41FA5}">
                      <a16:colId xmlns="" xmlns:a16="http://schemas.microsoft.com/office/drawing/2014/main" val="20000"/>
                    </a:ext>
                  </a:extLst>
                </a:gridCol>
              </a:tblGrid>
              <a:tr h="0">
                <a:tc>
                  <a:txBody>
                    <a:bodyPr/>
                    <a:lstStyle/>
                    <a:p>
                      <a:pPr algn="ctr" rtl="1">
                        <a:lnSpc>
                          <a:spcPct val="150000"/>
                        </a:lnSpc>
                        <a:spcAft>
                          <a:spcPts val="0"/>
                        </a:spcAft>
                      </a:pPr>
                      <a:r>
                        <a:rPr lang="fa-IR" sz="2000" b="1" dirty="0" err="1">
                          <a:solidFill>
                            <a:srgbClr val="0070C0"/>
                          </a:solidFill>
                          <a:effectLst/>
                          <a:latin typeface="Tahoma"/>
                          <a:ea typeface="Calibri"/>
                          <a:cs typeface="B Mitra"/>
                        </a:rPr>
                        <a:t>کارکردهای</a:t>
                      </a:r>
                      <a:r>
                        <a:rPr lang="fa-IR" sz="2000" b="1" dirty="0">
                          <a:solidFill>
                            <a:srgbClr val="0070C0"/>
                          </a:solidFill>
                          <a:effectLst/>
                          <a:latin typeface="Tahoma"/>
                          <a:ea typeface="Calibri"/>
                          <a:cs typeface="B Mitra"/>
                        </a:rPr>
                        <a:t> مدیریتی پاسخ</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rtl="1">
                        <a:lnSpc>
                          <a:spcPct val="150000"/>
                        </a:lnSpc>
                        <a:spcAft>
                          <a:spcPts val="0"/>
                        </a:spcAft>
                      </a:pPr>
                      <a:r>
                        <a:rPr lang="fa-IR" sz="2000" b="1" dirty="0">
                          <a:solidFill>
                            <a:srgbClr val="0070C0"/>
                          </a:solidFill>
                          <a:effectLst/>
                          <a:latin typeface="Tahoma"/>
                          <a:ea typeface="Calibri"/>
                          <a:cs typeface="B Mitra"/>
                        </a:rPr>
                        <a:t>پیوست </a:t>
                      </a:r>
                      <a:r>
                        <a:rPr lang="en-US" sz="2000" b="1" dirty="0" smtClean="0">
                          <a:solidFill>
                            <a:srgbClr val="0070C0"/>
                          </a:solidFill>
                          <a:effectLst/>
                          <a:latin typeface="Tahoma"/>
                          <a:ea typeface="Calibri"/>
                          <a:cs typeface="B Mitra"/>
                        </a:rPr>
                        <a:t>M13</a:t>
                      </a:r>
                      <a:r>
                        <a:rPr lang="fa-IR" sz="2000" b="1" dirty="0" smtClean="0">
                          <a:solidFill>
                            <a:srgbClr val="0070C0"/>
                          </a:solidFill>
                          <a:effectLst/>
                          <a:latin typeface="Tahoma"/>
                          <a:ea typeface="Calibri"/>
                          <a:cs typeface="B Mitra"/>
                        </a:rPr>
                        <a:t>-تخلیه واحد بهداشتی</a:t>
                      </a:r>
                      <a:r>
                        <a:rPr lang="fa-IR" sz="2000" b="1" baseline="0" dirty="0" smtClean="0">
                          <a:solidFill>
                            <a:srgbClr val="0070C0"/>
                          </a:solidFill>
                          <a:effectLst/>
                          <a:latin typeface="Tahoma"/>
                          <a:ea typeface="Calibri"/>
                          <a:cs typeface="B Mitra"/>
                        </a:rPr>
                        <a:t> </a:t>
                      </a:r>
                      <a:r>
                        <a:rPr lang="fa-IR" sz="2000" b="1" dirty="0" smtClean="0">
                          <a:solidFill>
                            <a:srgbClr val="0070C0"/>
                          </a:solidFill>
                          <a:effectLst/>
                          <a:latin typeface="Tahoma"/>
                          <a:ea typeface="Calibri"/>
                          <a:cs typeface="B Mitra"/>
                        </a:rPr>
                        <a:t>درمانی</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just" rtl="1">
                        <a:lnSpc>
                          <a:spcPct val="150000"/>
                        </a:lnSpc>
                        <a:spcAft>
                          <a:spcPts val="0"/>
                        </a:spcAft>
                      </a:pPr>
                      <a:r>
                        <a:rPr lang="fa-IR" sz="2000" b="1" dirty="0">
                          <a:solidFill>
                            <a:srgbClr val="0070C0"/>
                          </a:solidFill>
                          <a:effectLst/>
                          <a:latin typeface="Tahoma"/>
                          <a:ea typeface="Calibri"/>
                          <a:cs typeface="B Mitra"/>
                        </a:rPr>
                        <a:t>واحد مسئول: </a:t>
                      </a:r>
                      <a:r>
                        <a:rPr lang="fa-IR" sz="2000" dirty="0" smtClean="0">
                          <a:effectLst/>
                        </a:rPr>
                        <a:t>مسئول تخلیه در سامانه فرماندهی حادثه واحد بهداشتی درمانی</a:t>
                      </a:r>
                      <a:endParaRPr lang="en-US" sz="1800" dirty="0" smtClean="0">
                        <a:effectLst/>
                      </a:endParaRPr>
                    </a:p>
                    <a:p>
                      <a:pPr algn="just" rtl="1">
                        <a:lnSpc>
                          <a:spcPct val="150000"/>
                        </a:lnSpc>
                        <a:spcAft>
                          <a:spcPts val="0"/>
                        </a:spcAft>
                      </a:pPr>
                      <a:r>
                        <a:rPr lang="fa-IR" sz="2000" b="1" dirty="0" smtClean="0">
                          <a:solidFill>
                            <a:srgbClr val="0070C0"/>
                          </a:solidFill>
                          <a:effectLst/>
                          <a:latin typeface="Tahoma"/>
                          <a:ea typeface="Calibri"/>
                          <a:cs typeface="B Mitra"/>
                        </a:rPr>
                        <a:t>واحدهای </a:t>
                      </a:r>
                      <a:r>
                        <a:rPr lang="fa-IR" sz="2000" b="1" dirty="0">
                          <a:solidFill>
                            <a:srgbClr val="0070C0"/>
                          </a:solidFill>
                          <a:effectLst/>
                          <a:latin typeface="Tahoma"/>
                          <a:ea typeface="Calibri"/>
                          <a:cs typeface="B Mitra"/>
                        </a:rPr>
                        <a:t>همکار: </a:t>
                      </a:r>
                      <a:r>
                        <a:rPr lang="fa-IR" sz="2000" dirty="0">
                          <a:solidFill>
                            <a:srgbClr val="000000"/>
                          </a:solidFill>
                          <a:effectLst/>
                          <a:latin typeface="Tahoma"/>
                          <a:ea typeface="Calibri"/>
                          <a:cs typeface="B Mitra"/>
                        </a:rPr>
                        <a:t>کلیه واحدهای وزارت بهداشت، درمان و آموزش پزشکی (دانشگاه علوم پزشکی)</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27280592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143000"/>
          </a:xfrm>
        </p:spPr>
        <p:txBody>
          <a:bodyPr>
            <a:normAutofit/>
          </a:bodyPr>
          <a:lstStyle/>
          <a:p>
            <a:pPr algn="ctr" rtl="1"/>
            <a:r>
              <a:rPr lang="fa-IR" sz="4800" dirty="0">
                <a:solidFill>
                  <a:srgbClr val="C0504D">
                    <a:lumMod val="75000"/>
                  </a:srgbClr>
                </a:solidFill>
                <a:effectLst>
                  <a:outerShdw blurRad="38100" dist="38100" dir="2700000" algn="tl">
                    <a:srgbClr val="000000">
                      <a:alpha val="43137"/>
                    </a:srgbClr>
                  </a:outerShdw>
                </a:effectLst>
                <a:latin typeface="Titr" pitchFamily="2" charset="-78"/>
                <a:cs typeface="B Nazanin"/>
              </a:rPr>
              <a:t>شرح وظایف واحد مسئول</a:t>
            </a:r>
            <a:endParaRPr lang="en-US" sz="4800" dirty="0">
              <a:solidFill>
                <a:srgbClr val="C0504D">
                  <a:lumMod val="75000"/>
                </a:srgbClr>
              </a:solidFill>
              <a:effectLst>
                <a:outerShdw blurRad="38100" dist="38100" dir="2700000" algn="tl">
                  <a:srgbClr val="000000">
                    <a:alpha val="43137"/>
                  </a:srgbClr>
                </a:outerShdw>
              </a:effectLst>
              <a:latin typeface="Titr" pitchFamily="2" charset="-78"/>
              <a:cs typeface="B Nazanin"/>
            </a:endParaRPr>
          </a:p>
        </p:txBody>
      </p:sp>
      <p:sp>
        <p:nvSpPr>
          <p:cNvPr id="2" name="Content Placeholder 1"/>
          <p:cNvSpPr>
            <a:spLocks noGrp="1"/>
          </p:cNvSpPr>
          <p:nvPr>
            <p:ph idx="1"/>
          </p:nvPr>
        </p:nvSpPr>
        <p:spPr>
          <a:xfrm>
            <a:off x="179512" y="1340768"/>
            <a:ext cx="8784976" cy="4525963"/>
          </a:xfrm>
        </p:spPr>
        <p:txBody>
          <a:bodyPr>
            <a:noAutofit/>
          </a:bodyPr>
          <a:lstStyle/>
          <a:p>
            <a:pPr marL="109728" indent="0" algn="just" rtl="1">
              <a:buNone/>
            </a:pPr>
            <a:endParaRPr lang="en-US" sz="2400" dirty="0">
              <a:solidFill>
                <a:schemeClr val="tx1"/>
              </a:solidFill>
            </a:endParaRPr>
          </a:p>
          <a:p>
            <a:pPr algn="just"/>
            <a:r>
              <a:rPr lang="fa-IR" sz="2400" dirty="0">
                <a:solidFill>
                  <a:schemeClr val="tx1"/>
                </a:solidFill>
              </a:rPr>
              <a:t>تهیه لیست </a:t>
            </a:r>
            <a:r>
              <a:rPr lang="fa-IR" sz="2400" dirty="0" err="1">
                <a:solidFill>
                  <a:schemeClr val="tx1"/>
                </a:solidFill>
              </a:rPr>
              <a:t>مخاطراتی</a:t>
            </a:r>
            <a:r>
              <a:rPr lang="fa-IR" sz="2400" dirty="0">
                <a:solidFill>
                  <a:schemeClr val="tx1"/>
                </a:solidFill>
              </a:rPr>
              <a:t> که نیاز به تخلیه مرکز دارند</a:t>
            </a:r>
            <a:endParaRPr lang="en-US" sz="2400" dirty="0">
              <a:solidFill>
                <a:schemeClr val="tx1"/>
              </a:solidFill>
            </a:endParaRPr>
          </a:p>
          <a:p>
            <a:pPr lvl="0" algn="just" rtl="1"/>
            <a:r>
              <a:rPr lang="fa-IR" sz="2400" dirty="0" smtClean="0">
                <a:solidFill>
                  <a:schemeClr val="tx1"/>
                </a:solidFill>
              </a:rPr>
              <a:t>تهیه </a:t>
            </a:r>
            <a:r>
              <a:rPr lang="fa-IR" sz="2400" dirty="0">
                <a:solidFill>
                  <a:schemeClr val="tx1"/>
                </a:solidFill>
              </a:rPr>
              <a:t>برنامه تخلیه در مرکز </a:t>
            </a:r>
            <a:endParaRPr lang="en-US" sz="2400" dirty="0">
              <a:solidFill>
                <a:schemeClr val="tx1"/>
              </a:solidFill>
            </a:endParaRPr>
          </a:p>
          <a:p>
            <a:pPr lvl="0" algn="just" rtl="1"/>
            <a:r>
              <a:rPr lang="fa-IR" sz="2400" dirty="0">
                <a:solidFill>
                  <a:schemeClr val="tx1"/>
                </a:solidFill>
              </a:rPr>
              <a:t>نصب علایم تخلیه و مسیرهای خروج اضطراری در همه مکان های ساختمان</a:t>
            </a:r>
            <a:endParaRPr lang="en-US" sz="2400" dirty="0">
              <a:solidFill>
                <a:schemeClr val="tx1"/>
              </a:solidFill>
            </a:endParaRPr>
          </a:p>
          <a:p>
            <a:pPr lvl="0" algn="just" rtl="1"/>
            <a:r>
              <a:rPr lang="fa-IR" sz="2400" dirty="0">
                <a:solidFill>
                  <a:schemeClr val="tx1"/>
                </a:solidFill>
              </a:rPr>
              <a:t>نصب علایم دیداری و شنیداری برای اعلام وضعیت اضطراری به همه پرسنل و مراجعین</a:t>
            </a:r>
            <a:endParaRPr lang="en-US" sz="2400" dirty="0">
              <a:solidFill>
                <a:schemeClr val="tx1"/>
              </a:solidFill>
            </a:endParaRPr>
          </a:p>
          <a:p>
            <a:pPr lvl="0" algn="just" rtl="1"/>
            <a:r>
              <a:rPr lang="fa-IR" sz="2400" dirty="0" smtClean="0">
                <a:solidFill>
                  <a:schemeClr val="tx1"/>
                </a:solidFill>
              </a:rPr>
              <a:t>تعیین </a:t>
            </a:r>
            <a:r>
              <a:rPr lang="fa-IR" sz="2400" dirty="0">
                <a:solidFill>
                  <a:schemeClr val="tx1"/>
                </a:solidFill>
              </a:rPr>
              <a:t>مسئول تخلیه برای هدایت پرسنل و مراجعین به خارج از مسیر ایمن برای هر ساختمان در هر شیفت کاری</a:t>
            </a:r>
            <a:endParaRPr lang="en-US" sz="2400" dirty="0">
              <a:solidFill>
                <a:schemeClr val="tx1"/>
              </a:solidFill>
            </a:endParaRPr>
          </a:p>
          <a:p>
            <a:pPr lvl="0" algn="just" rtl="1"/>
            <a:r>
              <a:rPr lang="fa-IR" sz="2400" dirty="0">
                <a:solidFill>
                  <a:schemeClr val="tx1"/>
                </a:solidFill>
              </a:rPr>
              <a:t>اعلام وضعیت اضطراری برای تخلیه</a:t>
            </a:r>
            <a:endParaRPr lang="en-US" sz="2400" dirty="0">
              <a:solidFill>
                <a:schemeClr val="tx1"/>
              </a:solidFill>
            </a:endParaRPr>
          </a:p>
          <a:p>
            <a:pPr lvl="0" algn="just" rtl="1"/>
            <a:r>
              <a:rPr lang="fa-IR" sz="2400" dirty="0">
                <a:solidFill>
                  <a:schemeClr val="tx1"/>
                </a:solidFill>
              </a:rPr>
              <a:t>تعیین محل تجمع ایمن در نزدیکی ساختمان برای پرسنل و مراجعین</a:t>
            </a:r>
            <a:endParaRPr lang="en-US" sz="2400" dirty="0">
              <a:solidFill>
                <a:schemeClr val="tx1"/>
              </a:solidFill>
            </a:endParaRPr>
          </a:p>
          <a:p>
            <a:pPr lvl="0" algn="just" rtl="1"/>
            <a:r>
              <a:rPr lang="fa-IR" sz="2400" dirty="0">
                <a:solidFill>
                  <a:schemeClr val="tx1"/>
                </a:solidFill>
              </a:rPr>
              <a:t>آموزش به همه پرسنل و اجرای تمرین برنامه </a:t>
            </a:r>
            <a:r>
              <a:rPr lang="fa-IR" sz="2400" dirty="0" smtClean="0">
                <a:solidFill>
                  <a:schemeClr val="tx1"/>
                </a:solidFill>
              </a:rPr>
              <a:t>تخلیه</a:t>
            </a:r>
            <a:r>
              <a:rPr lang="fa-IR" sz="2400" dirty="0">
                <a:solidFill>
                  <a:schemeClr val="tx1"/>
                </a:solidFill>
              </a:rPr>
              <a:t> </a:t>
            </a:r>
            <a:endParaRPr lang="en-US" sz="2400" dirty="0">
              <a:solidFill>
                <a:schemeClr val="tx1"/>
              </a:solidFill>
            </a:endParaRPr>
          </a:p>
          <a:p>
            <a:pPr algn="just"/>
            <a:endParaRPr lang="en-US" sz="2400" dirty="0">
              <a:solidFill>
                <a:schemeClr val="tx1"/>
              </a:solidFill>
            </a:endParaRPr>
          </a:p>
        </p:txBody>
      </p:sp>
    </p:spTree>
    <p:extLst>
      <p:ext uri="{BB962C8B-B14F-4D97-AF65-F5344CB8AC3E}">
        <p14:creationId xmlns="" xmlns:p14="http://schemas.microsoft.com/office/powerpoint/2010/main" val="6162061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4800" dirty="0">
                <a:solidFill>
                  <a:srgbClr val="C0504D">
                    <a:lumMod val="75000"/>
                  </a:srgbClr>
                </a:solidFill>
                <a:effectLst>
                  <a:outerShdw blurRad="38100" dist="38100" dir="2700000" algn="tl">
                    <a:srgbClr val="000000">
                      <a:alpha val="43137"/>
                    </a:srgbClr>
                  </a:outerShdw>
                </a:effectLst>
                <a:latin typeface="Titr" pitchFamily="2" charset="-78"/>
                <a:cs typeface="B Nazanin"/>
              </a:rPr>
              <a:t>شرح وظایف واحدهای همکار</a:t>
            </a:r>
            <a:endParaRPr lang="en-US" sz="4800" dirty="0">
              <a:solidFill>
                <a:srgbClr val="C0504D">
                  <a:lumMod val="75000"/>
                </a:srgbClr>
              </a:solidFill>
              <a:effectLst>
                <a:outerShdw blurRad="38100" dist="38100" dir="2700000" algn="tl">
                  <a:srgbClr val="000000">
                    <a:alpha val="43137"/>
                  </a:srgbClr>
                </a:outerShdw>
              </a:effectLst>
              <a:latin typeface="Titr" pitchFamily="2" charset="-78"/>
              <a:cs typeface="B Nazanin"/>
            </a:endParaRPr>
          </a:p>
        </p:txBody>
      </p:sp>
      <p:sp>
        <p:nvSpPr>
          <p:cNvPr id="2" name="Content Placeholder 1"/>
          <p:cNvSpPr>
            <a:spLocks noGrp="1"/>
          </p:cNvSpPr>
          <p:nvPr>
            <p:ph idx="1"/>
          </p:nvPr>
        </p:nvSpPr>
        <p:spPr/>
        <p:txBody>
          <a:bodyPr/>
          <a:lstStyle/>
          <a:p>
            <a:pPr marL="109728" indent="0" rtl="1">
              <a:buNone/>
            </a:pPr>
            <a:endParaRPr lang="en-US" dirty="0">
              <a:solidFill>
                <a:schemeClr val="tx1"/>
              </a:solidFill>
            </a:endParaRPr>
          </a:p>
          <a:p>
            <a:pPr algn="r" rtl="1"/>
            <a:r>
              <a:rPr lang="fa-IR" sz="2800" dirty="0">
                <a:solidFill>
                  <a:schemeClr val="tx1"/>
                </a:solidFill>
                <a:cs typeface="B Nazanin" pitchFamily="2" charset="-78"/>
              </a:rPr>
              <a:t>همکاری در تهیه برنامه تخلیه</a:t>
            </a:r>
            <a:endParaRPr lang="en-US" sz="2800" dirty="0">
              <a:solidFill>
                <a:schemeClr val="tx1"/>
              </a:solidFill>
              <a:cs typeface="B Nazanin" pitchFamily="2" charset="-78"/>
            </a:endParaRPr>
          </a:p>
          <a:p>
            <a:pPr algn="r" rtl="1"/>
            <a:r>
              <a:rPr lang="fa-IR" sz="2800" dirty="0">
                <a:solidFill>
                  <a:schemeClr val="tx1"/>
                </a:solidFill>
                <a:cs typeface="B Nazanin" pitchFamily="2" charset="-78"/>
              </a:rPr>
              <a:t>مشارکت در تهیه نقشه های خروج اضطراری</a:t>
            </a:r>
            <a:endParaRPr lang="en-US" sz="2800" dirty="0">
              <a:solidFill>
                <a:schemeClr val="tx1"/>
              </a:solidFill>
              <a:cs typeface="B Nazanin" pitchFamily="2" charset="-78"/>
            </a:endParaRPr>
          </a:p>
          <a:p>
            <a:pPr algn="r" rtl="1"/>
            <a:r>
              <a:rPr lang="fa-IR" sz="2800" dirty="0">
                <a:solidFill>
                  <a:schemeClr val="tx1"/>
                </a:solidFill>
                <a:cs typeface="B Nazanin" pitchFamily="2" charset="-78"/>
              </a:rPr>
              <a:t>مشارکت در برنامه های آموزشی و تمرین ها</a:t>
            </a:r>
            <a:endParaRPr lang="en-US" sz="2800" dirty="0">
              <a:solidFill>
                <a:schemeClr val="tx1"/>
              </a:solidFill>
              <a:cs typeface="B Nazanin" pitchFamily="2" charset="-78"/>
            </a:endParaRPr>
          </a:p>
        </p:txBody>
      </p:sp>
    </p:spTree>
    <p:extLst>
      <p:ext uri="{BB962C8B-B14F-4D97-AF65-F5344CB8AC3E}">
        <p14:creationId xmlns="" xmlns:p14="http://schemas.microsoft.com/office/powerpoint/2010/main" val="31794278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rtl="1"/>
            <a:r>
              <a:rPr lang="fa-IR" sz="3200" b="1" dirty="0">
                <a:solidFill>
                  <a:srgbClr val="C0504D">
                    <a:lumMod val="75000"/>
                  </a:srgbClr>
                </a:solidFill>
                <a:latin typeface="Titr" pitchFamily="2" charset="-78"/>
                <a:cs typeface="B Nazanin"/>
              </a:rPr>
              <a:t>راهنمای اجرایی 1- نکات مهم در تهیه برنامه تخلیه</a:t>
            </a:r>
            <a:r>
              <a:rPr lang="en-US" sz="3200" b="1" dirty="0">
                <a:solidFill>
                  <a:srgbClr val="C0504D">
                    <a:lumMod val="75000"/>
                  </a:srgbClr>
                </a:solidFill>
                <a:latin typeface="Titr" pitchFamily="2" charset="-78"/>
                <a:cs typeface="B Nazanin"/>
              </a:rPr>
              <a:t/>
            </a:r>
            <a:br>
              <a:rPr lang="en-US" sz="3200" b="1" dirty="0">
                <a:solidFill>
                  <a:srgbClr val="C0504D">
                    <a:lumMod val="75000"/>
                  </a:srgbClr>
                </a:solidFill>
                <a:latin typeface="Titr" pitchFamily="2" charset="-78"/>
                <a:cs typeface="B Nazanin"/>
              </a:rPr>
            </a:br>
            <a:endParaRPr lang="en-US" sz="3200" b="1" dirty="0">
              <a:solidFill>
                <a:srgbClr val="C0504D">
                  <a:lumMod val="75000"/>
                </a:srgbClr>
              </a:solidFill>
              <a:latin typeface="Titr" pitchFamily="2" charset="-78"/>
              <a:cs typeface="B Nazanin"/>
            </a:endParaRPr>
          </a:p>
        </p:txBody>
      </p:sp>
      <p:sp>
        <p:nvSpPr>
          <p:cNvPr id="2" name="Content Placeholder 1"/>
          <p:cNvSpPr>
            <a:spLocks noGrp="1"/>
          </p:cNvSpPr>
          <p:nvPr>
            <p:ph idx="1"/>
          </p:nvPr>
        </p:nvSpPr>
        <p:spPr>
          <a:xfrm>
            <a:off x="971600" y="1219200"/>
            <a:ext cx="7920880" cy="5188032"/>
          </a:xfrm>
        </p:spPr>
        <p:txBody>
          <a:bodyPr>
            <a:noAutofit/>
          </a:bodyPr>
          <a:lstStyle/>
          <a:p>
            <a:pPr algn="just" rtl="1">
              <a:lnSpc>
                <a:spcPct val="150000"/>
              </a:lnSpc>
              <a:spcBef>
                <a:spcPts val="0"/>
              </a:spcBef>
            </a:pPr>
            <a:r>
              <a:rPr lang="fa-IR" sz="2400" dirty="0">
                <a:solidFill>
                  <a:schemeClr val="tx1"/>
                </a:solidFill>
              </a:rPr>
              <a:t>مانند هر برنامه در ابتدا نیاز است ارزیابی خطر انجام شود تا هم لیست مخاطرات مهم مرکز تهیه شود. نکات زیر در تهیه برنامه کمک کننده خواهد بود:</a:t>
            </a:r>
            <a:endParaRPr lang="en-US" sz="2400" dirty="0">
              <a:solidFill>
                <a:schemeClr val="tx1"/>
              </a:solidFill>
            </a:endParaRPr>
          </a:p>
          <a:p>
            <a:pPr algn="just">
              <a:lnSpc>
                <a:spcPct val="150000"/>
              </a:lnSpc>
              <a:spcBef>
                <a:spcPts val="0"/>
              </a:spcBef>
            </a:pPr>
            <a:r>
              <a:rPr lang="fa-IR" sz="2400" dirty="0">
                <a:solidFill>
                  <a:schemeClr val="tx1"/>
                </a:solidFill>
              </a:rPr>
              <a:t>لیست </a:t>
            </a:r>
            <a:r>
              <a:rPr lang="fa-IR" sz="2400" dirty="0" err="1" smtClean="0">
                <a:solidFill>
                  <a:schemeClr val="tx1"/>
                </a:solidFill>
              </a:rPr>
              <a:t>مخااطرتی</a:t>
            </a:r>
            <a:r>
              <a:rPr lang="fa-IR" sz="2400" dirty="0" smtClean="0">
                <a:solidFill>
                  <a:schemeClr val="tx1"/>
                </a:solidFill>
              </a:rPr>
              <a:t> </a:t>
            </a:r>
            <a:r>
              <a:rPr lang="fa-IR" sz="2400" dirty="0">
                <a:solidFill>
                  <a:schemeClr val="tx1"/>
                </a:solidFill>
              </a:rPr>
              <a:t>که امکان دارد نیاز به تخلیه ساختمان را بر اساس آسیب پذیری آن ایجاب کند تهیه گردد.</a:t>
            </a:r>
            <a:endParaRPr lang="en-US" sz="2400" dirty="0">
              <a:solidFill>
                <a:schemeClr val="tx1"/>
              </a:solidFill>
            </a:endParaRPr>
          </a:p>
          <a:p>
            <a:pPr algn="just" rtl="1">
              <a:lnSpc>
                <a:spcPct val="150000"/>
              </a:lnSpc>
              <a:spcBef>
                <a:spcPts val="0"/>
              </a:spcBef>
            </a:pPr>
            <a:r>
              <a:rPr lang="fa-IR" sz="2400" dirty="0">
                <a:solidFill>
                  <a:schemeClr val="tx1"/>
                </a:solidFill>
              </a:rPr>
              <a:t>نقشه دقیق ساختمان تهیه و با مشاوره بخش فنی راهها و مسیرهای امن خروج مشخص گردد.</a:t>
            </a:r>
          </a:p>
          <a:p>
            <a:pPr algn="just" rtl="1">
              <a:lnSpc>
                <a:spcPct val="150000"/>
              </a:lnSpc>
              <a:spcBef>
                <a:spcPts val="0"/>
              </a:spcBef>
            </a:pPr>
            <a:r>
              <a:rPr lang="fa-IR" sz="2400" dirty="0">
                <a:solidFill>
                  <a:schemeClr val="tx1"/>
                </a:solidFill>
              </a:rPr>
              <a:t>بر اساس نقشه تهیه شده برای همه مکان های ساختمان نقشه خروج اضطراری تهیه گردد و در محل مناسبی مانند پشت درب ها نصب گردد.</a:t>
            </a:r>
            <a:endParaRPr lang="en-US" sz="2400" dirty="0">
              <a:solidFill>
                <a:schemeClr val="tx1"/>
              </a:solidFill>
            </a:endParaRPr>
          </a:p>
          <a:p>
            <a:pPr marL="109728" lvl="0" indent="0" algn="just" rtl="1">
              <a:buNone/>
            </a:pPr>
            <a:endParaRPr lang="en-US" sz="2800" dirty="0">
              <a:solidFill>
                <a:schemeClr val="tx1"/>
              </a:solidFill>
              <a:cs typeface="B Nazanin" pitchFamily="2" charset="-78"/>
            </a:endParaRPr>
          </a:p>
          <a:p>
            <a:pPr algn="just"/>
            <a:endParaRPr lang="en-US" sz="2800" dirty="0">
              <a:solidFill>
                <a:schemeClr val="tx1"/>
              </a:solidFill>
            </a:endParaRPr>
          </a:p>
        </p:txBody>
      </p:sp>
    </p:spTree>
    <p:extLst>
      <p:ext uri="{BB962C8B-B14F-4D97-AF65-F5344CB8AC3E}">
        <p14:creationId xmlns="" xmlns:p14="http://schemas.microsoft.com/office/powerpoint/2010/main" val="39987923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1328"/>
            <a:ext cx="8568952" cy="4755984"/>
          </a:xfrm>
        </p:spPr>
        <p:txBody>
          <a:bodyPr>
            <a:noAutofit/>
          </a:bodyPr>
          <a:lstStyle/>
          <a:p>
            <a:pPr lvl="0" algn="just" rtl="1">
              <a:lnSpc>
                <a:spcPct val="150000"/>
              </a:lnSpc>
              <a:spcBef>
                <a:spcPts val="0"/>
              </a:spcBef>
            </a:pPr>
            <a:r>
              <a:rPr lang="fa-IR" sz="2400" dirty="0">
                <a:solidFill>
                  <a:schemeClr val="tx1"/>
                </a:solidFill>
              </a:rPr>
              <a:t>مسیرهای خروج اضطراری با علایم در همه راهروها و راه پله ها مشخص شود.</a:t>
            </a:r>
            <a:endParaRPr lang="en-US" sz="2400" dirty="0">
              <a:solidFill>
                <a:schemeClr val="tx1"/>
              </a:solidFill>
            </a:endParaRPr>
          </a:p>
          <a:p>
            <a:pPr lvl="0" algn="just" rtl="1">
              <a:lnSpc>
                <a:spcPct val="150000"/>
              </a:lnSpc>
              <a:spcBef>
                <a:spcPts val="0"/>
              </a:spcBef>
            </a:pPr>
            <a:r>
              <a:rPr lang="fa-IR" sz="2400" dirty="0">
                <a:solidFill>
                  <a:schemeClr val="tx1"/>
                </a:solidFill>
              </a:rPr>
              <a:t>چیدمان وسایل در همه اتاق ها و راهروها به گونه ای باشد تا کمترین مزاحمت برای تخلیه را </a:t>
            </a:r>
            <a:r>
              <a:rPr lang="fa-IR" sz="2400" dirty="0" err="1" smtClean="0">
                <a:solidFill>
                  <a:schemeClr val="tx1"/>
                </a:solidFill>
              </a:rPr>
              <a:t>بوجود</a:t>
            </a:r>
            <a:r>
              <a:rPr lang="fa-IR" sz="2400" dirty="0" smtClean="0">
                <a:solidFill>
                  <a:schemeClr val="tx1"/>
                </a:solidFill>
              </a:rPr>
              <a:t> </a:t>
            </a:r>
            <a:r>
              <a:rPr lang="fa-IR" sz="2400" dirty="0">
                <a:solidFill>
                  <a:schemeClr val="tx1"/>
                </a:solidFill>
              </a:rPr>
              <a:t>بیاورد. </a:t>
            </a:r>
            <a:endParaRPr lang="en-US" sz="2400" dirty="0">
              <a:solidFill>
                <a:schemeClr val="tx1"/>
              </a:solidFill>
            </a:endParaRPr>
          </a:p>
          <a:p>
            <a:pPr lvl="0" algn="just" rtl="1">
              <a:lnSpc>
                <a:spcPct val="150000"/>
              </a:lnSpc>
              <a:spcBef>
                <a:spcPts val="0"/>
              </a:spcBef>
            </a:pPr>
            <a:r>
              <a:rPr lang="fa-IR" sz="2400" dirty="0">
                <a:solidFill>
                  <a:schemeClr val="tx1"/>
                </a:solidFill>
              </a:rPr>
              <a:t>اگر امکان دارد برای هر نقطه بیش از یک مسیر مشخص گردد تا در صورت مسدود بودن یکی از مسیرهای جایگزین استفاده شود.</a:t>
            </a:r>
            <a:endParaRPr lang="en-US" sz="2400" dirty="0">
              <a:solidFill>
                <a:schemeClr val="tx1"/>
              </a:solidFill>
            </a:endParaRPr>
          </a:p>
          <a:p>
            <a:pPr lvl="0" algn="just" rtl="1">
              <a:lnSpc>
                <a:spcPct val="150000"/>
              </a:lnSpc>
              <a:spcBef>
                <a:spcPts val="0"/>
              </a:spcBef>
            </a:pPr>
            <a:r>
              <a:rPr lang="fa-IR" sz="2400" dirty="0">
                <a:solidFill>
                  <a:schemeClr val="tx1"/>
                </a:solidFill>
              </a:rPr>
              <a:t>محل تجهیزات اضطراری هنگام تخلیه مانند جعبه کمک های اولیه و لوازم اطفاء حریق در نقشه مشخص گردد.</a:t>
            </a:r>
            <a:endParaRPr lang="en-US" sz="2400" dirty="0">
              <a:solidFill>
                <a:schemeClr val="tx1"/>
              </a:solidFill>
            </a:endParaRPr>
          </a:p>
          <a:p>
            <a:pPr marL="109728" indent="0" algn="just">
              <a:buNone/>
            </a:pPr>
            <a:endParaRPr lang="en-US" sz="2800" dirty="0">
              <a:solidFill>
                <a:schemeClr val="tx1"/>
              </a:solidFill>
            </a:endParaRPr>
          </a:p>
        </p:txBody>
      </p:sp>
      <p:sp>
        <p:nvSpPr>
          <p:cNvPr id="6" name="Title 2"/>
          <p:cNvSpPr txBox="1">
            <a:spLocks/>
          </p:cNvSpPr>
          <p:nvPr/>
        </p:nvSpPr>
        <p:spPr>
          <a:xfrm>
            <a:off x="1371600" y="152400"/>
            <a:ext cx="7543800" cy="114300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600" kern="1200">
                <a:solidFill>
                  <a:schemeClr val="tx1"/>
                </a:solidFill>
                <a:latin typeface="Tahoma" pitchFamily="34" charset="0"/>
                <a:ea typeface="+mj-ea"/>
                <a:cs typeface="Tahoma" pitchFamily="34" charset="0"/>
              </a:defRPr>
            </a:lvl1pPr>
          </a:lstStyle>
          <a:p>
            <a:r>
              <a:rPr lang="fa-IR" sz="3200" b="1" dirty="0" smtClean="0">
                <a:solidFill>
                  <a:srgbClr val="C0504D">
                    <a:lumMod val="75000"/>
                  </a:srgbClr>
                </a:solidFill>
                <a:latin typeface="Titr" pitchFamily="2" charset="-78"/>
                <a:cs typeface="B Nazanin"/>
              </a:rPr>
              <a:t>راهنمای اجرایی 1- نکات مهم در تهیه برنامه تخلیه</a:t>
            </a:r>
            <a:r>
              <a:rPr lang="en-US" sz="3200" b="1" dirty="0" smtClean="0">
                <a:solidFill>
                  <a:srgbClr val="C0504D">
                    <a:lumMod val="75000"/>
                  </a:srgbClr>
                </a:solidFill>
                <a:latin typeface="Titr" pitchFamily="2" charset="-78"/>
                <a:cs typeface="B Nazanin"/>
              </a:rPr>
              <a:t/>
            </a:r>
            <a:br>
              <a:rPr lang="en-US" sz="3200" b="1" dirty="0" smtClean="0">
                <a:solidFill>
                  <a:srgbClr val="C0504D">
                    <a:lumMod val="75000"/>
                  </a:srgbClr>
                </a:solidFill>
                <a:latin typeface="Titr" pitchFamily="2" charset="-78"/>
                <a:cs typeface="B Nazanin"/>
              </a:rPr>
            </a:br>
            <a:r>
              <a:rPr lang="fa-IR" sz="3200" dirty="0">
                <a:solidFill>
                  <a:srgbClr val="C0504D">
                    <a:lumMod val="75000"/>
                  </a:srgbClr>
                </a:solidFill>
                <a:effectLst>
                  <a:outerShdw blurRad="38100" dist="38100" dir="2700000" algn="tl">
                    <a:srgbClr val="000000">
                      <a:alpha val="43137"/>
                    </a:srgbClr>
                  </a:outerShdw>
                </a:effectLst>
                <a:latin typeface="Titr" pitchFamily="2" charset="-78"/>
                <a:cs typeface="B Nazanin"/>
              </a:rPr>
              <a:t>(ادامه)</a:t>
            </a:r>
            <a:endParaRPr lang="en-US" sz="3200" b="1" dirty="0">
              <a:solidFill>
                <a:srgbClr val="C0504D">
                  <a:lumMod val="75000"/>
                </a:srgbClr>
              </a:solidFill>
              <a:latin typeface="Titr" pitchFamily="2" charset="-78"/>
              <a:cs typeface="B Nazanin"/>
            </a:endParaRPr>
          </a:p>
        </p:txBody>
      </p:sp>
    </p:spTree>
    <p:extLst>
      <p:ext uri="{BB962C8B-B14F-4D97-AF65-F5344CB8AC3E}">
        <p14:creationId xmlns="" xmlns:p14="http://schemas.microsoft.com/office/powerpoint/2010/main" val="29932037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00808"/>
            <a:ext cx="8928992" cy="4323936"/>
          </a:xfrm>
        </p:spPr>
        <p:txBody>
          <a:bodyPr>
            <a:noAutofit/>
          </a:bodyPr>
          <a:lstStyle/>
          <a:p>
            <a:pPr algn="just" rtl="1">
              <a:lnSpc>
                <a:spcPct val="150000"/>
              </a:lnSpc>
              <a:spcBef>
                <a:spcPts val="0"/>
              </a:spcBef>
            </a:pPr>
            <a:r>
              <a:rPr lang="fa-IR" sz="2400" dirty="0">
                <a:solidFill>
                  <a:schemeClr val="tx1"/>
                </a:solidFill>
              </a:rPr>
              <a:t>سیستم اعلام وضعیت اضطراری شامل علایم شنیداری و دیداری در مرکز نصب گردد.</a:t>
            </a:r>
            <a:endParaRPr lang="en-US" sz="2400" dirty="0">
              <a:solidFill>
                <a:schemeClr val="tx1"/>
              </a:solidFill>
            </a:endParaRPr>
          </a:p>
          <a:p>
            <a:pPr algn="just" rtl="1">
              <a:lnSpc>
                <a:spcPct val="150000"/>
              </a:lnSpc>
              <a:spcBef>
                <a:spcPts val="0"/>
              </a:spcBef>
            </a:pPr>
            <a:r>
              <a:rPr lang="fa-IR" sz="2400" dirty="0">
                <a:solidFill>
                  <a:schemeClr val="tx1"/>
                </a:solidFill>
              </a:rPr>
              <a:t>در نزدیکی مرکز مکان ایمنی برای تجمع در نظر گرفته شود.</a:t>
            </a:r>
            <a:endParaRPr lang="en-US" sz="2400" dirty="0">
              <a:solidFill>
                <a:schemeClr val="tx1"/>
              </a:solidFill>
            </a:endParaRPr>
          </a:p>
          <a:p>
            <a:pPr algn="just" rtl="1">
              <a:lnSpc>
                <a:spcPct val="150000"/>
              </a:lnSpc>
              <a:spcBef>
                <a:spcPts val="0"/>
              </a:spcBef>
            </a:pPr>
            <a:r>
              <a:rPr lang="fa-IR" sz="2400" dirty="0">
                <a:solidFill>
                  <a:schemeClr val="tx1"/>
                </a:solidFill>
              </a:rPr>
              <a:t>در هر شیفت برای هر ساختمان یک نفر مسئول آموزش دیده برای مدیریت تخلیه و هدایت سایرین در نظر گرفته شود.</a:t>
            </a:r>
            <a:endParaRPr lang="en-US" sz="2400" dirty="0">
              <a:solidFill>
                <a:schemeClr val="tx1"/>
              </a:solidFill>
            </a:endParaRPr>
          </a:p>
          <a:p>
            <a:pPr algn="just" rtl="1">
              <a:lnSpc>
                <a:spcPct val="150000"/>
              </a:lnSpc>
              <a:spcBef>
                <a:spcPts val="0"/>
              </a:spcBef>
            </a:pPr>
            <a:r>
              <a:rPr lang="fa-IR" sz="2400" dirty="0">
                <a:solidFill>
                  <a:schemeClr val="tx1"/>
                </a:solidFill>
              </a:rPr>
              <a:t>برنامه تهیه شده را به همه پرسنل سالیانه آموزش داده شود و در تمرین های عملی به روز رسانی گردد.</a:t>
            </a:r>
            <a:endParaRPr lang="en-US" sz="2400" dirty="0">
              <a:solidFill>
                <a:schemeClr val="tx1"/>
              </a:solidFill>
            </a:endParaRPr>
          </a:p>
          <a:p>
            <a:pPr algn="just" rtl="1">
              <a:lnSpc>
                <a:spcPct val="150000"/>
              </a:lnSpc>
              <a:spcBef>
                <a:spcPts val="0"/>
              </a:spcBef>
            </a:pPr>
            <a:r>
              <a:rPr lang="fa-IR" sz="2400" dirty="0">
                <a:solidFill>
                  <a:schemeClr val="tx1"/>
                </a:solidFill>
              </a:rPr>
              <a:t>در صورت وقوع تکان های ناشی از زلزله، اولین اقدام، </a:t>
            </a:r>
            <a:r>
              <a:rPr lang="fa-IR" sz="2400" dirty="0" err="1">
                <a:solidFill>
                  <a:schemeClr val="tx1"/>
                </a:solidFill>
              </a:rPr>
              <a:t>پناهگیری</a:t>
            </a:r>
            <a:r>
              <a:rPr lang="fa-IR" sz="2400" dirty="0">
                <a:solidFill>
                  <a:schemeClr val="tx1"/>
                </a:solidFill>
              </a:rPr>
              <a:t> در نقطه امن است. پس از تمام شدن تکان ها تا 20 بشمارید و سپس </a:t>
            </a:r>
            <a:r>
              <a:rPr lang="fa-IR" sz="2400" dirty="0" smtClean="0">
                <a:solidFill>
                  <a:schemeClr val="tx1"/>
                </a:solidFill>
              </a:rPr>
              <a:t>ساختمان </a:t>
            </a:r>
            <a:r>
              <a:rPr lang="fa-IR" sz="2400" dirty="0">
                <a:solidFill>
                  <a:schemeClr val="tx1"/>
                </a:solidFill>
              </a:rPr>
              <a:t>را تخلیه کنید. </a:t>
            </a:r>
            <a:endParaRPr lang="en-US" sz="2400" dirty="0">
              <a:solidFill>
                <a:schemeClr val="tx1"/>
              </a:solidFill>
            </a:endParaRPr>
          </a:p>
          <a:p>
            <a:pPr marL="109728" indent="0" algn="just">
              <a:lnSpc>
                <a:spcPct val="150000"/>
              </a:lnSpc>
              <a:buNone/>
            </a:pPr>
            <a:endParaRPr lang="en-US" sz="2800" dirty="0">
              <a:solidFill>
                <a:schemeClr val="tx1"/>
              </a:solidFill>
            </a:endParaRPr>
          </a:p>
        </p:txBody>
      </p:sp>
      <p:sp>
        <p:nvSpPr>
          <p:cNvPr id="6" name="Title 2"/>
          <p:cNvSpPr txBox="1">
            <a:spLocks/>
          </p:cNvSpPr>
          <p:nvPr/>
        </p:nvSpPr>
        <p:spPr>
          <a:xfrm>
            <a:off x="1371600" y="152400"/>
            <a:ext cx="7543800" cy="114300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600" kern="1200">
                <a:solidFill>
                  <a:schemeClr val="tx1"/>
                </a:solidFill>
                <a:latin typeface="Tahoma" pitchFamily="34" charset="0"/>
                <a:ea typeface="+mj-ea"/>
                <a:cs typeface="Tahoma" pitchFamily="34" charset="0"/>
              </a:defRPr>
            </a:lvl1pPr>
          </a:lstStyle>
          <a:p>
            <a:r>
              <a:rPr lang="fa-IR" sz="3200" b="1" dirty="0" smtClean="0">
                <a:solidFill>
                  <a:srgbClr val="C0504D">
                    <a:lumMod val="75000"/>
                  </a:srgbClr>
                </a:solidFill>
                <a:latin typeface="Titr" pitchFamily="2" charset="-78"/>
                <a:cs typeface="B Nazanin"/>
              </a:rPr>
              <a:t>راهنمای اجرایی 1- نکات مهم در تهیه برنامه تخلیه</a:t>
            </a:r>
            <a:r>
              <a:rPr lang="en-US" sz="3200" b="1" dirty="0" smtClean="0">
                <a:solidFill>
                  <a:srgbClr val="C0504D">
                    <a:lumMod val="75000"/>
                  </a:srgbClr>
                </a:solidFill>
                <a:latin typeface="Titr" pitchFamily="2" charset="-78"/>
                <a:cs typeface="B Nazanin"/>
              </a:rPr>
              <a:t/>
            </a:r>
            <a:br>
              <a:rPr lang="en-US" sz="3200" b="1" dirty="0" smtClean="0">
                <a:solidFill>
                  <a:srgbClr val="C0504D">
                    <a:lumMod val="75000"/>
                  </a:srgbClr>
                </a:solidFill>
                <a:latin typeface="Titr" pitchFamily="2" charset="-78"/>
                <a:cs typeface="B Nazanin"/>
              </a:rPr>
            </a:br>
            <a:r>
              <a:rPr lang="fa-IR" sz="3200" dirty="0">
                <a:solidFill>
                  <a:srgbClr val="C0504D">
                    <a:lumMod val="75000"/>
                  </a:srgbClr>
                </a:solidFill>
                <a:effectLst>
                  <a:outerShdw blurRad="38100" dist="38100" dir="2700000" algn="tl">
                    <a:srgbClr val="000000">
                      <a:alpha val="43137"/>
                    </a:srgbClr>
                  </a:outerShdw>
                </a:effectLst>
                <a:latin typeface="Titr" pitchFamily="2" charset="-78"/>
                <a:cs typeface="B Nazanin"/>
              </a:rPr>
              <a:t>(ادامه)</a:t>
            </a:r>
            <a:endParaRPr lang="en-US" sz="3200" b="1" dirty="0">
              <a:solidFill>
                <a:srgbClr val="C0504D">
                  <a:lumMod val="75000"/>
                </a:srgbClr>
              </a:solidFill>
              <a:latin typeface="Titr" pitchFamily="2" charset="-78"/>
              <a:cs typeface="B Nazanin"/>
            </a:endParaRPr>
          </a:p>
        </p:txBody>
      </p:sp>
    </p:spTree>
    <p:extLst>
      <p:ext uri="{BB962C8B-B14F-4D97-AF65-F5344CB8AC3E}">
        <p14:creationId xmlns="" xmlns:p14="http://schemas.microsoft.com/office/powerpoint/2010/main" val="1666504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1328"/>
            <a:ext cx="8568952" cy="4755984"/>
          </a:xfrm>
        </p:spPr>
        <p:txBody>
          <a:bodyPr>
            <a:noAutofit/>
          </a:bodyPr>
          <a:lstStyle/>
          <a:p>
            <a:pPr lvl="0" algn="just" rtl="1">
              <a:lnSpc>
                <a:spcPct val="150000"/>
              </a:lnSpc>
              <a:spcBef>
                <a:spcPts val="0"/>
              </a:spcBef>
            </a:pPr>
            <a:r>
              <a:rPr lang="fa-IR" sz="2400" dirty="0" smtClean="0">
                <a:solidFill>
                  <a:schemeClr val="tx1"/>
                </a:solidFill>
              </a:rPr>
              <a:t>در صورت وقوع زلزله، چنانچه "نزدیک" به درب خروجی ساختمان که رو به حیاط باز می شود قرار دارید می توانید از ساختمان خارج شوید.</a:t>
            </a:r>
            <a:endParaRPr lang="en-US" sz="2400" dirty="0" smtClean="0">
              <a:solidFill>
                <a:schemeClr val="tx1"/>
              </a:solidFill>
            </a:endParaRPr>
          </a:p>
          <a:p>
            <a:pPr lvl="0" algn="just" rtl="1">
              <a:lnSpc>
                <a:spcPct val="150000"/>
              </a:lnSpc>
              <a:spcBef>
                <a:spcPts val="0"/>
              </a:spcBef>
            </a:pPr>
            <a:r>
              <a:rPr lang="fa-IR" sz="2400" dirty="0" smtClean="0">
                <a:solidFill>
                  <a:schemeClr val="tx1"/>
                </a:solidFill>
              </a:rPr>
              <a:t>در زمان تخلیه به مراجعین به مرکز/بیمارستان کمک کنید.</a:t>
            </a:r>
            <a:endParaRPr lang="en-US" sz="2400" dirty="0" smtClean="0">
              <a:solidFill>
                <a:schemeClr val="tx1"/>
              </a:solidFill>
            </a:endParaRPr>
          </a:p>
          <a:p>
            <a:pPr lvl="0" algn="just" rtl="1">
              <a:lnSpc>
                <a:spcPct val="150000"/>
              </a:lnSpc>
              <a:spcBef>
                <a:spcPts val="0"/>
              </a:spcBef>
            </a:pPr>
            <a:r>
              <a:rPr lang="fa-IR" sz="2400" dirty="0" smtClean="0">
                <a:solidFill>
                  <a:schemeClr val="tx1"/>
                </a:solidFill>
              </a:rPr>
              <a:t>در زمان تخلیه به افراد دارای معلولیت، سالمندان و کودکان و زنان باردار کمک کنید. هر فرد معلول، دارای بیماری مزمن یا باردار باید یک مراقب آموزش دیده داشته باشد تا در زمان تخلیه به وی کمک کنید. </a:t>
            </a:r>
            <a:endParaRPr lang="en-US" sz="2400" dirty="0" smtClean="0">
              <a:solidFill>
                <a:schemeClr val="tx1"/>
              </a:solidFill>
            </a:endParaRPr>
          </a:p>
          <a:p>
            <a:pPr algn="just">
              <a:lnSpc>
                <a:spcPct val="150000"/>
              </a:lnSpc>
              <a:spcBef>
                <a:spcPts val="0"/>
              </a:spcBef>
            </a:pPr>
            <a:endParaRPr lang="en-US" sz="2400" dirty="0">
              <a:solidFill>
                <a:schemeClr val="tx1"/>
              </a:solidFill>
            </a:endParaRPr>
          </a:p>
        </p:txBody>
      </p:sp>
      <p:sp>
        <p:nvSpPr>
          <p:cNvPr id="6" name="Title 2"/>
          <p:cNvSpPr txBox="1">
            <a:spLocks/>
          </p:cNvSpPr>
          <p:nvPr/>
        </p:nvSpPr>
        <p:spPr>
          <a:xfrm>
            <a:off x="1371600" y="152400"/>
            <a:ext cx="7543800" cy="114300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600" kern="1200">
                <a:solidFill>
                  <a:schemeClr val="tx1"/>
                </a:solidFill>
                <a:latin typeface="Tahoma" pitchFamily="34" charset="0"/>
                <a:ea typeface="+mj-ea"/>
                <a:cs typeface="Tahoma" pitchFamily="34" charset="0"/>
              </a:defRPr>
            </a:lvl1pPr>
          </a:lstStyle>
          <a:p>
            <a:r>
              <a:rPr lang="fa-IR" sz="3200" b="1" dirty="0" smtClean="0">
                <a:solidFill>
                  <a:srgbClr val="C0504D">
                    <a:lumMod val="75000"/>
                  </a:srgbClr>
                </a:solidFill>
                <a:latin typeface="Titr" pitchFamily="2" charset="-78"/>
                <a:cs typeface="B Nazanin"/>
              </a:rPr>
              <a:t>راهنمای اجرایی 1- نکات مهم در تهیه برنامه تخلیه</a:t>
            </a:r>
            <a:r>
              <a:rPr lang="en-US" sz="3200" b="1" dirty="0" smtClean="0">
                <a:solidFill>
                  <a:srgbClr val="C0504D">
                    <a:lumMod val="75000"/>
                  </a:srgbClr>
                </a:solidFill>
                <a:latin typeface="Titr" pitchFamily="2" charset="-78"/>
                <a:cs typeface="B Nazanin"/>
              </a:rPr>
              <a:t/>
            </a:r>
            <a:br>
              <a:rPr lang="en-US" sz="3200" b="1" dirty="0" smtClean="0">
                <a:solidFill>
                  <a:srgbClr val="C0504D">
                    <a:lumMod val="75000"/>
                  </a:srgbClr>
                </a:solidFill>
                <a:latin typeface="Titr" pitchFamily="2" charset="-78"/>
                <a:cs typeface="B Nazanin"/>
              </a:rPr>
            </a:br>
            <a:r>
              <a:rPr lang="fa-IR" sz="3200" dirty="0">
                <a:solidFill>
                  <a:srgbClr val="C0504D">
                    <a:lumMod val="75000"/>
                  </a:srgbClr>
                </a:solidFill>
                <a:effectLst>
                  <a:outerShdw blurRad="38100" dist="38100" dir="2700000" algn="tl">
                    <a:srgbClr val="000000">
                      <a:alpha val="43137"/>
                    </a:srgbClr>
                  </a:outerShdw>
                </a:effectLst>
                <a:latin typeface="Titr" pitchFamily="2" charset="-78"/>
                <a:cs typeface="B Nazanin"/>
              </a:rPr>
              <a:t>(ادامه)</a:t>
            </a:r>
            <a:endParaRPr lang="en-US" sz="3200" b="1" dirty="0">
              <a:solidFill>
                <a:srgbClr val="C0504D">
                  <a:lumMod val="75000"/>
                </a:srgbClr>
              </a:solidFill>
              <a:latin typeface="Titr" pitchFamily="2" charset="-78"/>
              <a:cs typeface="B Nazanin"/>
            </a:endParaRPr>
          </a:p>
        </p:txBody>
      </p:sp>
    </p:spTree>
    <p:extLst>
      <p:ext uri="{BB962C8B-B14F-4D97-AF65-F5344CB8AC3E}">
        <p14:creationId xmlns="" xmlns:p14="http://schemas.microsoft.com/office/powerpoint/2010/main" val="21634943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4008" y="4509120"/>
            <a:ext cx="4195192" cy="1362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algn="r" rtl="1">
              <a:lnSpc>
                <a:spcPct val="170000"/>
              </a:lnSpc>
            </a:pPr>
            <a:r>
              <a:rPr lang="en-US" sz="2800" b="1" dirty="0" smtClean="0">
                <a:effectLst/>
                <a:cs typeface="B Davat" pitchFamily="2" charset="-78"/>
              </a:rPr>
              <a:t>M14</a:t>
            </a:r>
            <a:r>
              <a:rPr lang="fa-IR" sz="2800" b="1" dirty="0">
                <a:effectLst/>
                <a:cs typeface="B Davat" pitchFamily="2" charset="-78"/>
              </a:rPr>
              <a:t>- اطلاع رسانی عمومی</a:t>
            </a:r>
            <a:endParaRPr lang="en-US" sz="2800" b="1" dirty="0">
              <a:effectLst/>
              <a:cs typeface="B Davat" pitchFamily="2" charset="-78"/>
            </a:endParaRPr>
          </a:p>
          <a:p>
            <a:pPr algn="r" rtl="1">
              <a:lnSpc>
                <a:spcPct val="170000"/>
              </a:lnSpc>
            </a:pPr>
            <a:endParaRPr lang="en-US" sz="2800" b="1" dirty="0">
              <a:effectLst/>
              <a:cs typeface="B Davat" pitchFamily="2" charset="-78"/>
            </a:endParaRPr>
          </a:p>
        </p:txBody>
      </p:sp>
      <p:sp>
        <p:nvSpPr>
          <p:cNvPr id="6"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7" name="Diagram 6"/>
          <p:cNvGraphicFramePr/>
          <p:nvPr>
            <p:extLst>
              <p:ext uri="{D42A27DB-BD31-4B8C-83A1-F6EECF244321}">
                <p14:modId xmlns="" xmlns:p14="http://schemas.microsoft.com/office/powerpoint/2010/main" val="3178124183"/>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1200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05400" y="4800600"/>
            <a:ext cx="37338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algn="r" rtl="1"/>
            <a:r>
              <a:rPr lang="en-US" sz="4800" dirty="0" smtClean="0">
                <a:cs typeface="B Davat" pitchFamily="2" charset="-78"/>
              </a:rPr>
              <a:t>M2</a:t>
            </a:r>
            <a:r>
              <a:rPr lang="fa-IR" sz="4800" dirty="0">
                <a:cs typeface="B Davat" pitchFamily="2" charset="-78"/>
              </a:rPr>
              <a:t>- فراخوان</a:t>
            </a:r>
            <a:endParaRPr lang="en-US" sz="4800" dirty="0">
              <a:cs typeface="B Davat" pitchFamily="2" charset="-78"/>
            </a:endParaRPr>
          </a:p>
        </p:txBody>
      </p:sp>
      <p:graphicFrame>
        <p:nvGraphicFramePr>
          <p:cNvPr id="4" name="Diagram 3"/>
          <p:cNvGraphicFramePr/>
          <p:nvPr>
            <p:extLst>
              <p:ext uri="{D42A27DB-BD31-4B8C-83A1-F6EECF244321}">
                <p14:modId xmlns="" xmlns:p14="http://schemas.microsoft.com/office/powerpoint/2010/main" val="1467098377"/>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spTree>
    <p:extLst>
      <p:ext uri="{BB962C8B-B14F-4D97-AF65-F5344CB8AC3E}">
        <p14:creationId xmlns="" xmlns:p14="http://schemas.microsoft.com/office/powerpoint/2010/main" val="12521096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اطلاع رسانی عمومی</a:t>
            </a:r>
            <a:endParaRPr lang="en-US" b="1" dirty="0"/>
          </a:p>
        </p:txBody>
      </p:sp>
      <p:graphicFrame>
        <p:nvGraphicFramePr>
          <p:cNvPr id="5" name="Table 4"/>
          <p:cNvGraphicFramePr>
            <a:graphicFrameLocks noGrp="1"/>
          </p:cNvGraphicFramePr>
          <p:nvPr>
            <p:extLst>
              <p:ext uri="{D42A27DB-BD31-4B8C-83A1-F6EECF244321}">
                <p14:modId xmlns="" xmlns:p14="http://schemas.microsoft.com/office/powerpoint/2010/main" val="2428818095"/>
              </p:ext>
            </p:extLst>
          </p:nvPr>
        </p:nvGraphicFramePr>
        <p:xfrm>
          <a:off x="683568" y="1628800"/>
          <a:ext cx="7560840" cy="2286000"/>
        </p:xfrm>
        <a:graphic>
          <a:graphicData uri="http://schemas.openxmlformats.org/drawingml/2006/table">
            <a:tbl>
              <a:tblPr rtl="1" firstRow="1" firstCol="1" bandRow="1"/>
              <a:tblGrid>
                <a:gridCol w="7560840">
                  <a:extLst>
                    <a:ext uri="{9D8B030D-6E8A-4147-A177-3AD203B41FA5}">
                      <a16:colId xmlns="" xmlns:a16="http://schemas.microsoft.com/office/drawing/2014/main" val="20000"/>
                    </a:ext>
                  </a:extLst>
                </a:gridCol>
              </a:tblGrid>
              <a:tr h="0">
                <a:tc>
                  <a:txBody>
                    <a:bodyPr/>
                    <a:lstStyle/>
                    <a:p>
                      <a:pPr algn="ctr" rtl="1">
                        <a:lnSpc>
                          <a:spcPct val="150000"/>
                        </a:lnSpc>
                        <a:spcAft>
                          <a:spcPts val="0"/>
                        </a:spcAft>
                      </a:pPr>
                      <a:r>
                        <a:rPr lang="fa-IR" sz="2000" b="1" dirty="0" err="1">
                          <a:solidFill>
                            <a:srgbClr val="0070C0"/>
                          </a:solidFill>
                          <a:effectLst/>
                          <a:latin typeface="Tahoma"/>
                          <a:ea typeface="Calibri"/>
                          <a:cs typeface="B Nazanin" pitchFamily="2" charset="-78"/>
                        </a:rPr>
                        <a:t>کارکردهای</a:t>
                      </a:r>
                      <a:r>
                        <a:rPr lang="fa-IR" sz="2000" b="1" dirty="0">
                          <a:solidFill>
                            <a:srgbClr val="0070C0"/>
                          </a:solidFill>
                          <a:effectLst/>
                          <a:latin typeface="Tahoma"/>
                          <a:ea typeface="Calibri"/>
                          <a:cs typeface="B Nazanin" pitchFamily="2" charset="-78"/>
                        </a:rPr>
                        <a:t> مدیریتی پاسخ</a:t>
                      </a:r>
                      <a:endParaRPr lang="en-US" sz="1800" dirty="0">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rtl="1">
                        <a:lnSpc>
                          <a:spcPct val="150000"/>
                        </a:lnSpc>
                        <a:spcAft>
                          <a:spcPts val="0"/>
                        </a:spcAft>
                      </a:pPr>
                      <a:r>
                        <a:rPr lang="fa-IR" sz="2000" b="1" dirty="0">
                          <a:solidFill>
                            <a:srgbClr val="0070C0"/>
                          </a:solidFill>
                          <a:effectLst/>
                          <a:latin typeface="Tahoma"/>
                          <a:ea typeface="Calibri"/>
                          <a:cs typeface="B Nazanin" pitchFamily="2" charset="-78"/>
                        </a:rPr>
                        <a:t>پیوست </a:t>
                      </a:r>
                      <a:r>
                        <a:rPr lang="en-US" sz="2000" b="1" dirty="0" smtClean="0">
                          <a:solidFill>
                            <a:srgbClr val="0070C0"/>
                          </a:solidFill>
                          <a:effectLst/>
                          <a:latin typeface="Tahoma"/>
                          <a:ea typeface="Calibri"/>
                          <a:cs typeface="B Nazanin" pitchFamily="2" charset="-78"/>
                        </a:rPr>
                        <a:t>M14</a:t>
                      </a:r>
                      <a:r>
                        <a:rPr lang="fa-IR" sz="2000" b="1" dirty="0" smtClean="0">
                          <a:solidFill>
                            <a:srgbClr val="0070C0"/>
                          </a:solidFill>
                          <a:effectLst/>
                          <a:latin typeface="Tahoma"/>
                          <a:ea typeface="Calibri"/>
                          <a:cs typeface="B Nazanin" pitchFamily="2" charset="-78"/>
                        </a:rPr>
                        <a:t>-</a:t>
                      </a:r>
                      <a:r>
                        <a:rPr lang="fa-IR" sz="2000" b="1" baseline="0" dirty="0" smtClean="0">
                          <a:solidFill>
                            <a:srgbClr val="0070C0"/>
                          </a:solidFill>
                          <a:effectLst/>
                          <a:latin typeface="Tahoma"/>
                          <a:ea typeface="Calibri"/>
                          <a:cs typeface="B Nazanin" pitchFamily="2" charset="-78"/>
                        </a:rPr>
                        <a:t> اطلاع رسانی عمومی</a:t>
                      </a:r>
                      <a:endParaRPr lang="en-US" sz="1800" dirty="0">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just" rtl="1">
                        <a:lnSpc>
                          <a:spcPct val="150000"/>
                        </a:lnSpc>
                        <a:spcAft>
                          <a:spcPts val="0"/>
                        </a:spcAft>
                      </a:pPr>
                      <a:r>
                        <a:rPr lang="fa-IR" sz="2000" b="1" dirty="0">
                          <a:solidFill>
                            <a:srgbClr val="0070C0"/>
                          </a:solidFill>
                          <a:effectLst/>
                          <a:latin typeface="Tahoma"/>
                          <a:ea typeface="Calibri"/>
                          <a:cs typeface="B Nazanin" pitchFamily="2" charset="-78"/>
                        </a:rPr>
                        <a:t>واحد مسئول: </a:t>
                      </a:r>
                      <a:r>
                        <a:rPr lang="fa-IR" sz="2000" dirty="0" smtClean="0">
                          <a:effectLst/>
                          <a:cs typeface="B Nazanin" pitchFamily="2" charset="-78"/>
                        </a:rPr>
                        <a:t>ارشد روابط عمومی سامانه فرماندهی حادثه با نظر فرمانده</a:t>
                      </a:r>
                      <a:endParaRPr lang="en-US" sz="1800" dirty="0" smtClean="0">
                        <a:effectLst/>
                        <a:cs typeface="B Nazanin" pitchFamily="2" charset="-78"/>
                      </a:endParaRPr>
                    </a:p>
                    <a:p>
                      <a:pPr algn="just" rtl="1">
                        <a:lnSpc>
                          <a:spcPct val="150000"/>
                        </a:lnSpc>
                        <a:spcAft>
                          <a:spcPts val="0"/>
                        </a:spcAft>
                      </a:pPr>
                      <a:r>
                        <a:rPr lang="fa-IR" sz="2000" b="1" dirty="0" smtClean="0">
                          <a:solidFill>
                            <a:srgbClr val="0070C0"/>
                          </a:solidFill>
                          <a:effectLst/>
                          <a:latin typeface="Tahoma"/>
                          <a:ea typeface="Calibri"/>
                          <a:cs typeface="B Nazanin" pitchFamily="2" charset="-78"/>
                        </a:rPr>
                        <a:t>واحدهای </a:t>
                      </a:r>
                      <a:r>
                        <a:rPr lang="fa-IR" sz="2000" b="1" dirty="0">
                          <a:solidFill>
                            <a:srgbClr val="0070C0"/>
                          </a:solidFill>
                          <a:effectLst/>
                          <a:latin typeface="Tahoma"/>
                          <a:ea typeface="Calibri"/>
                          <a:cs typeface="B Nazanin" pitchFamily="2" charset="-78"/>
                        </a:rPr>
                        <a:t>همکار: </a:t>
                      </a:r>
                      <a:r>
                        <a:rPr lang="fa-IR" sz="2000" dirty="0" smtClean="0">
                          <a:effectLst/>
                          <a:cs typeface="B Nazanin" pitchFamily="2" charset="-78"/>
                        </a:rPr>
                        <a:t>واحد روابط عمومی با همکاری دفتر آموزش و ارتقای سلامت و کلیه واحدهای وزارت بهداشت، درمان و آموزش پزشکی (دانشگاه علوم پزشکی)</a:t>
                      </a:r>
                      <a:endParaRPr lang="en-US" sz="1800" dirty="0">
                        <a:effectLst/>
                        <a:latin typeface="+mn-lt"/>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Rectangle 6"/>
          <p:cNvSpPr/>
          <p:nvPr/>
        </p:nvSpPr>
        <p:spPr>
          <a:xfrm>
            <a:off x="611560" y="4293096"/>
            <a:ext cx="7581256" cy="1846659"/>
          </a:xfrm>
          <a:prstGeom prst="rect">
            <a:avLst/>
          </a:prstGeom>
        </p:spPr>
        <p:txBody>
          <a:bodyPr wrap="square">
            <a:spAutoFit/>
          </a:bodyPr>
          <a:lstStyle/>
          <a:p>
            <a:pPr marL="621792" lvl="1" indent="-228600" algn="just" rtl="1">
              <a:spcBef>
                <a:spcPts val="324"/>
              </a:spcBef>
              <a:buClr>
                <a:srgbClr val="4F81BD"/>
              </a:buClr>
              <a:buFont typeface="Verdana"/>
              <a:buChar char="◦"/>
            </a:pPr>
            <a:r>
              <a:rPr lang="fa-IR" sz="2400" b="1" dirty="0">
                <a:solidFill>
                  <a:prstClr val="black"/>
                </a:solidFill>
                <a:cs typeface="B Nazanin" pitchFamily="2" charset="-78"/>
              </a:rPr>
              <a:t>شرح </a:t>
            </a:r>
            <a:r>
              <a:rPr lang="fa-IR" sz="2400" b="1" dirty="0" smtClean="0">
                <a:solidFill>
                  <a:prstClr val="black"/>
                </a:solidFill>
                <a:cs typeface="B Nazanin" pitchFamily="2" charset="-78"/>
              </a:rPr>
              <a:t>کارکرد</a:t>
            </a:r>
            <a:endParaRPr lang="en-US" sz="2400" b="1" dirty="0">
              <a:solidFill>
                <a:prstClr val="black"/>
              </a:solidFill>
              <a:cs typeface="B Nazanin" pitchFamily="2" charset="-78"/>
            </a:endParaRPr>
          </a:p>
          <a:p>
            <a:pPr algn="just" rtl="1"/>
            <a:r>
              <a:rPr lang="fa-IR" dirty="0">
                <a:cs typeface="B Nazanin" pitchFamily="2" charset="-78"/>
              </a:rPr>
              <a:t>اطلاع رسانی خطر به مردم و پرسنل از ارکان مهم مدیریت بحران است. از طرفی انتشار خبر حوادث و خطرات احتمالی نباید به گونه ای باشد تا مردم و پرسنل دچار هراس و وحشت شوند و از طرف دیگر محدودیت خبر رسانی نباید منجر به عدم اطلاع مردم از خطرات احتمالی و مواجهه تعداد بیشتر مردم با آن گردد. بر همین اساس نیاز است برنامه اطلاع رسانی عمومی برای جمع آوری موثر اطلاعات ، تحلیل و جمع بندی و انتشار مناسب اخبار از طریق رسانه ها تهیه گردد. </a:t>
            </a:r>
            <a:endParaRPr lang="en-US" sz="1600" dirty="0">
              <a:cs typeface="B Nazanin" pitchFamily="2" charset="-78"/>
            </a:endParaRPr>
          </a:p>
        </p:txBody>
      </p:sp>
    </p:spTree>
    <p:extLst>
      <p:ext uri="{BB962C8B-B14F-4D97-AF65-F5344CB8AC3E}">
        <p14:creationId xmlns="" xmlns:p14="http://schemas.microsoft.com/office/powerpoint/2010/main" val="21232060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effectLst/>
              </a:rPr>
              <a:t>شرح وظایف واحد مسئول</a:t>
            </a:r>
            <a:endParaRPr lang="en-US" dirty="0"/>
          </a:p>
        </p:txBody>
      </p:sp>
      <p:sp>
        <p:nvSpPr>
          <p:cNvPr id="3" name="Content Placeholder 2"/>
          <p:cNvSpPr>
            <a:spLocks noGrp="1"/>
          </p:cNvSpPr>
          <p:nvPr>
            <p:ph idx="1"/>
          </p:nvPr>
        </p:nvSpPr>
        <p:spPr/>
        <p:txBody>
          <a:bodyPr>
            <a:normAutofit/>
          </a:bodyPr>
          <a:lstStyle/>
          <a:p>
            <a:pPr lvl="0"/>
            <a:r>
              <a:rPr lang="fa-IR" sz="2400" dirty="0">
                <a:solidFill>
                  <a:schemeClr val="tx1"/>
                </a:solidFill>
              </a:rPr>
              <a:t>اتخاذ تدابیر لازم برای دریافت به موقع  اخبار از کلیه واحدها  قبل از حادثه</a:t>
            </a:r>
            <a:endParaRPr lang="en-US" sz="2400" dirty="0">
              <a:solidFill>
                <a:schemeClr val="tx1"/>
              </a:solidFill>
            </a:endParaRPr>
          </a:p>
          <a:p>
            <a:pPr lvl="0"/>
            <a:r>
              <a:rPr lang="fa-IR" sz="2400" dirty="0">
                <a:solidFill>
                  <a:schemeClr val="tx1"/>
                </a:solidFill>
              </a:rPr>
              <a:t>تهیه لیست رسانه های جمعی برای اطلاع رسانی اخبار و راه های ارتباط با آنها قبل از حادثه</a:t>
            </a:r>
            <a:endParaRPr lang="en-US" sz="2400" dirty="0">
              <a:solidFill>
                <a:schemeClr val="tx1"/>
              </a:solidFill>
            </a:endParaRPr>
          </a:p>
          <a:p>
            <a:pPr lvl="0"/>
            <a:r>
              <a:rPr lang="fa-IR" sz="2400" dirty="0">
                <a:solidFill>
                  <a:schemeClr val="tx1"/>
                </a:solidFill>
              </a:rPr>
              <a:t>فعال نمودن سایت خبری دانشگاه / مرکز برای اطلاع رسانی قبل از حادثه</a:t>
            </a:r>
            <a:endParaRPr lang="en-US" sz="2400" dirty="0">
              <a:solidFill>
                <a:schemeClr val="tx1"/>
              </a:solidFill>
            </a:endParaRPr>
          </a:p>
          <a:p>
            <a:pPr lvl="0"/>
            <a:r>
              <a:rPr lang="fa-IR" sz="2400" dirty="0">
                <a:solidFill>
                  <a:schemeClr val="tx1"/>
                </a:solidFill>
              </a:rPr>
              <a:t>تهیه توصیه های عمومی برای مخاطرات محتمل قبل از حادثه</a:t>
            </a:r>
            <a:endParaRPr lang="en-US" sz="2400" dirty="0">
              <a:solidFill>
                <a:schemeClr val="tx1"/>
              </a:solidFill>
            </a:endParaRPr>
          </a:p>
          <a:p>
            <a:pPr lvl="0"/>
            <a:r>
              <a:rPr lang="fa-IR" sz="2400" dirty="0" err="1">
                <a:solidFill>
                  <a:schemeClr val="tx1"/>
                </a:solidFill>
              </a:rPr>
              <a:t>تجمیع</a:t>
            </a:r>
            <a:r>
              <a:rPr lang="fa-IR" sz="2400" dirty="0">
                <a:solidFill>
                  <a:schemeClr val="tx1"/>
                </a:solidFill>
              </a:rPr>
              <a:t> و تحلیل اخبار</a:t>
            </a:r>
            <a:endParaRPr lang="en-US" sz="2400" dirty="0">
              <a:solidFill>
                <a:schemeClr val="tx1"/>
              </a:solidFill>
            </a:endParaRPr>
          </a:p>
          <a:p>
            <a:pPr lvl="0"/>
            <a:r>
              <a:rPr lang="fa-IR" sz="2400" dirty="0">
                <a:solidFill>
                  <a:schemeClr val="tx1"/>
                </a:solidFill>
              </a:rPr>
              <a:t>تهیه متن خبر با </a:t>
            </a:r>
            <a:r>
              <a:rPr lang="fa-IR" sz="2400" dirty="0" err="1">
                <a:solidFill>
                  <a:schemeClr val="tx1"/>
                </a:solidFill>
              </a:rPr>
              <a:t>همانگی</a:t>
            </a:r>
            <a:r>
              <a:rPr lang="fa-IR" sz="2400" dirty="0">
                <a:solidFill>
                  <a:schemeClr val="tx1"/>
                </a:solidFill>
              </a:rPr>
              <a:t> فرمانده عملیات</a:t>
            </a:r>
            <a:endParaRPr lang="en-US" sz="2400" dirty="0">
              <a:solidFill>
                <a:schemeClr val="tx1"/>
              </a:solidFill>
            </a:endParaRPr>
          </a:p>
          <a:p>
            <a:pPr lvl="0"/>
            <a:r>
              <a:rPr lang="fa-IR" sz="2400" dirty="0">
                <a:solidFill>
                  <a:schemeClr val="tx1"/>
                </a:solidFill>
              </a:rPr>
              <a:t>تعیین فرد مصاحبه شونده با توجه به اهمیت خبر و تخصص مورد نیاز</a:t>
            </a:r>
            <a:endParaRPr lang="en-US" sz="2400" dirty="0">
              <a:solidFill>
                <a:schemeClr val="tx1"/>
              </a:solidFill>
            </a:endParaRPr>
          </a:p>
          <a:p>
            <a:pPr lvl="0"/>
            <a:r>
              <a:rPr lang="fa-IR" sz="2400" dirty="0">
                <a:solidFill>
                  <a:schemeClr val="tx1"/>
                </a:solidFill>
              </a:rPr>
              <a:t>هماهنگی مصاحبه و انتشار اخبار</a:t>
            </a:r>
            <a:endParaRPr lang="en-US" sz="2400" dirty="0">
              <a:solidFill>
                <a:schemeClr val="tx1"/>
              </a:solidFill>
            </a:endParaRPr>
          </a:p>
          <a:p>
            <a:pPr lvl="0"/>
            <a:r>
              <a:rPr lang="fa-IR" sz="2400" dirty="0">
                <a:solidFill>
                  <a:schemeClr val="tx1"/>
                </a:solidFill>
              </a:rPr>
              <a:t>پایش اخبار در رسانه های محلی و ملی</a:t>
            </a:r>
            <a:endParaRPr lang="en-US" sz="2400" dirty="0">
              <a:solidFill>
                <a:schemeClr val="tx1"/>
              </a:solidFill>
            </a:endParaRPr>
          </a:p>
          <a:p>
            <a:endParaRPr lang="en-US" sz="2400" dirty="0">
              <a:solidFill>
                <a:schemeClr val="tx1"/>
              </a:solidFill>
            </a:endParaRPr>
          </a:p>
        </p:txBody>
      </p:sp>
    </p:spTree>
    <p:extLst>
      <p:ext uri="{BB962C8B-B14F-4D97-AF65-F5344CB8AC3E}">
        <p14:creationId xmlns="" xmlns:p14="http://schemas.microsoft.com/office/powerpoint/2010/main" val="3031189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effectLst/>
              </a:rPr>
              <a:t>راهنمای اجرایی 1- راهنمای انجام مصاحبه </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a:bodyPr>
          <a:lstStyle/>
          <a:p>
            <a:r>
              <a:rPr lang="fa-IR" sz="2400" dirty="0">
                <a:solidFill>
                  <a:schemeClr val="tx1"/>
                </a:solidFill>
              </a:rPr>
              <a:t>مصاحبه کردن نیاز به دانش تخصصی و تجربه کافی دارد. با توجه به اهمیت انتشار اخبار در بلایا لازم است در برنامه پاسخ افرادی که آموزش کافی در این زمینه دیده </a:t>
            </a:r>
            <a:r>
              <a:rPr lang="fa-IR" sz="2400" dirty="0" err="1">
                <a:solidFill>
                  <a:schemeClr val="tx1"/>
                </a:solidFill>
              </a:rPr>
              <a:t>اند</a:t>
            </a:r>
            <a:r>
              <a:rPr lang="fa-IR" sz="2400" dirty="0">
                <a:solidFill>
                  <a:schemeClr val="tx1"/>
                </a:solidFill>
              </a:rPr>
              <a:t> و تجربه کافی دارند از قبل مشخص شود. </a:t>
            </a:r>
            <a:endParaRPr lang="fa-IR" sz="2400" dirty="0" smtClean="0">
              <a:solidFill>
                <a:schemeClr val="tx1"/>
              </a:solidFill>
            </a:endParaRPr>
          </a:p>
          <a:p>
            <a:pPr lvl="1"/>
            <a:r>
              <a:rPr lang="fa-IR" sz="2000" dirty="0" smtClean="0">
                <a:solidFill>
                  <a:schemeClr val="tx1"/>
                </a:solidFill>
              </a:rPr>
              <a:t>ظاهر</a:t>
            </a:r>
          </a:p>
          <a:p>
            <a:pPr lvl="1"/>
            <a:r>
              <a:rPr lang="fa-IR" sz="2000" dirty="0" smtClean="0">
                <a:solidFill>
                  <a:schemeClr val="tx1"/>
                </a:solidFill>
              </a:rPr>
              <a:t>محل</a:t>
            </a:r>
          </a:p>
          <a:p>
            <a:pPr lvl="1"/>
            <a:r>
              <a:rPr lang="fa-IR" sz="2000" dirty="0" smtClean="0">
                <a:solidFill>
                  <a:schemeClr val="tx1"/>
                </a:solidFill>
              </a:rPr>
              <a:t>تامل</a:t>
            </a:r>
          </a:p>
          <a:p>
            <a:pPr lvl="1"/>
            <a:r>
              <a:rPr lang="fa-IR" sz="2000" dirty="0" smtClean="0">
                <a:solidFill>
                  <a:schemeClr val="tx1"/>
                </a:solidFill>
              </a:rPr>
              <a:t>صداقت</a:t>
            </a:r>
          </a:p>
          <a:p>
            <a:pPr lvl="1"/>
            <a:r>
              <a:rPr lang="fa-IR" sz="2000" dirty="0" smtClean="0">
                <a:solidFill>
                  <a:schemeClr val="tx1"/>
                </a:solidFill>
              </a:rPr>
              <a:t>همدردی</a:t>
            </a:r>
          </a:p>
          <a:p>
            <a:pPr lvl="1"/>
            <a:r>
              <a:rPr lang="fa-IR" sz="2000" dirty="0" smtClean="0">
                <a:solidFill>
                  <a:schemeClr val="tx1"/>
                </a:solidFill>
              </a:rPr>
              <a:t>ساده</a:t>
            </a:r>
          </a:p>
          <a:p>
            <a:pPr lvl="1"/>
            <a:r>
              <a:rPr lang="fa-IR" sz="2000" dirty="0" smtClean="0">
                <a:solidFill>
                  <a:schemeClr val="tx1"/>
                </a:solidFill>
              </a:rPr>
              <a:t>بیان تاکیدی</a:t>
            </a:r>
          </a:p>
          <a:p>
            <a:pPr lvl="1"/>
            <a:r>
              <a:rPr lang="fa-IR" sz="2000" dirty="0" smtClean="0">
                <a:solidFill>
                  <a:schemeClr val="tx1"/>
                </a:solidFill>
              </a:rPr>
              <a:t>......</a:t>
            </a:r>
            <a:endParaRPr lang="en-US" sz="2000" dirty="0">
              <a:solidFill>
                <a:schemeClr val="tx1"/>
              </a:solidFill>
            </a:endParaRPr>
          </a:p>
        </p:txBody>
      </p:sp>
    </p:spTree>
    <p:extLst>
      <p:ext uri="{BB962C8B-B14F-4D97-AF65-F5344CB8AC3E}">
        <p14:creationId xmlns="" xmlns:p14="http://schemas.microsoft.com/office/powerpoint/2010/main" val="3469992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44008" y="4509120"/>
            <a:ext cx="4195192" cy="1362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algn="r" rtl="1">
              <a:lnSpc>
                <a:spcPct val="170000"/>
              </a:lnSpc>
            </a:pPr>
            <a:r>
              <a:rPr lang="en-US" sz="2800" b="1" dirty="0" smtClean="0">
                <a:solidFill>
                  <a:srgbClr val="C0504D">
                    <a:lumMod val="75000"/>
                  </a:srgbClr>
                </a:solidFill>
                <a:effectLst/>
                <a:cs typeface="B Davat" pitchFamily="2" charset="-78"/>
              </a:rPr>
              <a:t>M15</a:t>
            </a:r>
            <a:r>
              <a:rPr lang="fa-IR" sz="2800" b="1" dirty="0">
                <a:solidFill>
                  <a:srgbClr val="C0504D">
                    <a:lumMod val="75000"/>
                  </a:srgbClr>
                </a:solidFill>
                <a:effectLst/>
                <a:cs typeface="B Davat" pitchFamily="2" charset="-78"/>
              </a:rPr>
              <a:t>- پایش و ارزشیابی عملکرد</a:t>
            </a:r>
            <a:endParaRPr lang="en-US" sz="2800" b="1" dirty="0">
              <a:solidFill>
                <a:srgbClr val="C0504D">
                  <a:lumMod val="75000"/>
                </a:srgbClr>
              </a:solidFill>
              <a:effectLst/>
              <a:cs typeface="B Davat" pitchFamily="2" charset="-78"/>
            </a:endParaRPr>
          </a:p>
        </p:txBody>
      </p:sp>
      <p:sp>
        <p:nvSpPr>
          <p:cNvPr id="6" name="Content Placeholder 1"/>
          <p:cNvSpPr>
            <a:spLocks noGrp="1"/>
          </p:cNvSpPr>
          <p:nvPr>
            <p:ph idx="1"/>
          </p:nvPr>
        </p:nvSpPr>
        <p:spPr>
          <a:xfrm>
            <a:off x="1979712" y="304800"/>
            <a:ext cx="6935688" cy="3700264"/>
          </a:xfrm>
        </p:spPr>
        <p:txBody>
          <a:bodyPr>
            <a:noAutofit/>
          </a:bodyPr>
          <a:lstStyle/>
          <a:p>
            <a:pPr marL="457200" lvl="1" indent="0" algn="just">
              <a:lnSpc>
                <a:spcPct val="150000"/>
              </a:lnSpc>
              <a:buNone/>
            </a:pPr>
            <a:r>
              <a:rPr lang="fa-IR" sz="5400" dirty="0" smtClean="0">
                <a:effectLst>
                  <a:outerShdw blurRad="38100" dist="38100" dir="2700000" algn="tl">
                    <a:srgbClr val="000000">
                      <a:alpha val="43137"/>
                    </a:srgbClr>
                  </a:outerShdw>
                </a:effectLst>
              </a:rPr>
              <a:t>کارکردهای مدیریتی</a:t>
            </a:r>
          </a:p>
        </p:txBody>
      </p:sp>
      <p:graphicFrame>
        <p:nvGraphicFramePr>
          <p:cNvPr id="7" name="Diagram 6"/>
          <p:cNvGraphicFramePr/>
          <p:nvPr>
            <p:extLst>
              <p:ext uri="{D42A27DB-BD31-4B8C-83A1-F6EECF244321}">
                <p14:modId xmlns="" xmlns:p14="http://schemas.microsoft.com/office/powerpoint/2010/main" val="3178124183"/>
              </p:ext>
            </p:extLst>
          </p:nvPr>
        </p:nvGraphicFramePr>
        <p:xfrm>
          <a:off x="152400" y="4780189"/>
          <a:ext cx="38862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120053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پایش و ارزشیابی عملکرد</a:t>
            </a:r>
            <a:endParaRPr lang="en-US" b="1" dirty="0"/>
          </a:p>
        </p:txBody>
      </p:sp>
      <p:graphicFrame>
        <p:nvGraphicFramePr>
          <p:cNvPr id="4" name="Table 3"/>
          <p:cNvGraphicFramePr>
            <a:graphicFrameLocks noGrp="1"/>
          </p:cNvGraphicFramePr>
          <p:nvPr>
            <p:extLst>
              <p:ext uri="{D42A27DB-BD31-4B8C-83A1-F6EECF244321}">
                <p14:modId xmlns="" xmlns:p14="http://schemas.microsoft.com/office/powerpoint/2010/main" val="1690703830"/>
              </p:ext>
            </p:extLst>
          </p:nvPr>
        </p:nvGraphicFramePr>
        <p:xfrm>
          <a:off x="683568" y="1628800"/>
          <a:ext cx="7560840" cy="1828800"/>
        </p:xfrm>
        <a:graphic>
          <a:graphicData uri="http://schemas.openxmlformats.org/drawingml/2006/table">
            <a:tbl>
              <a:tblPr rtl="1" firstRow="1" firstCol="1" bandRow="1"/>
              <a:tblGrid>
                <a:gridCol w="7560840">
                  <a:extLst>
                    <a:ext uri="{9D8B030D-6E8A-4147-A177-3AD203B41FA5}">
                      <a16:colId xmlns="" xmlns:a16="http://schemas.microsoft.com/office/drawing/2014/main" val="20000"/>
                    </a:ext>
                  </a:extLst>
                </a:gridCol>
              </a:tblGrid>
              <a:tr h="0">
                <a:tc>
                  <a:txBody>
                    <a:bodyPr/>
                    <a:lstStyle/>
                    <a:p>
                      <a:pPr algn="ctr" rtl="1">
                        <a:lnSpc>
                          <a:spcPct val="150000"/>
                        </a:lnSpc>
                        <a:spcAft>
                          <a:spcPts val="0"/>
                        </a:spcAft>
                      </a:pPr>
                      <a:r>
                        <a:rPr lang="fa-IR" sz="2000" b="1" dirty="0" err="1">
                          <a:solidFill>
                            <a:srgbClr val="0070C0"/>
                          </a:solidFill>
                          <a:effectLst/>
                          <a:latin typeface="Tahoma"/>
                          <a:ea typeface="Calibri"/>
                          <a:cs typeface="B Nazanin" pitchFamily="2" charset="-78"/>
                        </a:rPr>
                        <a:t>کارکردهای</a:t>
                      </a:r>
                      <a:r>
                        <a:rPr lang="fa-IR" sz="2000" b="1" dirty="0">
                          <a:solidFill>
                            <a:srgbClr val="0070C0"/>
                          </a:solidFill>
                          <a:effectLst/>
                          <a:latin typeface="Tahoma"/>
                          <a:ea typeface="Calibri"/>
                          <a:cs typeface="B Nazanin" pitchFamily="2" charset="-78"/>
                        </a:rPr>
                        <a:t> مدیریتی پاسخ</a:t>
                      </a:r>
                      <a:endParaRPr lang="en-US" sz="1800" dirty="0">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rtl="1">
                        <a:lnSpc>
                          <a:spcPct val="150000"/>
                        </a:lnSpc>
                        <a:spcAft>
                          <a:spcPts val="0"/>
                        </a:spcAft>
                      </a:pPr>
                      <a:r>
                        <a:rPr lang="fa-IR" sz="2000" b="1" dirty="0">
                          <a:solidFill>
                            <a:srgbClr val="0070C0"/>
                          </a:solidFill>
                          <a:effectLst/>
                          <a:latin typeface="Tahoma"/>
                          <a:ea typeface="Calibri"/>
                          <a:cs typeface="B Nazanin" pitchFamily="2" charset="-78"/>
                        </a:rPr>
                        <a:t>پیوست </a:t>
                      </a:r>
                      <a:r>
                        <a:rPr lang="en-US" sz="2000" b="1" dirty="0" smtClean="0">
                          <a:solidFill>
                            <a:srgbClr val="0070C0"/>
                          </a:solidFill>
                          <a:effectLst/>
                          <a:latin typeface="Tahoma"/>
                          <a:ea typeface="Calibri"/>
                          <a:cs typeface="B Nazanin" pitchFamily="2" charset="-78"/>
                        </a:rPr>
                        <a:t>M14</a:t>
                      </a:r>
                      <a:r>
                        <a:rPr lang="fa-IR" sz="2000" b="1" dirty="0" smtClean="0">
                          <a:solidFill>
                            <a:srgbClr val="0070C0"/>
                          </a:solidFill>
                          <a:effectLst/>
                          <a:latin typeface="Tahoma"/>
                          <a:ea typeface="Calibri"/>
                          <a:cs typeface="B Nazanin" pitchFamily="2" charset="-78"/>
                        </a:rPr>
                        <a:t>-</a:t>
                      </a:r>
                      <a:r>
                        <a:rPr lang="fa-IR" sz="2000" b="1" baseline="0" dirty="0" smtClean="0">
                          <a:solidFill>
                            <a:srgbClr val="0070C0"/>
                          </a:solidFill>
                          <a:effectLst/>
                          <a:latin typeface="Tahoma"/>
                          <a:ea typeface="Calibri"/>
                          <a:cs typeface="B Nazanin" pitchFamily="2" charset="-78"/>
                        </a:rPr>
                        <a:t> </a:t>
                      </a:r>
                      <a:r>
                        <a:rPr lang="fa-IR" sz="2000" b="1" kern="1200" baseline="0" dirty="0" smtClean="0">
                          <a:solidFill>
                            <a:srgbClr val="0070C0"/>
                          </a:solidFill>
                          <a:effectLst/>
                          <a:latin typeface="Tahoma"/>
                          <a:ea typeface="Calibri"/>
                          <a:cs typeface="B Nazanin" pitchFamily="2" charset="-78"/>
                        </a:rPr>
                        <a:t>پایش و ارزشیابی عملکرد </a:t>
                      </a:r>
                      <a:endParaRPr lang="en-US" sz="2000" b="1" kern="1200" baseline="0" dirty="0">
                        <a:solidFill>
                          <a:srgbClr val="0070C0"/>
                        </a:solidFill>
                        <a:effectLst/>
                        <a:latin typeface="Tahoma"/>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just" rtl="1">
                        <a:lnSpc>
                          <a:spcPct val="150000"/>
                        </a:lnSpc>
                        <a:spcAft>
                          <a:spcPts val="0"/>
                        </a:spcAft>
                      </a:pPr>
                      <a:r>
                        <a:rPr lang="fa-IR" sz="2000" b="1" dirty="0">
                          <a:solidFill>
                            <a:srgbClr val="0070C0"/>
                          </a:solidFill>
                          <a:effectLst/>
                          <a:latin typeface="Tahoma"/>
                          <a:ea typeface="Calibri"/>
                          <a:cs typeface="B Nazanin" pitchFamily="2" charset="-78"/>
                        </a:rPr>
                        <a:t>واحد مسئول: </a:t>
                      </a:r>
                      <a:r>
                        <a:rPr lang="fa-IR" sz="2000" kern="1200" dirty="0" err="1" smtClean="0">
                          <a:solidFill>
                            <a:schemeClr val="tx1"/>
                          </a:solidFill>
                          <a:effectLst/>
                          <a:latin typeface="+mn-lt"/>
                          <a:ea typeface="+mn-ea"/>
                          <a:cs typeface="B Nazanin" pitchFamily="2" charset="-78"/>
                        </a:rPr>
                        <a:t>کارگروه</a:t>
                      </a:r>
                      <a:r>
                        <a:rPr lang="fa-IR" sz="2000" kern="1200" dirty="0" smtClean="0">
                          <a:solidFill>
                            <a:schemeClr val="tx1"/>
                          </a:solidFill>
                          <a:effectLst/>
                          <a:latin typeface="+mn-lt"/>
                          <a:ea typeface="+mn-ea"/>
                          <a:cs typeface="B Nazanin" pitchFamily="2" charset="-78"/>
                        </a:rPr>
                        <a:t> سلامت در حوادث </a:t>
                      </a:r>
                      <a:r>
                        <a:rPr lang="fa-IR" sz="2000" kern="1200" dirty="0" err="1" smtClean="0">
                          <a:solidFill>
                            <a:schemeClr val="tx1"/>
                          </a:solidFill>
                          <a:effectLst/>
                          <a:latin typeface="+mn-lt"/>
                          <a:ea typeface="+mn-ea"/>
                          <a:cs typeface="B Nazanin" pitchFamily="2" charset="-78"/>
                        </a:rPr>
                        <a:t>غیرمترقبه</a:t>
                      </a:r>
                      <a:r>
                        <a:rPr lang="fa-IR" sz="2000" kern="1200" dirty="0" smtClean="0">
                          <a:solidFill>
                            <a:schemeClr val="tx1"/>
                          </a:solidFill>
                          <a:effectLst/>
                          <a:latin typeface="+mn-lt"/>
                          <a:ea typeface="+mn-ea"/>
                          <a:cs typeface="B Nazanin" pitchFamily="2" charset="-78"/>
                        </a:rPr>
                        <a:t> و کمیته های تخصصی آن </a:t>
                      </a:r>
                    </a:p>
                    <a:p>
                      <a:pPr algn="just" rtl="1">
                        <a:lnSpc>
                          <a:spcPct val="150000"/>
                        </a:lnSpc>
                        <a:spcAft>
                          <a:spcPts val="0"/>
                        </a:spcAft>
                      </a:pPr>
                      <a:r>
                        <a:rPr lang="fa-IR" sz="2000" b="1" dirty="0" smtClean="0">
                          <a:solidFill>
                            <a:srgbClr val="0070C0"/>
                          </a:solidFill>
                          <a:effectLst/>
                          <a:latin typeface="Tahoma"/>
                          <a:ea typeface="Calibri"/>
                          <a:cs typeface="B Nazanin" pitchFamily="2" charset="-78"/>
                        </a:rPr>
                        <a:t>واحدهای </a:t>
                      </a:r>
                      <a:r>
                        <a:rPr lang="fa-IR" sz="2000" b="1" dirty="0">
                          <a:solidFill>
                            <a:srgbClr val="0070C0"/>
                          </a:solidFill>
                          <a:effectLst/>
                          <a:latin typeface="Tahoma"/>
                          <a:ea typeface="Calibri"/>
                          <a:cs typeface="B Nazanin" pitchFamily="2" charset="-78"/>
                        </a:rPr>
                        <a:t>همکار: </a:t>
                      </a:r>
                      <a:r>
                        <a:rPr lang="fa-IR" sz="1800" kern="1200" dirty="0" smtClean="0">
                          <a:solidFill>
                            <a:schemeClr val="tx1"/>
                          </a:solidFill>
                          <a:effectLst/>
                          <a:latin typeface="+mn-lt"/>
                          <a:ea typeface="+mn-ea"/>
                          <a:cs typeface="B Nazanin" pitchFamily="2" charset="-78"/>
                        </a:rPr>
                        <a:t>کلیه واحدهای وزارت بهداشت، درمان و آموزش پزشکی (دانشگاه علوم پزشکی)</a:t>
                      </a:r>
                      <a:endParaRPr lang="en-US" sz="1800" dirty="0">
                        <a:effectLst/>
                        <a:latin typeface="+mn-lt"/>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Rectangle 4"/>
          <p:cNvSpPr/>
          <p:nvPr/>
        </p:nvSpPr>
        <p:spPr>
          <a:xfrm>
            <a:off x="611560" y="4005064"/>
            <a:ext cx="7581256" cy="2123658"/>
          </a:xfrm>
          <a:prstGeom prst="rect">
            <a:avLst/>
          </a:prstGeom>
        </p:spPr>
        <p:txBody>
          <a:bodyPr wrap="square">
            <a:spAutoFit/>
          </a:bodyPr>
          <a:lstStyle/>
          <a:p>
            <a:pPr marL="621792" lvl="1" indent="-228600" algn="just" rtl="1">
              <a:spcBef>
                <a:spcPts val="324"/>
              </a:spcBef>
              <a:buClr>
                <a:srgbClr val="4F81BD"/>
              </a:buClr>
              <a:buFont typeface="Verdana"/>
              <a:buChar char="◦"/>
            </a:pPr>
            <a:r>
              <a:rPr lang="fa-IR" sz="2400" b="1" dirty="0">
                <a:solidFill>
                  <a:prstClr val="black"/>
                </a:solidFill>
                <a:cs typeface="B Nazanin" pitchFamily="2" charset="-78"/>
              </a:rPr>
              <a:t>شرح </a:t>
            </a:r>
            <a:r>
              <a:rPr lang="fa-IR" sz="2400" b="1" dirty="0" smtClean="0">
                <a:solidFill>
                  <a:prstClr val="black"/>
                </a:solidFill>
                <a:cs typeface="B Nazanin" pitchFamily="2" charset="-78"/>
              </a:rPr>
              <a:t>کارکرد</a:t>
            </a:r>
            <a:endParaRPr lang="en-US" sz="2400" b="1" dirty="0">
              <a:solidFill>
                <a:prstClr val="black"/>
              </a:solidFill>
              <a:cs typeface="B Nazanin" pitchFamily="2" charset="-78"/>
            </a:endParaRPr>
          </a:p>
          <a:p>
            <a:pPr algn="just" rtl="1"/>
            <a:r>
              <a:rPr lang="fa-IR" dirty="0">
                <a:cs typeface="B Nazanin" pitchFamily="2" charset="-78"/>
              </a:rPr>
              <a:t>پایش و ارزشیابی عملکرد هر دستگاه یا مرکز برای بررسی اقدامات انجام شده و اصلاح برنامه ها از اقدامات مهم بعد از حادثه است. اگر این کارکرد به خوبی انجام و مستند نشود این احتمال وجود دارد که اشتباهات و خطاها دو باره تکرار شود. برای ارزشیابی باید اهداف، شرح وظایف و استاندارد ها از قبل تعیین شود تا پس از اجرای عملیات پاسخ در حادثه یا تمرین میزان دستیابی به اهداف و دقت عملیات در اجرای شرح وظایف و استانداردها تعیین گردد. برنامه موجود </a:t>
            </a:r>
            <a:r>
              <a:rPr lang="en-US" dirty="0">
                <a:cs typeface="B Nazanin" pitchFamily="2" charset="-78"/>
              </a:rPr>
              <a:t>EOP</a:t>
            </a:r>
            <a:r>
              <a:rPr lang="fa-IR" dirty="0">
                <a:cs typeface="B Nazanin" pitchFamily="2" charset="-78"/>
              </a:rPr>
              <a:t> مبنای مناسبی برای تهیه چک </a:t>
            </a:r>
            <a:r>
              <a:rPr lang="fa-IR" dirty="0" err="1">
                <a:cs typeface="B Nazanin" pitchFamily="2" charset="-78"/>
              </a:rPr>
              <a:t>لیست‏های</a:t>
            </a:r>
            <a:r>
              <a:rPr lang="fa-IR" dirty="0">
                <a:cs typeface="B Nazanin" pitchFamily="2" charset="-78"/>
              </a:rPr>
              <a:t> ارزشیابی </a:t>
            </a:r>
            <a:r>
              <a:rPr lang="fa-IR" dirty="0" err="1">
                <a:cs typeface="B Nazanin" pitchFamily="2" charset="-78"/>
              </a:rPr>
              <a:t>کارکردهای</a:t>
            </a:r>
            <a:r>
              <a:rPr lang="fa-IR" dirty="0">
                <a:cs typeface="B Nazanin" pitchFamily="2" charset="-78"/>
              </a:rPr>
              <a:t> عمومی، اختصاصی و تخصصی است.</a:t>
            </a:r>
            <a:endParaRPr lang="en-US" sz="1600" dirty="0">
              <a:cs typeface="B Nazanin" pitchFamily="2" charset="-78"/>
            </a:endParaRPr>
          </a:p>
        </p:txBody>
      </p:sp>
    </p:spTree>
    <p:extLst>
      <p:ext uri="{BB962C8B-B14F-4D97-AF65-F5344CB8AC3E}">
        <p14:creationId xmlns="" xmlns:p14="http://schemas.microsoft.com/office/powerpoint/2010/main" val="7895409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effectLst/>
              </a:rPr>
              <a:t>شرح وظایف واحد مسئول</a:t>
            </a:r>
            <a:endParaRPr lang="en-US" dirty="0"/>
          </a:p>
        </p:txBody>
      </p:sp>
      <p:sp>
        <p:nvSpPr>
          <p:cNvPr id="3" name="Content Placeholder 2"/>
          <p:cNvSpPr>
            <a:spLocks noGrp="1"/>
          </p:cNvSpPr>
          <p:nvPr>
            <p:ph idx="1"/>
          </p:nvPr>
        </p:nvSpPr>
        <p:spPr/>
        <p:txBody>
          <a:bodyPr>
            <a:normAutofit/>
          </a:bodyPr>
          <a:lstStyle/>
          <a:p>
            <a:pPr lvl="0"/>
            <a:r>
              <a:rPr lang="fa-IR" sz="2400" dirty="0">
                <a:solidFill>
                  <a:schemeClr val="tx1"/>
                </a:solidFill>
              </a:rPr>
              <a:t>نظارت بر تهیه برنامه های پاسخ (مانند </a:t>
            </a:r>
            <a:r>
              <a:rPr lang="en-US" sz="2400" dirty="0">
                <a:solidFill>
                  <a:schemeClr val="tx1"/>
                </a:solidFill>
              </a:rPr>
              <a:t>EOP</a:t>
            </a:r>
            <a:r>
              <a:rPr lang="fa-IR" sz="2400" dirty="0">
                <a:solidFill>
                  <a:schemeClr val="tx1"/>
                </a:solidFill>
              </a:rPr>
              <a:t>) شامل اهداف، شرح وظایف و استانداردها توسط کلیه واحدها</a:t>
            </a:r>
            <a:endParaRPr lang="en-US" sz="2400" dirty="0">
              <a:solidFill>
                <a:schemeClr val="tx1"/>
              </a:solidFill>
            </a:endParaRPr>
          </a:p>
          <a:p>
            <a:pPr lvl="0"/>
            <a:r>
              <a:rPr lang="fa-IR" sz="2400" dirty="0">
                <a:solidFill>
                  <a:schemeClr val="tx1"/>
                </a:solidFill>
              </a:rPr>
              <a:t>جمع آوری گزارشهای روزانه همه واحدها</a:t>
            </a:r>
            <a:endParaRPr lang="en-US" sz="2400" dirty="0">
              <a:solidFill>
                <a:schemeClr val="tx1"/>
              </a:solidFill>
            </a:endParaRPr>
          </a:p>
          <a:p>
            <a:pPr lvl="0"/>
            <a:r>
              <a:rPr lang="fa-IR" sz="2400" dirty="0">
                <a:solidFill>
                  <a:schemeClr val="tx1"/>
                </a:solidFill>
              </a:rPr>
              <a:t>تطبیق اقدامات انجام شده با </a:t>
            </a:r>
            <a:r>
              <a:rPr lang="fa-IR" sz="2400" dirty="0" err="1">
                <a:solidFill>
                  <a:schemeClr val="tx1"/>
                </a:solidFill>
              </a:rPr>
              <a:t>کارکردهای</a:t>
            </a:r>
            <a:r>
              <a:rPr lang="fa-IR" sz="2400" dirty="0">
                <a:solidFill>
                  <a:schemeClr val="tx1"/>
                </a:solidFill>
              </a:rPr>
              <a:t> مورد نیاز برای حادثه</a:t>
            </a:r>
            <a:endParaRPr lang="en-US" sz="2400" dirty="0">
              <a:solidFill>
                <a:schemeClr val="tx1"/>
              </a:solidFill>
            </a:endParaRPr>
          </a:p>
          <a:p>
            <a:pPr lvl="0"/>
            <a:r>
              <a:rPr lang="fa-IR" sz="2400" dirty="0">
                <a:solidFill>
                  <a:schemeClr val="tx1"/>
                </a:solidFill>
              </a:rPr>
              <a:t>بازدید میدانی برای تکمیل بررسی اقدامات در توالی های مورد نیاز</a:t>
            </a:r>
            <a:endParaRPr lang="en-US" sz="2400" dirty="0">
              <a:solidFill>
                <a:schemeClr val="tx1"/>
              </a:solidFill>
            </a:endParaRPr>
          </a:p>
          <a:p>
            <a:pPr lvl="0"/>
            <a:r>
              <a:rPr lang="fa-IR" sz="2400" dirty="0">
                <a:solidFill>
                  <a:schemeClr val="tx1"/>
                </a:solidFill>
              </a:rPr>
              <a:t>جمع آوری ارزشیابی هر واحد از </a:t>
            </a:r>
            <a:r>
              <a:rPr lang="fa-IR" sz="2400" dirty="0" err="1">
                <a:solidFill>
                  <a:schemeClr val="tx1"/>
                </a:solidFill>
              </a:rPr>
              <a:t>کارکردهای</a:t>
            </a:r>
            <a:r>
              <a:rPr lang="fa-IR" sz="2400" dirty="0">
                <a:solidFill>
                  <a:schemeClr val="tx1"/>
                </a:solidFill>
              </a:rPr>
              <a:t> تخصصی خودش در عملیات</a:t>
            </a:r>
            <a:endParaRPr lang="en-US" sz="2400" dirty="0">
              <a:solidFill>
                <a:schemeClr val="tx1"/>
              </a:solidFill>
            </a:endParaRPr>
          </a:p>
          <a:p>
            <a:pPr lvl="0"/>
            <a:r>
              <a:rPr lang="fa-IR" sz="2400" dirty="0">
                <a:solidFill>
                  <a:schemeClr val="tx1"/>
                </a:solidFill>
              </a:rPr>
              <a:t>جمع بندی نتایج بررسی  و ارائه به معاون بهداشتی و همه واحدها</a:t>
            </a:r>
            <a:endParaRPr lang="en-US" sz="2400" dirty="0">
              <a:solidFill>
                <a:schemeClr val="tx1"/>
              </a:solidFill>
            </a:endParaRPr>
          </a:p>
          <a:p>
            <a:pPr lvl="0"/>
            <a:r>
              <a:rPr lang="fa-IR" sz="2400" dirty="0">
                <a:solidFill>
                  <a:schemeClr val="tx1"/>
                </a:solidFill>
              </a:rPr>
              <a:t>ارتقاء برنامه های موجود بر اساس نتایج ارزشیابی</a:t>
            </a:r>
            <a:endParaRPr lang="en-US" sz="2400" dirty="0">
              <a:solidFill>
                <a:schemeClr val="tx1"/>
              </a:solidFill>
            </a:endParaRPr>
          </a:p>
          <a:p>
            <a:pPr marL="0" indent="0">
              <a:buNone/>
            </a:pPr>
            <a:endParaRPr lang="en-US" sz="2400" dirty="0">
              <a:solidFill>
                <a:schemeClr val="tx1"/>
              </a:solidFill>
            </a:endParaRPr>
          </a:p>
        </p:txBody>
      </p:sp>
    </p:spTree>
    <p:extLst>
      <p:ext uri="{BB962C8B-B14F-4D97-AF65-F5344CB8AC3E}">
        <p14:creationId xmlns="" xmlns:p14="http://schemas.microsoft.com/office/powerpoint/2010/main" val="5745823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1"/>
            <a:r>
              <a:rPr lang="fa-IR" sz="2800" b="1" dirty="0">
                <a:effectLst/>
              </a:rPr>
              <a:t>راهنمای اجرایی 1 - چک لیست پایش عملکرد عملیات </a:t>
            </a:r>
            <a:r>
              <a:rPr lang="fa-IR" sz="2800" b="1" dirty="0" smtClean="0">
                <a:effectLst/>
              </a:rPr>
              <a:t>پاسخ</a:t>
            </a:r>
            <a:br>
              <a:rPr lang="fa-IR" sz="2800" b="1" dirty="0" smtClean="0">
                <a:effectLst/>
              </a:rPr>
            </a:br>
            <a:r>
              <a:rPr lang="fa-IR" sz="2800" b="1" dirty="0" smtClean="0">
                <a:effectLst/>
              </a:rPr>
              <a:t> </a:t>
            </a:r>
            <a:br>
              <a:rPr lang="fa-IR" sz="2800" b="1" dirty="0" smtClean="0">
                <a:effectLst/>
              </a:rPr>
            </a:br>
            <a:r>
              <a:rPr lang="fa-IR" sz="1300" dirty="0">
                <a:effectLst/>
              </a:rPr>
              <a:t>این چک لیست با هدف پایش اجرای عملیات پاسخ بر اساس دستورالعمل های </a:t>
            </a:r>
            <a:r>
              <a:rPr lang="en-US" sz="1300" dirty="0">
                <a:effectLst/>
              </a:rPr>
              <a:t>EOP</a:t>
            </a:r>
            <a:r>
              <a:rPr lang="fa-IR" sz="1300" dirty="0">
                <a:effectLst/>
              </a:rPr>
              <a:t> تدوین شده است. </a:t>
            </a:r>
            <a:r>
              <a:rPr lang="en-US" sz="1300" dirty="0">
                <a:effectLst/>
              </a:rPr>
              <a:t/>
            </a:r>
            <a:br>
              <a:rPr lang="en-US" sz="1300" dirty="0">
                <a:effectLst/>
              </a:rPr>
            </a:br>
            <a:r>
              <a:rPr lang="fa-IR" sz="1300" dirty="0">
                <a:effectLst/>
              </a:rPr>
              <a:t>لازم است هر سطح، به محض وقوع حادثه پایش عملکرد سطح پایین تر را آغاز نماید. </a:t>
            </a:r>
            <a:r>
              <a:rPr lang="en-US" sz="1300" dirty="0">
                <a:effectLst/>
              </a:rPr>
              <a:t/>
            </a:r>
            <a:br>
              <a:rPr lang="en-US" sz="1300" dirty="0">
                <a:effectLst/>
              </a:rPr>
            </a:br>
            <a:r>
              <a:rPr lang="fa-IR" sz="1300" dirty="0">
                <a:effectLst/>
              </a:rPr>
              <a:t>ترتیب سطوح عبارتند از: وزارت، قطب، دانشگاه، شهرستان و </a:t>
            </a:r>
            <a:r>
              <a:rPr lang="fa-IR" sz="1300" dirty="0" smtClean="0">
                <a:effectLst/>
              </a:rPr>
              <a:t>تیم عملیاتی مستقر </a:t>
            </a:r>
            <a:r>
              <a:rPr lang="fa-IR" sz="1300" dirty="0">
                <a:effectLst/>
              </a:rPr>
              <a:t>در منطقه آسیب دیده </a:t>
            </a:r>
            <a:r>
              <a:rPr lang="en-US" sz="1300" dirty="0">
                <a:effectLst/>
              </a:rPr>
              <a:t/>
            </a:r>
            <a:br>
              <a:rPr lang="en-US" sz="1300" dirty="0">
                <a:effectLst/>
              </a:rPr>
            </a:br>
            <a:endParaRPr lang="en-US" sz="1300" dirty="0">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4248474"/>
              </p:ext>
            </p:extLst>
          </p:nvPr>
        </p:nvGraphicFramePr>
        <p:xfrm>
          <a:off x="467544" y="1628800"/>
          <a:ext cx="7704854" cy="4527795"/>
        </p:xfrm>
        <a:graphic>
          <a:graphicData uri="http://schemas.openxmlformats.org/drawingml/2006/table">
            <a:tbl>
              <a:tblPr rtl="1" firstRow="1" firstCol="1" bandRow="1">
                <a:tableStyleId>{5C22544A-7EE6-4342-B048-85BDC9FD1C3A}</a:tableStyleId>
              </a:tblPr>
              <a:tblGrid>
                <a:gridCol w="1641290">
                  <a:extLst>
                    <a:ext uri="{9D8B030D-6E8A-4147-A177-3AD203B41FA5}">
                      <a16:colId xmlns="" xmlns:a16="http://schemas.microsoft.com/office/drawing/2014/main" val="20000"/>
                    </a:ext>
                  </a:extLst>
                </a:gridCol>
                <a:gridCol w="651913">
                  <a:extLst>
                    <a:ext uri="{9D8B030D-6E8A-4147-A177-3AD203B41FA5}">
                      <a16:colId xmlns="" xmlns:a16="http://schemas.microsoft.com/office/drawing/2014/main" val="20001"/>
                    </a:ext>
                  </a:extLst>
                </a:gridCol>
                <a:gridCol w="651913">
                  <a:extLst>
                    <a:ext uri="{9D8B030D-6E8A-4147-A177-3AD203B41FA5}">
                      <a16:colId xmlns="" xmlns:a16="http://schemas.microsoft.com/office/drawing/2014/main" val="20002"/>
                    </a:ext>
                  </a:extLst>
                </a:gridCol>
                <a:gridCol w="543773">
                  <a:extLst>
                    <a:ext uri="{9D8B030D-6E8A-4147-A177-3AD203B41FA5}">
                      <a16:colId xmlns="" xmlns:a16="http://schemas.microsoft.com/office/drawing/2014/main" val="20003"/>
                    </a:ext>
                  </a:extLst>
                </a:gridCol>
                <a:gridCol w="4215965">
                  <a:extLst>
                    <a:ext uri="{9D8B030D-6E8A-4147-A177-3AD203B41FA5}">
                      <a16:colId xmlns="" xmlns:a16="http://schemas.microsoft.com/office/drawing/2014/main" val="20004"/>
                    </a:ext>
                  </a:extLst>
                </a:gridCol>
              </a:tblGrid>
              <a:tr h="174039">
                <a:tc gridSpan="5">
                  <a:txBody>
                    <a:bodyPr/>
                    <a:lstStyle/>
                    <a:p>
                      <a:pPr algn="ctr" rtl="1">
                        <a:spcAft>
                          <a:spcPts val="0"/>
                        </a:spcAft>
                      </a:pPr>
                      <a:r>
                        <a:rPr lang="fa-IR" sz="1100" dirty="0">
                          <a:effectLst/>
                          <a:cs typeface="B Nazanin" pitchFamily="2" charset="-78"/>
                        </a:rPr>
                        <a:t>سطح (نام واحد): مثال: </a:t>
                      </a:r>
                      <a:r>
                        <a:rPr lang="fa-IR" sz="1100" dirty="0" err="1">
                          <a:effectLst/>
                          <a:cs typeface="B Nazanin" pitchFamily="2" charset="-78"/>
                        </a:rPr>
                        <a:t>وزرات</a:t>
                      </a:r>
                      <a:r>
                        <a:rPr lang="fa-IR" sz="1100" dirty="0">
                          <a:effectLst/>
                          <a:cs typeface="B Nazanin" pitchFamily="2" charset="-78"/>
                        </a:rPr>
                        <a:t> بهداشت، دفتر سلامت روانی، اجتماعی و اعتیاد </a:t>
                      </a:r>
                      <a:endParaRPr lang="en-US" sz="1100" dirty="0">
                        <a:effectLst/>
                        <a:latin typeface="Calibri"/>
                        <a:ea typeface="Calibri"/>
                        <a:cs typeface="B Nazanin"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74039">
                <a:tc gridSpan="5">
                  <a:txBody>
                    <a:bodyPr/>
                    <a:lstStyle/>
                    <a:p>
                      <a:pPr algn="just" rtl="1">
                        <a:spcAft>
                          <a:spcPts val="0"/>
                        </a:spcAft>
                      </a:pPr>
                      <a:r>
                        <a:rPr lang="fa-IR" sz="1100">
                          <a:effectLst/>
                          <a:cs typeface="B Nazanin" pitchFamily="2" charset="-78"/>
                        </a:rPr>
                        <a:t>کارکرد اختصاصی: حمایت های روانی </a:t>
                      </a:r>
                      <a:endParaRPr lang="en-US" sz="1100">
                        <a:effectLst/>
                        <a:latin typeface="Calibri"/>
                        <a:ea typeface="Calibri"/>
                        <a:cs typeface="B Nazanin"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174039">
                <a:tc rowSpan="2">
                  <a:txBody>
                    <a:bodyPr/>
                    <a:lstStyle/>
                    <a:p>
                      <a:pPr algn="ctr" rtl="1">
                        <a:spcAft>
                          <a:spcPts val="0"/>
                        </a:spcAft>
                      </a:pPr>
                      <a:r>
                        <a:rPr lang="fa-IR" sz="1100">
                          <a:effectLst/>
                          <a:cs typeface="B Nazanin" pitchFamily="2" charset="-78"/>
                        </a:rPr>
                        <a:t>کارکرد تخصصی</a:t>
                      </a:r>
                      <a:endParaRPr lang="en-US" sz="1100">
                        <a:effectLst/>
                        <a:latin typeface="Calibri"/>
                        <a:ea typeface="Calibri"/>
                        <a:cs typeface="B Nazanin" pitchFamily="2" charset="-78"/>
                      </a:endParaRPr>
                    </a:p>
                  </a:txBody>
                  <a:tcPr marL="68580" marR="68580" marT="0" marB="0" anchor="ctr"/>
                </a:tc>
                <a:tc gridSpan="3">
                  <a:txBody>
                    <a:bodyPr/>
                    <a:lstStyle/>
                    <a:p>
                      <a:pPr algn="ctr" rtl="1">
                        <a:spcAft>
                          <a:spcPts val="0"/>
                        </a:spcAft>
                      </a:pPr>
                      <a:r>
                        <a:rPr lang="fa-IR" sz="1100">
                          <a:effectLst/>
                          <a:cs typeface="B Nazanin" pitchFamily="2" charset="-78"/>
                        </a:rPr>
                        <a:t>عملکرد بر اساس </a:t>
                      </a:r>
                      <a:r>
                        <a:rPr lang="en-US" sz="1100">
                          <a:effectLst/>
                          <a:cs typeface="B Nazanin" pitchFamily="2" charset="-78"/>
                        </a:rPr>
                        <a:t>EOP</a:t>
                      </a:r>
                      <a:endParaRPr lang="en-US" sz="1100">
                        <a:effectLst/>
                        <a:latin typeface="Calibri"/>
                        <a:ea typeface="Calibri"/>
                        <a:cs typeface="B Nazanin" pitchFamily="2" charset="-78"/>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algn="ctr" rtl="1">
                        <a:spcAft>
                          <a:spcPts val="0"/>
                        </a:spcAft>
                      </a:pPr>
                      <a:r>
                        <a:rPr lang="fa-IR" sz="1100">
                          <a:effectLst/>
                          <a:cs typeface="B Nazanin" pitchFamily="2" charset="-78"/>
                        </a:rPr>
                        <a:t>راهکارهای فنی و اجرایی که باید به سطح پایین تر توصیه شوند</a:t>
                      </a:r>
                      <a:endParaRPr lang="en-US" sz="1100">
                        <a:effectLst/>
                        <a:latin typeface="Calibri"/>
                        <a:ea typeface="Calibri"/>
                        <a:cs typeface="B Nazanin" pitchFamily="2" charset="-78"/>
                      </a:endParaRPr>
                    </a:p>
                  </a:txBody>
                  <a:tcPr marL="68580" marR="68580" marT="0" marB="0" anchor="ctr"/>
                </a:tc>
                <a:extLst>
                  <a:ext uri="{0D108BD9-81ED-4DB2-BD59-A6C34878D82A}">
                    <a16:rowId xmlns="" xmlns:a16="http://schemas.microsoft.com/office/drawing/2014/main" val="10002"/>
                  </a:ext>
                </a:extLst>
              </a:tr>
              <a:tr h="348078">
                <a:tc vMerge="1">
                  <a:txBody>
                    <a:bodyPr/>
                    <a:lstStyle/>
                    <a:p>
                      <a:endParaRPr lang="en-US"/>
                    </a:p>
                  </a:txBody>
                  <a:tcPr/>
                </a:tc>
                <a:tc>
                  <a:txBody>
                    <a:bodyPr/>
                    <a:lstStyle/>
                    <a:p>
                      <a:pPr algn="ctr" rtl="1">
                        <a:spcAft>
                          <a:spcPts val="0"/>
                        </a:spcAft>
                      </a:pPr>
                      <a:r>
                        <a:rPr lang="fa-IR" sz="1100" dirty="0">
                          <a:effectLst/>
                          <a:cs typeface="B Nazanin" pitchFamily="2" charset="-78"/>
                        </a:rPr>
                        <a:t>کاملا صحیح</a:t>
                      </a:r>
                      <a:endParaRPr lang="en-US" sz="1100" dirty="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100">
                          <a:effectLst/>
                          <a:cs typeface="B Nazanin" pitchFamily="2" charset="-78"/>
                        </a:rPr>
                        <a:t>تا حدودی صحیح</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100">
                          <a:effectLst/>
                          <a:cs typeface="B Nazanin" pitchFamily="2" charset="-78"/>
                        </a:rPr>
                        <a:t>غیر صحیح</a:t>
                      </a:r>
                      <a:endParaRPr lang="en-US" sz="1100">
                        <a:effectLst/>
                        <a:latin typeface="Calibri"/>
                        <a:ea typeface="Calibri"/>
                        <a:cs typeface="B Nazanin" pitchFamily="2" charset="-78"/>
                      </a:endParaRPr>
                    </a:p>
                  </a:txBody>
                  <a:tcPr marL="68580" marR="68580" marT="0" marB="0" anchor="ctr"/>
                </a:tc>
                <a:tc vMerge="1">
                  <a:txBody>
                    <a:bodyPr/>
                    <a:lstStyle/>
                    <a:p>
                      <a:endParaRPr lang="en-US"/>
                    </a:p>
                  </a:txBody>
                  <a:tcPr/>
                </a:tc>
                <a:extLst>
                  <a:ext uri="{0D108BD9-81ED-4DB2-BD59-A6C34878D82A}">
                    <a16:rowId xmlns="" xmlns:a16="http://schemas.microsoft.com/office/drawing/2014/main" val="10003"/>
                  </a:ext>
                </a:extLst>
              </a:tr>
              <a:tr h="427275">
                <a:tc>
                  <a:txBody>
                    <a:bodyPr/>
                    <a:lstStyle/>
                    <a:p>
                      <a:pPr algn="r" rtl="1">
                        <a:spcAft>
                          <a:spcPts val="0"/>
                        </a:spcAft>
                      </a:pPr>
                      <a:r>
                        <a:rPr lang="fa-IR" sz="1600">
                          <a:effectLst/>
                          <a:cs typeface="B Nazanin" pitchFamily="2" charset="-78"/>
                        </a:rPr>
                        <a:t>غربالگری جمعیت آسیب دیده</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r" rtl="1">
                        <a:spcAft>
                          <a:spcPts val="0"/>
                        </a:spcAft>
                      </a:pPr>
                      <a:r>
                        <a:rPr lang="fa-IR" sz="1600">
                          <a:effectLst/>
                          <a:cs typeface="B Nazanin" pitchFamily="2" charset="-78"/>
                        </a:rPr>
                        <a:t>-</a:t>
                      </a:r>
                      <a:endParaRPr lang="en-US" sz="1100">
                        <a:effectLst/>
                        <a:latin typeface="Calibri"/>
                        <a:ea typeface="Calibri"/>
                        <a:cs typeface="B Nazanin" pitchFamily="2" charset="-78"/>
                      </a:endParaRPr>
                    </a:p>
                  </a:txBody>
                  <a:tcPr marL="68580" marR="68580" marT="0" marB="0" anchor="ctr"/>
                </a:tc>
                <a:extLst>
                  <a:ext uri="{0D108BD9-81ED-4DB2-BD59-A6C34878D82A}">
                    <a16:rowId xmlns="" xmlns:a16="http://schemas.microsoft.com/office/drawing/2014/main" val="10004"/>
                  </a:ext>
                </a:extLst>
              </a:tr>
              <a:tr h="640912">
                <a:tc>
                  <a:txBody>
                    <a:bodyPr/>
                    <a:lstStyle/>
                    <a:p>
                      <a:pPr algn="r" rtl="1">
                        <a:spcAft>
                          <a:spcPts val="0"/>
                        </a:spcAft>
                      </a:pPr>
                      <a:r>
                        <a:rPr lang="fa-IR" sz="1600">
                          <a:effectLst/>
                          <a:cs typeface="B Nazanin" pitchFamily="2" charset="-78"/>
                        </a:rPr>
                        <a:t>ارایه خدمات به جمعیت نیازمند حمایت های روانی </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r" rtl="1">
                        <a:spcAft>
                          <a:spcPts val="0"/>
                        </a:spcAft>
                      </a:pPr>
                      <a:r>
                        <a:rPr lang="fa-IR" sz="1600">
                          <a:effectLst/>
                          <a:cs typeface="B Nazanin" pitchFamily="2" charset="-78"/>
                        </a:rPr>
                        <a:t>-</a:t>
                      </a:r>
                      <a:endParaRPr lang="en-US" sz="1100">
                        <a:effectLst/>
                        <a:latin typeface="Calibri"/>
                        <a:ea typeface="Calibri"/>
                        <a:cs typeface="B Nazanin" pitchFamily="2" charset="-78"/>
                      </a:endParaRPr>
                    </a:p>
                  </a:txBody>
                  <a:tcPr marL="68580" marR="68580" marT="0" marB="0" anchor="ctr"/>
                </a:tc>
                <a:extLst>
                  <a:ext uri="{0D108BD9-81ED-4DB2-BD59-A6C34878D82A}">
                    <a16:rowId xmlns="" xmlns:a16="http://schemas.microsoft.com/office/drawing/2014/main" val="10005"/>
                  </a:ext>
                </a:extLst>
              </a:tr>
              <a:tr h="640912">
                <a:tc>
                  <a:txBody>
                    <a:bodyPr/>
                    <a:lstStyle/>
                    <a:p>
                      <a:pPr algn="r" rtl="1">
                        <a:spcAft>
                          <a:spcPts val="0"/>
                        </a:spcAft>
                      </a:pPr>
                      <a:r>
                        <a:rPr lang="fa-IR" sz="1600">
                          <a:effectLst/>
                          <a:cs typeface="B Nazanin" pitchFamily="2" charset="-78"/>
                        </a:rPr>
                        <a:t>غربالگری پرسنل درگیر </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r" rtl="1">
                        <a:spcAft>
                          <a:spcPts val="0"/>
                        </a:spcAft>
                      </a:pPr>
                      <a:r>
                        <a:rPr lang="fa-IR" sz="1600">
                          <a:effectLst/>
                          <a:cs typeface="B Nazanin" pitchFamily="2" charset="-78"/>
                        </a:rPr>
                        <a:t>موارد زیر در این کارکرد بطور کامل به اجرا گذاشته شوند:</a:t>
                      </a:r>
                      <a:endParaRPr lang="en-US" sz="1100">
                        <a:effectLst/>
                        <a:cs typeface="B Nazanin" pitchFamily="2" charset="-78"/>
                      </a:endParaRPr>
                    </a:p>
                    <a:p>
                      <a:pPr algn="r" rtl="1">
                        <a:spcAft>
                          <a:spcPts val="0"/>
                        </a:spcAft>
                      </a:pPr>
                      <a:r>
                        <a:rPr lang="fa-IR" sz="1600">
                          <a:effectLst/>
                          <a:cs typeface="B Nazanin" pitchFamily="2" charset="-78"/>
                        </a:rPr>
                        <a:t>..................</a:t>
                      </a:r>
                      <a:endParaRPr lang="en-US" sz="1100">
                        <a:effectLst/>
                        <a:cs typeface="B Nazanin" pitchFamily="2" charset="-78"/>
                      </a:endParaRPr>
                    </a:p>
                    <a:p>
                      <a:pPr algn="r" rtl="1">
                        <a:spcAft>
                          <a:spcPts val="0"/>
                        </a:spcAft>
                      </a:pPr>
                      <a:r>
                        <a:rPr lang="fa-IR" sz="1600">
                          <a:effectLst/>
                          <a:cs typeface="B Nazanin" pitchFamily="2" charset="-78"/>
                        </a:rPr>
                        <a:t>..................</a:t>
                      </a:r>
                      <a:endParaRPr lang="en-US" sz="1100">
                        <a:effectLst/>
                        <a:latin typeface="Calibri"/>
                        <a:ea typeface="Calibri"/>
                        <a:cs typeface="B Nazanin" pitchFamily="2" charset="-78"/>
                      </a:endParaRPr>
                    </a:p>
                  </a:txBody>
                  <a:tcPr marL="68580" marR="68580" marT="0" marB="0" anchor="ctr"/>
                </a:tc>
                <a:extLst>
                  <a:ext uri="{0D108BD9-81ED-4DB2-BD59-A6C34878D82A}">
                    <a16:rowId xmlns="" xmlns:a16="http://schemas.microsoft.com/office/drawing/2014/main" val="10006"/>
                  </a:ext>
                </a:extLst>
              </a:tr>
              <a:tr h="640912">
                <a:tc>
                  <a:txBody>
                    <a:bodyPr/>
                    <a:lstStyle/>
                    <a:p>
                      <a:pPr algn="r" rtl="1">
                        <a:spcAft>
                          <a:spcPts val="0"/>
                        </a:spcAft>
                      </a:pPr>
                      <a:r>
                        <a:rPr lang="fa-IR" sz="1600">
                          <a:effectLst/>
                          <a:cs typeface="B Nazanin" pitchFamily="2" charset="-78"/>
                        </a:rPr>
                        <a:t>ارایه خدمات به پرسنل حمایت های روانی </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r" rtl="1">
                        <a:spcAft>
                          <a:spcPts val="0"/>
                        </a:spcAft>
                      </a:pPr>
                      <a:r>
                        <a:rPr lang="fa-IR" sz="1600">
                          <a:effectLst/>
                          <a:cs typeface="B Nazanin" pitchFamily="2" charset="-78"/>
                        </a:rPr>
                        <a:t>موارد زیر در این کارکرد بطور کامل به اجرا گذاشته شوند:</a:t>
                      </a:r>
                      <a:endParaRPr lang="en-US" sz="1100">
                        <a:effectLst/>
                        <a:cs typeface="B Nazanin" pitchFamily="2" charset="-78"/>
                      </a:endParaRPr>
                    </a:p>
                    <a:p>
                      <a:pPr algn="r" rtl="1">
                        <a:spcAft>
                          <a:spcPts val="0"/>
                        </a:spcAft>
                      </a:pPr>
                      <a:r>
                        <a:rPr lang="fa-IR" sz="1600">
                          <a:effectLst/>
                          <a:cs typeface="B Nazanin" pitchFamily="2" charset="-78"/>
                        </a:rPr>
                        <a:t>..................</a:t>
                      </a:r>
                      <a:endParaRPr lang="en-US" sz="1100">
                        <a:effectLst/>
                        <a:cs typeface="B Nazanin" pitchFamily="2" charset="-78"/>
                      </a:endParaRPr>
                    </a:p>
                    <a:p>
                      <a:pPr algn="r" rtl="1">
                        <a:spcAft>
                          <a:spcPts val="0"/>
                        </a:spcAft>
                      </a:pPr>
                      <a:r>
                        <a:rPr lang="fa-IR" sz="1600">
                          <a:effectLst/>
                          <a:cs typeface="B Nazanin" pitchFamily="2" charset="-78"/>
                        </a:rPr>
                        <a:t>..................</a:t>
                      </a:r>
                      <a:endParaRPr lang="en-US" sz="1100">
                        <a:effectLst/>
                        <a:latin typeface="Calibri"/>
                        <a:ea typeface="Calibri"/>
                        <a:cs typeface="B Nazanin" pitchFamily="2" charset="-78"/>
                      </a:endParaRPr>
                    </a:p>
                  </a:txBody>
                  <a:tcPr marL="68580" marR="68580" marT="0" marB="0" anchor="ctr"/>
                </a:tc>
                <a:extLst>
                  <a:ext uri="{0D108BD9-81ED-4DB2-BD59-A6C34878D82A}">
                    <a16:rowId xmlns="" xmlns:a16="http://schemas.microsoft.com/office/drawing/2014/main" val="10007"/>
                  </a:ext>
                </a:extLst>
              </a:tr>
              <a:tr h="854549">
                <a:tc>
                  <a:txBody>
                    <a:bodyPr/>
                    <a:lstStyle/>
                    <a:p>
                      <a:pPr algn="r" rtl="1">
                        <a:spcAft>
                          <a:spcPts val="0"/>
                        </a:spcAft>
                      </a:pPr>
                      <a:r>
                        <a:rPr lang="fa-IR" sz="1600">
                          <a:effectLst/>
                          <a:cs typeface="B Nazanin" pitchFamily="2" charset="-78"/>
                        </a:rPr>
                        <a:t>نظارت بر ارایه حمایت های روانی سایر دستگاه ها و سازمان ها</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 </a:t>
                      </a:r>
                      <a:endParaRPr lang="en-US" sz="1100">
                        <a:effectLst/>
                        <a:latin typeface="Calibri"/>
                        <a:ea typeface="Calibri"/>
                        <a:cs typeface="B Nazanin" pitchFamily="2" charset="-78"/>
                      </a:endParaRPr>
                    </a:p>
                  </a:txBody>
                  <a:tcPr marL="68580" marR="68580" marT="0" marB="0" anchor="ctr"/>
                </a:tc>
                <a:tc>
                  <a:txBody>
                    <a:bodyPr/>
                    <a:lstStyle/>
                    <a:p>
                      <a:pPr algn="ctr" rtl="1">
                        <a:spcAft>
                          <a:spcPts val="0"/>
                        </a:spcAft>
                      </a:pPr>
                      <a:r>
                        <a:rPr lang="fa-IR" sz="1600">
                          <a:effectLst/>
                          <a:cs typeface="B Nazanin" pitchFamily="2" charset="-78"/>
                        </a:rPr>
                        <a:t>*</a:t>
                      </a:r>
                      <a:endParaRPr lang="en-US" sz="1100">
                        <a:effectLst/>
                        <a:latin typeface="Calibri"/>
                        <a:ea typeface="Calibri"/>
                        <a:cs typeface="B Nazanin" pitchFamily="2" charset="-78"/>
                      </a:endParaRPr>
                    </a:p>
                  </a:txBody>
                  <a:tcPr marL="68580" marR="68580" marT="0" marB="0" anchor="ctr"/>
                </a:tc>
                <a:tc>
                  <a:txBody>
                    <a:bodyPr/>
                    <a:lstStyle/>
                    <a:p>
                      <a:pPr algn="r" rtl="1">
                        <a:spcAft>
                          <a:spcPts val="0"/>
                        </a:spcAft>
                      </a:pPr>
                      <a:r>
                        <a:rPr lang="fa-IR" sz="1600" dirty="0">
                          <a:effectLst/>
                          <a:cs typeface="B Nazanin" pitchFamily="2" charset="-78"/>
                        </a:rPr>
                        <a:t>موارد زیر در این کارکرد بطور کامل به اجرا گذاشته شوند:</a:t>
                      </a:r>
                      <a:endParaRPr lang="en-US" sz="1100" dirty="0">
                        <a:effectLst/>
                        <a:cs typeface="B Nazanin" pitchFamily="2" charset="-78"/>
                      </a:endParaRPr>
                    </a:p>
                    <a:p>
                      <a:pPr algn="r" rtl="1">
                        <a:spcAft>
                          <a:spcPts val="0"/>
                        </a:spcAft>
                      </a:pPr>
                      <a:r>
                        <a:rPr lang="fa-IR" sz="1600" dirty="0">
                          <a:effectLst/>
                          <a:cs typeface="B Nazanin" pitchFamily="2" charset="-78"/>
                        </a:rPr>
                        <a:t>..................</a:t>
                      </a:r>
                      <a:endParaRPr lang="en-US" sz="1100" dirty="0">
                        <a:effectLst/>
                        <a:cs typeface="B Nazanin" pitchFamily="2" charset="-78"/>
                      </a:endParaRPr>
                    </a:p>
                    <a:p>
                      <a:pPr algn="r" rtl="1">
                        <a:spcAft>
                          <a:spcPts val="0"/>
                        </a:spcAft>
                      </a:pPr>
                      <a:r>
                        <a:rPr lang="fa-IR" sz="1600" dirty="0">
                          <a:effectLst/>
                          <a:cs typeface="B Nazanin" pitchFamily="2" charset="-78"/>
                        </a:rPr>
                        <a:t>..................</a:t>
                      </a:r>
                      <a:endParaRPr lang="en-US" sz="1100" dirty="0">
                        <a:effectLst/>
                        <a:latin typeface="Calibri"/>
                        <a:ea typeface="Calibri"/>
                        <a:cs typeface="B Nazanin" pitchFamily="2" charset="-78"/>
                      </a:endParaRPr>
                    </a:p>
                  </a:txBody>
                  <a:tcPr marL="68580" marR="68580" marT="0" marB="0" anchor="ctr"/>
                </a:tc>
                <a:extLst>
                  <a:ext uri="{0D108BD9-81ED-4DB2-BD59-A6C34878D82A}">
                    <a16:rowId xmlns="" xmlns:a16="http://schemas.microsoft.com/office/drawing/2014/main" val="10008"/>
                  </a:ext>
                </a:extLst>
              </a:tr>
            </a:tbl>
          </a:graphicData>
        </a:graphic>
      </p:graphicFrame>
    </p:spTree>
    <p:extLst>
      <p:ext uri="{BB962C8B-B14F-4D97-AF65-F5344CB8AC3E}">
        <p14:creationId xmlns="" xmlns:p14="http://schemas.microsoft.com/office/powerpoint/2010/main" val="7148523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news.iribnews.ir/Photos/201426100426_reza-ns.jpg"/>
          <p:cNvPicPr>
            <a:picLocks noChangeAspect="1" noChangeArrowheads="1"/>
          </p:cNvPicPr>
          <p:nvPr/>
        </p:nvPicPr>
        <p:blipFill>
          <a:blip r:embed="rId2" cstate="print"/>
          <a:srcRect/>
          <a:stretch>
            <a:fillRect/>
          </a:stretch>
        </p:blipFill>
        <p:spPr bwMode="auto">
          <a:xfrm>
            <a:off x="76200" y="130629"/>
            <a:ext cx="4648200" cy="3450771"/>
          </a:xfrm>
          <a:prstGeom prst="rect">
            <a:avLst/>
          </a:prstGeom>
          <a:noFill/>
        </p:spPr>
      </p:pic>
      <p:pic>
        <p:nvPicPr>
          <p:cNvPr id="3074" name="Picture 2" descr="https://encrypted-tbn1.gstatic.com/images?q=tbn:ANd9GcQj6DyOi0T-Ra6N4YXch1CVeeHZgsETbcMtmb6Lr0FI4VOw6nvs"/>
          <p:cNvPicPr>
            <a:picLocks noChangeAspect="1" noChangeArrowheads="1"/>
          </p:cNvPicPr>
          <p:nvPr/>
        </p:nvPicPr>
        <p:blipFill>
          <a:blip r:embed="rId3" cstate="print"/>
          <a:srcRect/>
          <a:stretch>
            <a:fillRect/>
          </a:stretch>
        </p:blipFill>
        <p:spPr bwMode="auto">
          <a:xfrm>
            <a:off x="4795789" y="2966354"/>
            <a:ext cx="4228469" cy="3124201"/>
          </a:xfrm>
          <a:prstGeom prst="rect">
            <a:avLst/>
          </a:prstGeom>
          <a:noFill/>
        </p:spPr>
      </p:pic>
      <p:sp>
        <p:nvSpPr>
          <p:cNvPr id="4" name="Rectangle 3"/>
          <p:cNvSpPr/>
          <p:nvPr/>
        </p:nvSpPr>
        <p:spPr>
          <a:xfrm>
            <a:off x="5410200" y="1066800"/>
            <a:ext cx="3048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rgbClr val="C00000"/>
                </a:solidFill>
                <a:cs typeface="B Traffic" pitchFamily="2" charset="-78"/>
              </a:rPr>
              <a:t>التماس دعا</a:t>
            </a:r>
            <a:endParaRPr lang="en-US" sz="3600" b="1" dirty="0">
              <a:solidFill>
                <a:srgbClr val="C00000"/>
              </a:solidFill>
              <a:cs typeface="B Traffic" pitchFamily="2" charset="-78"/>
            </a:endParaRPr>
          </a:p>
        </p:txBody>
      </p:sp>
    </p:spTree>
    <p:extLst>
      <p:ext uri="{BB962C8B-B14F-4D97-AF65-F5344CB8AC3E}">
        <p14:creationId xmlns="" xmlns:p14="http://schemas.microsoft.com/office/powerpoint/2010/main" val="11186322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OP\eop workshop\eop-slidtt.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a:off x="-19050" y="8334"/>
            <a:ext cx="9163050" cy="68770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762000" y="304800"/>
            <a:ext cx="7772400" cy="600472"/>
          </a:xfrm>
        </p:spPr>
        <p:txBody>
          <a:bodyPr>
            <a:noAutofit/>
          </a:bodyPr>
          <a:lstStyle/>
          <a:p>
            <a:pPr algn="r" rtl="1"/>
            <a:r>
              <a:rPr lang="fa-IR" b="1" dirty="0" smtClean="0">
                <a:solidFill>
                  <a:schemeClr val="accent2">
                    <a:lumMod val="50000"/>
                  </a:schemeClr>
                </a:solidFill>
                <a:effectLst>
                  <a:outerShdw blurRad="38100" dist="38100" dir="2700000" algn="tl">
                    <a:srgbClr val="000000">
                      <a:alpha val="43137"/>
                    </a:srgbClr>
                  </a:outerShdw>
                </a:effectLst>
                <a:latin typeface="+mn-lt"/>
                <a:ea typeface="+mn-ea"/>
                <a:cs typeface="B Nazanin" pitchFamily="2" charset="-78"/>
              </a:rPr>
              <a:t>منابع</a:t>
            </a:r>
            <a:endParaRPr lang="en-US" b="1" dirty="0">
              <a:solidFill>
                <a:schemeClr val="accent2">
                  <a:lumMod val="50000"/>
                </a:schemeClr>
              </a:solidFill>
              <a:effectLst>
                <a:outerShdw blurRad="38100" dist="38100" dir="2700000" algn="tl">
                  <a:srgbClr val="000000">
                    <a:alpha val="43137"/>
                  </a:srgbClr>
                </a:outerShdw>
              </a:effectLst>
              <a:latin typeface="+mn-lt"/>
              <a:ea typeface="+mn-ea"/>
              <a:cs typeface="B Nazanin" pitchFamily="2" charset="-78"/>
            </a:endParaRPr>
          </a:p>
        </p:txBody>
      </p:sp>
      <p:pic>
        <p:nvPicPr>
          <p:cNvPr id="4" name="Picture 2"/>
          <p:cNvPicPr>
            <a:picLocks noChangeAspect="1" noChangeArrowheads="1"/>
          </p:cNvPicPr>
          <p:nvPr/>
        </p:nvPicPr>
        <p:blipFill>
          <a:blip r:embed="rId4" cstate="screen"/>
          <a:srcRect/>
          <a:stretch>
            <a:fillRect/>
          </a:stretch>
        </p:blipFill>
        <p:spPr bwMode="auto">
          <a:xfrm>
            <a:off x="4114800" y="4419600"/>
            <a:ext cx="1032573" cy="1524000"/>
          </a:xfrm>
          <a:prstGeom prst="rect">
            <a:avLst/>
          </a:prstGeom>
          <a:noFill/>
          <a:ln w="9525">
            <a:noFill/>
            <a:miter lim="800000"/>
            <a:headEnd/>
            <a:tailEnd/>
          </a:ln>
        </p:spPr>
      </p:pic>
      <p:pic>
        <p:nvPicPr>
          <p:cNvPr id="5" name="Picture 3"/>
          <p:cNvPicPr>
            <a:picLocks noChangeAspect="1" noChangeArrowheads="1"/>
          </p:cNvPicPr>
          <p:nvPr/>
        </p:nvPicPr>
        <p:blipFill>
          <a:blip r:embed="rId5" cstate="screen"/>
          <a:srcRect/>
          <a:stretch>
            <a:fillRect/>
          </a:stretch>
        </p:blipFill>
        <p:spPr bwMode="auto">
          <a:xfrm>
            <a:off x="5638800" y="4343400"/>
            <a:ext cx="933762" cy="1600200"/>
          </a:xfrm>
          <a:prstGeom prst="rect">
            <a:avLst/>
          </a:prstGeom>
          <a:noFill/>
          <a:ln w="9525">
            <a:noFill/>
            <a:miter lim="800000"/>
            <a:headEnd/>
            <a:tailEnd/>
          </a:ln>
        </p:spPr>
      </p:pic>
      <p:pic>
        <p:nvPicPr>
          <p:cNvPr id="6" name="Picture 4">
            <a:hlinkClick r:id="rId6"/>
          </p:cNvPr>
          <p:cNvPicPr>
            <a:picLocks noChangeAspect="1" noChangeArrowheads="1"/>
          </p:cNvPicPr>
          <p:nvPr/>
        </p:nvPicPr>
        <p:blipFill>
          <a:blip r:embed="rId7" cstate="screen"/>
          <a:srcRect/>
          <a:stretch>
            <a:fillRect/>
          </a:stretch>
        </p:blipFill>
        <p:spPr bwMode="auto">
          <a:xfrm>
            <a:off x="1295400" y="4343400"/>
            <a:ext cx="2242763" cy="1747095"/>
          </a:xfrm>
          <a:prstGeom prst="rect">
            <a:avLst/>
          </a:prstGeom>
          <a:noFill/>
          <a:ln w="9525">
            <a:noFill/>
            <a:miter lim="800000"/>
            <a:headEnd/>
            <a:tailEnd/>
          </a:ln>
        </p:spPr>
      </p:pic>
      <p:pic>
        <p:nvPicPr>
          <p:cNvPr id="9" name="Picture 9">
            <a:hlinkClick r:id="rId8"/>
          </p:cNvPr>
          <p:cNvPicPr>
            <a:picLocks noChangeAspect="1" noChangeArrowheads="1"/>
          </p:cNvPicPr>
          <p:nvPr/>
        </p:nvPicPr>
        <p:blipFill>
          <a:blip r:embed="rId9" cstate="print"/>
          <a:srcRect/>
          <a:stretch>
            <a:fillRect/>
          </a:stretch>
        </p:blipFill>
        <p:spPr bwMode="auto">
          <a:xfrm>
            <a:off x="7757696" y="3581401"/>
            <a:ext cx="1233904" cy="1600200"/>
          </a:xfrm>
          <a:prstGeom prst="rect">
            <a:avLst/>
          </a:prstGeom>
          <a:noFill/>
          <a:ln w="9525">
            <a:noFill/>
            <a:miter lim="800000"/>
            <a:headEnd/>
            <a:tailEnd/>
          </a:ln>
        </p:spPr>
      </p:pic>
      <p:pic>
        <p:nvPicPr>
          <p:cNvPr id="11" name="Picture 11"/>
          <p:cNvPicPr>
            <a:picLocks noChangeAspect="1" noChangeArrowheads="1"/>
          </p:cNvPicPr>
          <p:nvPr/>
        </p:nvPicPr>
        <p:blipFill>
          <a:blip r:embed="rId10" cstate="print"/>
          <a:srcRect/>
          <a:stretch>
            <a:fillRect/>
          </a:stretch>
        </p:blipFill>
        <p:spPr bwMode="auto">
          <a:xfrm>
            <a:off x="7696200" y="1676400"/>
            <a:ext cx="1295400" cy="1524000"/>
          </a:xfrm>
          <a:prstGeom prst="rect">
            <a:avLst/>
          </a:prstGeom>
          <a:noFill/>
          <a:ln w="9525">
            <a:noFill/>
            <a:miter lim="800000"/>
            <a:headEnd/>
            <a:tailEnd/>
          </a:ln>
        </p:spPr>
      </p:pic>
      <p:pic>
        <p:nvPicPr>
          <p:cNvPr id="12" name="Picture 2">
            <a:hlinkClick r:id="rId11"/>
          </p:cNvPr>
          <p:cNvPicPr>
            <a:picLocks noChangeAspect="1" noChangeArrowheads="1"/>
          </p:cNvPicPr>
          <p:nvPr/>
        </p:nvPicPr>
        <p:blipFill>
          <a:blip r:embed="rId12" cstate="print"/>
          <a:srcRect/>
          <a:stretch>
            <a:fillRect/>
          </a:stretch>
        </p:blipFill>
        <p:spPr bwMode="auto">
          <a:xfrm>
            <a:off x="4572000" y="6340957"/>
            <a:ext cx="2286000" cy="517043"/>
          </a:xfrm>
          <a:prstGeom prst="rect">
            <a:avLst/>
          </a:prstGeom>
          <a:noFill/>
          <a:ln w="9525">
            <a:noFill/>
            <a:miter lim="800000"/>
            <a:headEnd/>
            <a:tailEnd/>
          </a:ln>
        </p:spPr>
      </p:pic>
      <p:pic>
        <p:nvPicPr>
          <p:cNvPr id="3" name="Picture 2">
            <a:hlinkClick r:id="rId13"/>
          </p:cNvPr>
          <p:cNvPicPr>
            <a:picLocks noChangeAspect="1" noChangeArrowheads="1"/>
          </p:cNvPicPr>
          <p:nvPr/>
        </p:nvPicPr>
        <p:blipFill>
          <a:blip r:embed="rId14" cstate="print"/>
          <a:srcRect/>
          <a:stretch>
            <a:fillRect/>
          </a:stretch>
        </p:blipFill>
        <p:spPr bwMode="auto">
          <a:xfrm>
            <a:off x="1219200" y="6337820"/>
            <a:ext cx="2667000" cy="520180"/>
          </a:xfrm>
          <a:prstGeom prst="rect">
            <a:avLst/>
          </a:prstGeom>
          <a:noFill/>
          <a:ln w="9525">
            <a:noFill/>
            <a:miter lim="800000"/>
            <a:headEnd/>
            <a:tailEnd/>
          </a:ln>
          <a:effectLst/>
        </p:spPr>
      </p:pic>
      <p:pic>
        <p:nvPicPr>
          <p:cNvPr id="7" name="Picture 6"/>
          <p:cNvPicPr>
            <a:picLocks noChangeAspect="1"/>
          </p:cNvPicPr>
          <p:nvPr/>
        </p:nvPicPr>
        <p:blipFill>
          <a:blip r:embed="rId15" cstate="print"/>
          <a:stretch>
            <a:fillRect/>
          </a:stretch>
        </p:blipFill>
        <p:spPr>
          <a:xfrm>
            <a:off x="7740460" y="5262431"/>
            <a:ext cx="1251139" cy="1598678"/>
          </a:xfrm>
          <a:prstGeom prst="rect">
            <a:avLst/>
          </a:prstGeom>
        </p:spPr>
      </p:pic>
      <p:pic>
        <p:nvPicPr>
          <p:cNvPr id="10" name="Picture 9">
            <a:hlinkClick r:id="rId16"/>
          </p:cNvPr>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2104267" y="1878653"/>
            <a:ext cx="3619862" cy="2284963"/>
          </a:xfrm>
          <a:prstGeom prst="rect">
            <a:avLst/>
          </a:prstGeom>
        </p:spPr>
      </p:pic>
    </p:spTree>
    <p:extLst>
      <p:ext uri="{BB962C8B-B14F-4D97-AF65-F5344CB8AC3E}">
        <p14:creationId xmlns="" xmlns:p14="http://schemas.microsoft.com/office/powerpoint/2010/main" val="4640277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4770</Words>
  <Application>Microsoft Office PowerPoint</Application>
  <PresentationFormat>On-screen Show (4:3)</PresentationFormat>
  <Paragraphs>730</Paragraphs>
  <Slides>98</Slides>
  <Notes>1</Notes>
  <HiddenSlides>0</HiddenSlides>
  <MMClips>0</MMClips>
  <ScaleCrop>false</ScaleCrop>
  <HeadingPairs>
    <vt:vector size="4" baseType="variant">
      <vt:variant>
        <vt:lpstr>Theme</vt:lpstr>
      </vt:variant>
      <vt:variant>
        <vt:i4>2</vt:i4>
      </vt:variant>
      <vt:variant>
        <vt:lpstr>Slide Titles</vt:lpstr>
      </vt:variant>
      <vt:variant>
        <vt:i4>98</vt:i4>
      </vt:variant>
    </vt:vector>
  </HeadingPairs>
  <TitlesOfParts>
    <vt:vector size="100" baseType="lpstr">
      <vt:lpstr>1_Office Theme</vt:lpstr>
      <vt:lpstr>Office Theme</vt:lpstr>
      <vt:lpstr>Slide 1</vt:lpstr>
      <vt:lpstr>اجزای برنامه پاسخ </vt:lpstr>
      <vt:lpstr>Slide 3</vt:lpstr>
      <vt:lpstr>Slide 4</vt:lpstr>
      <vt:lpstr>Slide 5</vt:lpstr>
      <vt:lpstr>Slide 6</vt:lpstr>
      <vt:lpstr>Slide 7</vt:lpstr>
      <vt:lpstr>راهنمای اجرایی 1 - سطوح هشدار </vt:lpstr>
      <vt:lpstr>Slide 9</vt:lpstr>
      <vt:lpstr>فراخوان</vt:lpstr>
      <vt:lpstr>فراخوان</vt:lpstr>
      <vt:lpstr>فراخوان</vt:lpstr>
      <vt:lpstr>Slide 13</vt:lpstr>
      <vt:lpstr>Slide 14</vt:lpstr>
      <vt:lpstr>Slide 15</vt:lpstr>
      <vt:lpstr>ارزیابی سریع مشترک(M3)</vt:lpstr>
      <vt:lpstr>شرح کارکرد</vt:lpstr>
      <vt:lpstr>شرح وظایف واحد مسئول</vt:lpstr>
      <vt:lpstr>شرح وظایف واحدهای همکار</vt:lpstr>
      <vt:lpstr>Slide 20</vt:lpstr>
      <vt:lpstr>Slide 21</vt:lpstr>
      <vt:lpstr>Slide 22</vt:lpstr>
      <vt:lpstr>Slide 23</vt:lpstr>
      <vt:lpstr>ارزیابی دوره ای و مدیریت جامع اطلاعات (M4) </vt:lpstr>
      <vt:lpstr>شرح کارکرد</vt:lpstr>
      <vt:lpstr>علل عمده شکست عملیات پاسخ </vt:lpstr>
      <vt:lpstr>Slide 27</vt:lpstr>
      <vt:lpstr>Slide 28</vt:lpstr>
      <vt:lpstr>Slide 29</vt:lpstr>
      <vt:lpstr>Slide 30</vt:lpstr>
      <vt:lpstr>Slide 31</vt:lpstr>
      <vt:lpstr>انواع برنامه عملیات پاسخ به بلایا و فوريتها</vt:lpstr>
      <vt:lpstr>EOP</vt:lpstr>
      <vt:lpstr>IAP (Incident action plan)</vt:lpstr>
      <vt:lpstr>برنامه پاسخ میدانی ( IAP)</vt:lpstr>
      <vt:lpstr>IAP</vt:lpstr>
      <vt:lpstr>برنامه پاسخ میدانی</vt:lpstr>
      <vt:lpstr>مراحل تدوین برنامه پاسخ میدانی</vt:lpstr>
      <vt:lpstr>جدول تدوین IAP</vt:lpstr>
      <vt:lpstr>Slide 40</vt:lpstr>
      <vt:lpstr>جدول تدوین IAP</vt:lpstr>
      <vt:lpstr>Slide 42</vt:lpstr>
      <vt:lpstr>پست فرماندهی حادثه (ICP)</vt:lpstr>
      <vt:lpstr>تجهیزات مورد نیاز ICP</vt:lpstr>
      <vt:lpstr>منطقه بندی محل حادثه </vt:lpstr>
      <vt:lpstr>منطقه بندی محل حادثه </vt:lpstr>
      <vt:lpstr>Slide 47</vt:lpstr>
      <vt:lpstr>Slide 48</vt:lpstr>
      <vt:lpstr>شرح وظایف واحد همکار در هماهنگی</vt:lpstr>
      <vt:lpstr>Slide 50</vt:lpstr>
      <vt:lpstr>فرماندهی و کنترل</vt:lpstr>
      <vt:lpstr>Slide 52</vt:lpstr>
      <vt:lpstr>پشتیبانی و تداوم ارائه خدمات</vt:lpstr>
      <vt:lpstr>ملزومات پشتیبانی</vt:lpstr>
      <vt:lpstr>فرم تعیین نیاز تیم های عملیاتی</vt:lpstr>
      <vt:lpstr>فرم تعیین منابع در دسترس </vt:lpstr>
      <vt:lpstr>Slide 57</vt:lpstr>
      <vt:lpstr>Slide 58</vt:lpstr>
      <vt:lpstr>شرح کارکرد</vt:lpstr>
      <vt:lpstr>شرح وظایف واحد مسئول</vt:lpstr>
      <vt:lpstr>شرح وظایف واحدهای همکار</vt:lpstr>
      <vt:lpstr> روش ارتباطی:</vt:lpstr>
      <vt:lpstr>Slide 63</vt:lpstr>
      <vt:lpstr>Slide 64</vt:lpstr>
      <vt:lpstr>Slide 65</vt:lpstr>
      <vt:lpstr>ایمنی</vt:lpstr>
      <vt:lpstr>Slide 67</vt:lpstr>
      <vt:lpstr>Slide 68</vt:lpstr>
      <vt:lpstr>شرح کارکرد</vt:lpstr>
      <vt:lpstr>وظایف واحد مسئول</vt:lpstr>
      <vt:lpstr>شرح وظایف واحدهای همکار</vt:lpstr>
      <vt:lpstr>منطقه بندی محل حادثه </vt:lpstr>
      <vt:lpstr>منطقه بندی محل حادثه </vt:lpstr>
      <vt:lpstr>راهنمای اجرایی 2 – سطوح تجهیزات محافظت شخصی</vt:lpstr>
      <vt:lpstr>Slide 75</vt:lpstr>
      <vt:lpstr>Slide 76</vt:lpstr>
      <vt:lpstr>Slide 77</vt:lpstr>
      <vt:lpstr>شرح وظایف واحد مسئول</vt:lpstr>
      <vt:lpstr>شرح وظایف واحدهای همکار و تیم های عملیاتی</vt:lpstr>
      <vt:lpstr>کار گروهی</vt:lpstr>
      <vt:lpstr>Slide 81</vt:lpstr>
      <vt:lpstr>Slide 82</vt:lpstr>
      <vt:lpstr>شرح وظایف واحد مسئول</vt:lpstr>
      <vt:lpstr>شرح وظایف واحدهای همکار</vt:lpstr>
      <vt:lpstr>راهنمای اجرایی 1- نکات مهم در تهیه برنامه تخلیه </vt:lpstr>
      <vt:lpstr>Slide 86</vt:lpstr>
      <vt:lpstr>Slide 87</vt:lpstr>
      <vt:lpstr>Slide 88</vt:lpstr>
      <vt:lpstr>Slide 89</vt:lpstr>
      <vt:lpstr>اطلاع رسانی عمومی</vt:lpstr>
      <vt:lpstr>شرح وظایف واحد مسئول</vt:lpstr>
      <vt:lpstr>راهنمای اجرایی 1- راهنمای انجام مصاحبه  </vt:lpstr>
      <vt:lpstr>Slide 93</vt:lpstr>
      <vt:lpstr>پایش و ارزشیابی عملکرد</vt:lpstr>
      <vt:lpstr>شرح وظایف واحد مسئول</vt:lpstr>
      <vt:lpstr>راهنمای اجرایی 1 - چک لیست پایش عملکرد عملیات پاسخ   این چک لیست با هدف پایش اجرای عملیات پاسخ بر اساس دستورالعمل های EOP تدوین شده است.  لازم است هر سطح، به محض وقوع حادثه پایش عملکرد سطح پایین تر را آغاز نماید.  ترتیب سطوح عبارتند از: وزارت، قطب، دانشگاه، شهرستان و تیم عملیاتی مستقر در منطقه آسیب دیده  </vt:lpstr>
      <vt:lpstr>Slide 97</vt:lpstr>
      <vt:lpstr>منابع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arezou</dc:creator>
  <cp:lastModifiedBy>f.talebi</cp:lastModifiedBy>
  <cp:revision>33</cp:revision>
  <dcterms:created xsi:type="dcterms:W3CDTF">2015-12-18T03:11:46Z</dcterms:created>
  <dcterms:modified xsi:type="dcterms:W3CDTF">2017-07-26T03:55:10Z</dcterms:modified>
</cp:coreProperties>
</file>