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A6B6-DC5D-444E-A301-79A283A6379F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934E-113C-403A-BCF1-FDA4D8F7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DDC51-45B8-4EE8-A25A-0B72B53A4F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08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13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4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1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60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44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9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8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D:\EOP\eop workshop\Cover book Final (1)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30" r="-1" b="3255"/>
          <a:stretch/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923928" y="638132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برنامه پاسخ بهداشت به بلایا و </a:t>
            </a:r>
            <a:r>
              <a:rPr lang="fa-IR" sz="1400" dirty="0" err="1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فوریتها</a:t>
            </a:r>
            <a:r>
              <a:rPr lang="fa-IR" sz="1400" dirty="0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1400" dirty="0">
              <a:solidFill>
                <a:srgbClr val="FFFA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52"/>
          <a:stretch/>
        </p:blipFill>
        <p:spPr bwMode="auto">
          <a:xfrm>
            <a:off x="528281" y="6237313"/>
            <a:ext cx="760956" cy="5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EOP\eop workshop\02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92020"/>
            <a:ext cx="511272" cy="51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rezou\Desktop\arm EMC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" y="6293627"/>
            <a:ext cx="487911" cy="509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B Nazanin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Koenig-Schultzs-Disaster-Medicine-Comprehensive/dp/0521873673" TargetMode="External"/><Relationship Id="rId13" Type="http://schemas.openxmlformats.org/officeDocument/2006/relationships/hyperlink" Target="http://moradian.sums.ac.ir/" TargetMode="External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image" Target="../media/image10.png"/><Relationship Id="rId16" Type="http://schemas.openxmlformats.org/officeDocument/2006/relationships/hyperlink" Target="http://moradian.sums.ac.ir/index.php/94-sample-data-articles/workshops/234-eop-boo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ihr.tums.ac.ir/disaster/Images/UserFiles/1/file/RA-Shabakeh-Ardalan.pdf" TargetMode="External"/><Relationship Id="rId11" Type="http://schemas.openxmlformats.org/officeDocument/2006/relationships/hyperlink" Target="http://www.emdat.be/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OP\eop workshop\eeo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328161" cy="115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1628800"/>
            <a:ext cx="6677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تدوین برنامه پاسخ بهداشت</a:t>
            </a:r>
          </a:p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بلایا و فوریتها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D:\EOP\eop workshop\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وزارت بهداشت، درمان و آموزش </a:t>
            </a:r>
            <a:r>
              <a:rPr lang="fa-IR" sz="1200" b="1" dirty="0" smtClean="0">
                <a:cs typeface="B Nazanin" pitchFamily="2" charset="-78"/>
              </a:rPr>
              <a:t>پزشکی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05064"/>
            <a:ext cx="171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دفتر </a:t>
            </a:r>
            <a:r>
              <a:rPr lang="fa-IR" sz="1200" b="1" dirty="0" smtClean="0">
                <a:cs typeface="B Nazanin" pitchFamily="2" charset="-78"/>
              </a:rPr>
              <a:t>مدیریت </a:t>
            </a:r>
            <a:r>
              <a:rPr lang="fa-IR" sz="1200" b="1" dirty="0">
                <a:cs typeface="B Nazanin" pitchFamily="2" charset="-78"/>
              </a:rPr>
              <a:t>و کاهش خطر بلایا</a:t>
            </a:r>
            <a:endParaRPr lang="en-US" sz="1200" b="1" dirty="0">
              <a:cs typeface="B Nazanin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171" y="76200"/>
            <a:ext cx="1118829" cy="66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324600" cy="1371600"/>
          </a:xfrm>
        </p:spPr>
        <p:txBody>
          <a:bodyPr>
            <a:noAutofit/>
          </a:bodyPr>
          <a:lstStyle/>
          <a:p>
            <a:endParaRPr lang="fa-IR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مرداد ماه 1396</a:t>
            </a: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en-US" sz="1800" b="1" i="1" dirty="0">
              <a:solidFill>
                <a:schemeClr val="tx1"/>
              </a:solidFill>
              <a:latin typeface="Gill Sans MT" pitchFamily="34" charset="0"/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3429000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cs typeface="B Davat" pitchFamily="2" charset="-78"/>
              </a:rPr>
              <a:t>بخش عمومی </a:t>
            </a:r>
            <a:endParaRPr lang="en-US" sz="5400" b="1" dirty="0">
              <a:cs typeface="B Dava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224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sz="2800" dirty="0">
                <a:solidFill>
                  <a:schemeClr val="tx1"/>
                </a:solidFill>
              </a:rPr>
              <a:t>مثال </a:t>
            </a:r>
            <a:r>
              <a:rPr lang="fa-IR" sz="2800" dirty="0" smtClean="0">
                <a:solidFill>
                  <a:schemeClr val="tx1"/>
                </a:solidFill>
              </a:rPr>
              <a:t>برای مراکز حیاتی و مهم: 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کارخانه واکسن سازی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بانک خون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مراکز نظامی مثل </a:t>
            </a:r>
            <a:r>
              <a:rPr lang="fa-IR" sz="2400" dirty="0" err="1" smtClean="0">
                <a:solidFill>
                  <a:srgbClr val="C00000"/>
                </a:solidFill>
              </a:rPr>
              <a:t>پادگانها</a:t>
            </a:r>
            <a:r>
              <a:rPr lang="fa-IR" sz="2400" dirty="0" smtClean="0">
                <a:solidFill>
                  <a:srgbClr val="C00000"/>
                </a:solidFill>
              </a:rPr>
              <a:t> در منطقه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...</a:t>
            </a:r>
          </a:p>
          <a:p>
            <a:pPr algn="just">
              <a:buBlip>
                <a:blip r:embed="rId2"/>
              </a:buBlip>
            </a:pPr>
            <a:r>
              <a:rPr lang="fa-IR" sz="2800" dirty="0">
                <a:solidFill>
                  <a:schemeClr val="tx1"/>
                </a:solidFill>
              </a:rPr>
              <a:t>مثال گروههای آسیب </a:t>
            </a:r>
            <a:r>
              <a:rPr lang="fa-IR" sz="2800" dirty="0" smtClean="0">
                <a:solidFill>
                  <a:schemeClr val="tx1"/>
                </a:solidFill>
              </a:rPr>
              <a:t>پذیر(ویژه) :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معلولین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افراد مسن و ناتوان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بیماریهای خاص مثل </a:t>
            </a:r>
            <a:r>
              <a:rPr lang="en-US" sz="2400" dirty="0" smtClean="0">
                <a:solidFill>
                  <a:srgbClr val="C00000"/>
                </a:solidFill>
              </a:rPr>
              <a:t>MS</a:t>
            </a:r>
            <a:r>
              <a:rPr lang="fa-IR" sz="2400" dirty="0" smtClean="0">
                <a:solidFill>
                  <a:srgbClr val="C00000"/>
                </a:solidFill>
              </a:rPr>
              <a:t>، تالاسمی و ...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...</a:t>
            </a:r>
            <a:endParaRPr lang="en-US" sz="2400" dirty="0">
              <a:solidFill>
                <a:srgbClr val="C00000"/>
              </a:solidFill>
            </a:endParaRPr>
          </a:p>
          <a:p>
            <a:pPr algn="just">
              <a:buBlip>
                <a:blip r:embed="rId2"/>
              </a:buBlip>
            </a:pPr>
            <a:endParaRPr lang="fa-I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a-IR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5400" dirty="0" smtClean="0">
                <a:latin typeface="Titr" pitchFamily="2" charset="-78"/>
                <a:cs typeface="B Nazanin"/>
              </a:rPr>
              <a:t>نمونه شرح وضعیت</a:t>
            </a:r>
          </a:p>
        </p:txBody>
      </p:sp>
    </p:spTree>
    <p:extLst>
      <p:ext uri="{BB962C8B-B14F-4D97-AF65-F5344CB8AC3E}">
        <p14:creationId xmlns="" xmlns:p14="http://schemas.microsoft.com/office/powerpoint/2010/main" val="212502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906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5400" dirty="0" smtClean="0">
                <a:latin typeface="Titr" pitchFamily="2" charset="-78"/>
                <a:cs typeface="B Nazanin"/>
              </a:rPr>
              <a:t>پیش فرض ها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447800"/>
            <a:ext cx="85534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chemeClr val="tx1"/>
                </a:solidFill>
              </a:rPr>
              <a:t>شرایطی را شامل </a:t>
            </a:r>
            <a:r>
              <a:rPr lang="fa-IR" dirty="0" smtClean="0">
                <a:solidFill>
                  <a:schemeClr val="tx1"/>
                </a:solidFill>
              </a:rPr>
              <a:t>می شوند </a:t>
            </a:r>
            <a:r>
              <a:rPr lang="fa-IR" dirty="0">
                <a:solidFill>
                  <a:schemeClr val="tx1"/>
                </a:solidFill>
              </a:rPr>
              <a:t>که به نفع یا ضرر برنامه هستند و موفقیت آن را تحت تاثیر قرار خواهند داد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ar-SA" sz="2400" dirty="0" smtClean="0">
                <a:solidFill>
                  <a:schemeClr val="tx1"/>
                </a:solidFill>
              </a:rPr>
              <a:t>ظرفیت </a:t>
            </a:r>
            <a:r>
              <a:rPr lang="ar-SA" sz="2400" dirty="0">
                <a:solidFill>
                  <a:schemeClr val="tx1"/>
                </a:solidFill>
              </a:rPr>
              <a:t>های موجود</a:t>
            </a:r>
            <a:endParaRPr lang="fa-IR" sz="24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ar-SA" sz="2400" dirty="0">
                <a:solidFill>
                  <a:schemeClr val="tx1"/>
                </a:solidFill>
              </a:rPr>
              <a:t>نقاط قابل ارتقا در برنامه های موجود</a:t>
            </a:r>
            <a:r>
              <a:rPr lang="fa-IR" sz="2400" dirty="0">
                <a:solidFill>
                  <a:schemeClr val="tx1"/>
                </a:solidFill>
              </a:rPr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(</a:t>
            </a:r>
            <a:r>
              <a:rPr lang="fa-IR" sz="2400" dirty="0" smtClean="0"/>
              <a:t>محدودیت ها</a:t>
            </a:r>
            <a:r>
              <a:rPr lang="fa-IR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53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ar-SA" b="1" dirty="0">
                <a:solidFill>
                  <a:schemeClr val="tx1"/>
                </a:solidFill>
              </a:rPr>
              <a:t>ظرفيت هاي موجود: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a-IR" sz="2400" dirty="0">
                <a:solidFill>
                  <a:srgbClr val="C00000"/>
                </a:solidFill>
              </a:rPr>
              <a:t> </a:t>
            </a:r>
            <a:r>
              <a:rPr lang="fa-IR" sz="2400" dirty="0" smtClean="0">
                <a:solidFill>
                  <a:srgbClr val="C00000"/>
                </a:solidFill>
              </a:rPr>
              <a:t>وجود دفتر مدیریت خطر بلایا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مرکز مدیریت حوادث و فوریتهای پزشکی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</a:t>
            </a:r>
            <a:r>
              <a:rPr lang="en-US" sz="2400" dirty="0" smtClean="0">
                <a:solidFill>
                  <a:srgbClr val="C00000"/>
                </a:solidFill>
              </a:rPr>
              <a:t>EOC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</a:t>
            </a:r>
            <a:r>
              <a:rPr lang="en-US" sz="2400" dirty="0" smtClean="0">
                <a:solidFill>
                  <a:srgbClr val="C00000"/>
                </a:solidFill>
              </a:rPr>
              <a:t>EOP</a:t>
            </a:r>
          </a:p>
          <a:p>
            <a:pPr lvl="0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وجود سیستم هشدار سریع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…</a:t>
            </a:r>
            <a:endParaRPr lang="fa-IR" sz="24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fa-IR" sz="2400" dirty="0" smtClean="0">
              <a:solidFill>
                <a:srgbClr val="C00000"/>
              </a:solidFill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نقاط </a:t>
            </a:r>
            <a:r>
              <a:rPr lang="ar-SA" b="1" dirty="0">
                <a:solidFill>
                  <a:schemeClr val="tx1"/>
                </a:solidFill>
              </a:rPr>
              <a:t>قابل ارتقاء در برنامه های </a:t>
            </a:r>
            <a:r>
              <a:rPr lang="ar-SA" b="1" dirty="0" smtClean="0">
                <a:solidFill>
                  <a:schemeClr val="tx1"/>
                </a:solidFill>
              </a:rPr>
              <a:t>موجود</a:t>
            </a:r>
            <a:r>
              <a:rPr lang="fa-IR" b="1" dirty="0" smtClean="0">
                <a:solidFill>
                  <a:schemeClr val="tx1"/>
                </a:solidFill>
              </a:rPr>
              <a:t> (محدودیتها): 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>
                <a:solidFill>
                  <a:srgbClr val="C00000"/>
                </a:solidFill>
              </a:rPr>
              <a:t>هماهنگی </a:t>
            </a:r>
            <a:r>
              <a:rPr lang="fa-IR" sz="2400" dirty="0" smtClean="0">
                <a:solidFill>
                  <a:srgbClr val="C00000"/>
                </a:solidFill>
              </a:rPr>
              <a:t>ناکافی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آموزش ناکافی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عدم تمرین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C00000"/>
                </a:solidFill>
              </a:rPr>
              <a:t>...</a:t>
            </a:r>
            <a:endParaRPr lang="fa-IR" sz="2400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rtl="1"/>
            <a:r>
              <a:rPr lang="fa-IR" sz="4800" dirty="0" smtClean="0">
                <a:latin typeface="Titr" pitchFamily="2" charset="-78"/>
                <a:cs typeface="B Nazanin"/>
              </a:rPr>
              <a:t>نمونه پیش فرض ها </a:t>
            </a:r>
            <a:br>
              <a:rPr lang="fa-IR" sz="4800" dirty="0" smtClean="0">
                <a:latin typeface="Titr" pitchFamily="2" charset="-78"/>
                <a:cs typeface="B Nazanin"/>
              </a:rPr>
            </a:br>
            <a:endParaRPr lang="fa-IR" sz="4800" dirty="0" smtClean="0">
              <a:latin typeface="Titr" pitchFamily="2" charset="-78"/>
              <a:cs typeface="B Nazani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44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OP\eop workshop\eop-slid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334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0472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منابع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419600"/>
            <a:ext cx="10325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800" y="4343400"/>
            <a:ext cx="933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95400" y="4343400"/>
            <a:ext cx="2242763" cy="17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7696" y="3581401"/>
            <a:ext cx="12339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16764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6340957"/>
            <a:ext cx="2286000" cy="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6337820"/>
            <a:ext cx="2667000" cy="5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460" y="5262431"/>
            <a:ext cx="1251139" cy="1598678"/>
          </a:xfrm>
          <a:prstGeom prst="rect">
            <a:avLst/>
          </a:prstGeom>
        </p:spPr>
      </p:pic>
      <p:pic>
        <p:nvPicPr>
          <p:cNvPr id="10" name="Picture 9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67" y="1878653"/>
            <a:ext cx="3619862" cy="228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52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05400" y="4800600"/>
            <a:ext cx="3733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rtl="1"/>
            <a:r>
              <a:rPr lang="fa-IR" sz="4800" b="1" smtClean="0">
                <a:solidFill>
                  <a:srgbClr val="C0504D">
                    <a:lumMod val="75000"/>
                  </a:srgbClr>
                </a:solidFill>
              </a:rPr>
              <a:t>بخش عمومی</a:t>
            </a:r>
            <a:endParaRPr lang="en-US" sz="4800" b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979712" y="304800"/>
            <a:ext cx="6935688" cy="3700264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fa-IR" sz="1800" b="1" dirty="0" smtClean="0"/>
              <a:t>اجزای برنامه پاسخ 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بخش عمومی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200" dirty="0"/>
              <a:t>مقدمه، سابقه برنامه، بیانیه هدف، اختیارات قانونی، شرح وضعیت، پیش فرض ها </a:t>
            </a:r>
            <a:endParaRPr lang="en-US" sz="1200" dirty="0" smtClean="0"/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مبانی عملیات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400" dirty="0" smtClean="0"/>
              <a:t>ساختار مدیریت بحران، سامانه فرماندهی حادثه، اعلام شرایط اضطراری، سطح بندی حادثه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err="1" smtClean="0"/>
              <a:t>کارکردهای</a:t>
            </a:r>
            <a:r>
              <a:rPr lang="fa-IR" sz="1600" dirty="0" smtClean="0"/>
              <a:t> آمادگی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کارکردهای مدیریتی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err="1" smtClean="0"/>
              <a:t>کارکردهای</a:t>
            </a:r>
            <a:r>
              <a:rPr lang="fa-IR" sz="1600" dirty="0" smtClean="0"/>
              <a:t> اختصاصی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400" dirty="0" smtClean="0"/>
              <a:t>کارکرد تخصصی</a:t>
            </a:r>
            <a:endParaRPr lang="fa-IR" sz="1400" dirty="0"/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endParaRPr lang="fa-I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0996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rtl="1"/>
            <a:r>
              <a:rPr lang="fa-IR" sz="5400" dirty="0" smtClean="0">
                <a:latin typeface="Titr" pitchFamily="2" charset="-78"/>
                <a:cs typeface="B Nazanin"/>
              </a:rPr>
              <a:t> مقدمه</a:t>
            </a:r>
            <a:endParaRPr lang="fa-IR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 smtClean="0">
                <a:solidFill>
                  <a:schemeClr val="tx1"/>
                </a:solidFill>
              </a:rPr>
              <a:t>معرفی </a:t>
            </a:r>
            <a:r>
              <a:rPr lang="fa-IR" sz="2800" dirty="0">
                <a:solidFill>
                  <a:schemeClr val="tx1"/>
                </a:solidFill>
              </a:rPr>
              <a:t>مرکز/ واحد</a:t>
            </a:r>
            <a:r>
              <a:rPr lang="fa-IR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fa-IR" sz="2800" dirty="0" smtClean="0">
                <a:solidFill>
                  <a:schemeClr val="tx1"/>
                </a:solidFill>
              </a:rPr>
              <a:t>اداره</a:t>
            </a:r>
            <a:endParaRPr lang="fa-IR" sz="2800" dirty="0">
              <a:solidFill>
                <a:schemeClr val="tx1"/>
              </a:solidFill>
            </a:endParaRPr>
          </a:p>
          <a:p>
            <a:r>
              <a:rPr lang="fa-IR" sz="2800" dirty="0">
                <a:solidFill>
                  <a:schemeClr val="tx1"/>
                </a:solidFill>
              </a:rPr>
              <a:t>سطح خطر منطقه در ارتباط با فعالیتهای تخصصی واحد</a:t>
            </a:r>
          </a:p>
          <a:p>
            <a:r>
              <a:rPr lang="fa-IR" sz="2800" dirty="0">
                <a:solidFill>
                  <a:schemeClr val="tx1"/>
                </a:solidFill>
              </a:rPr>
              <a:t>اهمیت توجه به ایمنی پرسنل و مردم</a:t>
            </a:r>
          </a:p>
          <a:p>
            <a:r>
              <a:rPr lang="fa-IR" sz="2800" dirty="0" smtClean="0">
                <a:solidFill>
                  <a:schemeClr val="tx1"/>
                </a:solidFill>
              </a:rPr>
              <a:t>انتظار</a:t>
            </a:r>
            <a:r>
              <a:rPr lang="fa-IR" sz="2800" dirty="0">
                <a:solidFill>
                  <a:schemeClr val="tx1"/>
                </a:solidFill>
              </a:rPr>
              <a:t>ا</a:t>
            </a:r>
            <a:r>
              <a:rPr lang="fa-IR" sz="2800" dirty="0" smtClean="0">
                <a:solidFill>
                  <a:schemeClr val="tx1"/>
                </a:solidFill>
              </a:rPr>
              <a:t>ت </a:t>
            </a:r>
            <a:r>
              <a:rPr lang="fa-IR" sz="2800" dirty="0">
                <a:solidFill>
                  <a:schemeClr val="tx1"/>
                </a:solidFill>
              </a:rPr>
              <a:t>واحد/مرکز از کارکنان زیر مجموعه </a:t>
            </a:r>
          </a:p>
          <a:p>
            <a:r>
              <a:rPr lang="fa-IR" sz="2800" dirty="0">
                <a:solidFill>
                  <a:schemeClr val="tx1"/>
                </a:solidFill>
              </a:rPr>
              <a:t>تاکید بر بازبینی برنامه به صورت سالیانه </a:t>
            </a:r>
            <a:endParaRPr lang="fa-IR" sz="2800" dirty="0" smtClean="0">
              <a:solidFill>
                <a:schemeClr val="tx1"/>
              </a:solidFill>
            </a:endParaRPr>
          </a:p>
          <a:p>
            <a:r>
              <a:rPr lang="fa-IR" sz="2800" dirty="0">
                <a:solidFill>
                  <a:schemeClr val="tx1"/>
                </a:solidFill>
              </a:rPr>
              <a:t>درج نام و امضای رئیس واحد</a:t>
            </a:r>
          </a:p>
          <a:p>
            <a:pPr marL="0" indent="0">
              <a:buNone/>
            </a:pPr>
            <a:endParaRPr lang="fa-I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5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نمونه مقدمه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800" dirty="0" smtClean="0">
                <a:solidFill>
                  <a:schemeClr val="tx1"/>
                </a:solidFill>
              </a:rPr>
              <a:t>.......</a:t>
            </a:r>
            <a:r>
              <a:rPr lang="ar-SA" sz="2800" dirty="0" smtClean="0">
                <a:solidFill>
                  <a:schemeClr val="tx1"/>
                </a:solidFill>
              </a:rPr>
              <a:t>این </a:t>
            </a:r>
            <a:r>
              <a:rPr lang="ar-SA" sz="2800" dirty="0">
                <a:solidFill>
                  <a:schemeClr val="tx1"/>
                </a:solidFill>
              </a:rPr>
              <a:t>مکتوب </a:t>
            </a:r>
            <a:r>
              <a:rPr lang="fa-IR" sz="2800" dirty="0" smtClean="0">
                <a:solidFill>
                  <a:schemeClr val="tx1"/>
                </a:solidFill>
              </a:rPr>
              <a:t>شرح وظایف واحدهای مختلف بهداشتی این مرکز را در پاسخ به بلایا و </a:t>
            </a:r>
            <a:r>
              <a:rPr lang="fa-IR" sz="2800" dirty="0" err="1" smtClean="0">
                <a:solidFill>
                  <a:schemeClr val="tx1"/>
                </a:solidFill>
              </a:rPr>
              <a:t>فوریتها</a:t>
            </a:r>
            <a:r>
              <a:rPr lang="fa-IR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تعیین </a:t>
            </a:r>
            <a:r>
              <a:rPr lang="ar-SA" sz="2800" dirty="0">
                <a:solidFill>
                  <a:schemeClr val="tx1"/>
                </a:solidFill>
              </a:rPr>
              <a:t>کرده و عملاً با تشریح خدمات قابل ارائه </a:t>
            </a:r>
            <a:r>
              <a:rPr lang="ar-SA" sz="2800" dirty="0" smtClean="0">
                <a:solidFill>
                  <a:schemeClr val="tx1"/>
                </a:solidFill>
              </a:rPr>
              <a:t>امکان </a:t>
            </a:r>
            <a:r>
              <a:rPr lang="ar-SA" sz="2800" dirty="0">
                <a:solidFill>
                  <a:schemeClr val="tx1"/>
                </a:solidFill>
              </a:rPr>
              <a:t>کاهش آسیب پذیری جوامع را در چارچوب این </a:t>
            </a:r>
            <a:r>
              <a:rPr lang="ar-SA" sz="2800" dirty="0" smtClean="0">
                <a:solidFill>
                  <a:schemeClr val="tx1"/>
                </a:solidFill>
              </a:rPr>
              <a:t>برنامه‌ </a:t>
            </a:r>
            <a:r>
              <a:rPr lang="ar-SA" sz="2800" dirty="0">
                <a:solidFill>
                  <a:schemeClr val="tx1"/>
                </a:solidFill>
              </a:rPr>
              <a:t>عنوان می‌کند. امید است </a:t>
            </a:r>
            <a:r>
              <a:rPr lang="fa-IR" sz="2800" dirty="0" smtClean="0">
                <a:solidFill>
                  <a:schemeClr val="tx1"/>
                </a:solidFill>
              </a:rPr>
              <a:t>ب</a:t>
            </a:r>
            <a:r>
              <a:rPr lang="ar-SA" sz="2800" dirty="0" smtClean="0">
                <a:solidFill>
                  <a:schemeClr val="tx1"/>
                </a:solidFill>
              </a:rPr>
              <a:t>ا </a:t>
            </a:r>
            <a:r>
              <a:rPr lang="ar-SA" sz="2800" dirty="0">
                <a:solidFill>
                  <a:schemeClr val="tx1"/>
                </a:solidFill>
              </a:rPr>
              <a:t>به کارگیری مناسب این برنامه بتوانیم شاخصهای پاسخ مناسب به بلایا را بهبود بخشیده و از اثرات سوء بلایا بر جامعه </a:t>
            </a:r>
            <a:r>
              <a:rPr lang="ar-SA" sz="2800" dirty="0" smtClean="0">
                <a:solidFill>
                  <a:schemeClr val="tx1"/>
                </a:solidFill>
              </a:rPr>
              <a:t>بکاهیم</a:t>
            </a:r>
            <a:r>
              <a:rPr lang="fa-IR" sz="2800" dirty="0" smtClean="0">
                <a:solidFill>
                  <a:schemeClr val="tx1"/>
                </a:solidFill>
              </a:rPr>
              <a:t>.......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15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5400" dirty="0" smtClean="0">
                <a:latin typeface="Titr" pitchFamily="2" charset="-78"/>
                <a:cs typeface="B Nazanin"/>
              </a:rPr>
              <a:t>سابقه </a:t>
            </a:r>
            <a:r>
              <a:rPr lang="fa-IR" sz="5400" dirty="0">
                <a:latin typeface="Titr" pitchFamily="2" charset="-78"/>
                <a:cs typeface="B Nazanin"/>
              </a:rPr>
              <a:t>برنامه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1447800"/>
            <a:ext cx="87058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dirty="0" smtClean="0">
                <a:solidFill>
                  <a:schemeClr val="tx1"/>
                </a:solidFill>
              </a:rPr>
              <a:t>تغییرات</a:t>
            </a:r>
            <a:r>
              <a:rPr lang="fa-IR" dirty="0" smtClean="0">
                <a:solidFill>
                  <a:schemeClr val="tx1"/>
                </a:solidFill>
              </a:rPr>
              <a:t> مهم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برنامه نسبت به برنامه قبلی </a:t>
            </a:r>
            <a:r>
              <a:rPr lang="fa-IR" dirty="0" smtClean="0">
                <a:solidFill>
                  <a:schemeClr val="tx1"/>
                </a:solidFill>
              </a:rPr>
              <a:t>و </a:t>
            </a:r>
            <a:r>
              <a:rPr lang="ar-SA" dirty="0" smtClean="0">
                <a:solidFill>
                  <a:schemeClr val="tx1"/>
                </a:solidFill>
              </a:rPr>
              <a:t>سابقه </a:t>
            </a:r>
            <a:r>
              <a:rPr lang="fa-IR" dirty="0" smtClean="0">
                <a:solidFill>
                  <a:schemeClr val="tx1"/>
                </a:solidFill>
              </a:rPr>
              <a:t>مواردی که در برنامه فعلی موثر بوده است: 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dirty="0" smtClean="0"/>
              <a:t>دستورالعملهای محلی مربوط به بلایا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dirty="0" smtClean="0"/>
              <a:t>تجربیات مربوط به بلایایی که واحد در آن فعالیت داشته است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24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/>
              <a:t>نمونه سابقه برنامه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fa-IR" dirty="0" smtClean="0">
                <a:solidFill>
                  <a:schemeClr val="tx1"/>
                </a:solidFill>
              </a:rPr>
              <a:t>..........</a:t>
            </a:r>
            <a:r>
              <a:rPr lang="ar-SA" dirty="0" smtClean="0">
                <a:solidFill>
                  <a:schemeClr val="tx1"/>
                </a:solidFill>
              </a:rPr>
              <a:t>از </a:t>
            </a:r>
            <a:r>
              <a:rPr lang="ar-SA" dirty="0">
                <a:solidFill>
                  <a:schemeClr val="tx1"/>
                </a:solidFill>
              </a:rPr>
              <a:t>دهه 1370 برنامه هاي مديريت تغذيه در بحران و نقش و جايگاه تغذيه در بلايا در معاونت بهداشتي با مديريت بهداشت محيط وعضویت کارشناس تغذیه در کمیته "مدیریت بحران " مطرح گرديد. همچنین شرح وظايف كارشناسان تغذيه در سطوح (ستادي، استاني و شهرستان) تدوين و به چاپ رسيد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r>
              <a:rPr lang="fa-IR" dirty="0">
                <a:solidFill>
                  <a:schemeClr val="tx1"/>
                </a:solidFill>
              </a:rPr>
              <a:t> ..........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fa-IR" dirty="0">
                <a:solidFill>
                  <a:schemeClr val="tx1"/>
                </a:solidFill>
              </a:rPr>
              <a:t>.......... </a:t>
            </a:r>
            <a:r>
              <a:rPr lang="ar-SA" dirty="0" smtClean="0">
                <a:solidFill>
                  <a:schemeClr val="tx1"/>
                </a:solidFill>
              </a:rPr>
              <a:t>در </a:t>
            </a:r>
            <a:r>
              <a:rPr lang="ar-SA" dirty="0">
                <a:solidFill>
                  <a:schemeClr val="tx1"/>
                </a:solidFill>
              </a:rPr>
              <a:t>حادثه اسف بار زلزله شهرستان بم در سال 1382 پيرو دستور كتبي معاونت محترم سلامت</a:t>
            </a:r>
            <a:r>
              <a:rPr lang="fa-IR" dirty="0">
                <a:solidFill>
                  <a:schemeClr val="tx1"/>
                </a:solidFill>
              </a:rPr>
              <a:t>،</a:t>
            </a:r>
            <a:r>
              <a:rPr lang="ar-SA" dirty="0">
                <a:solidFill>
                  <a:schemeClr val="tx1"/>
                </a:solidFill>
              </a:rPr>
              <a:t> دفتربهبود تغذيه جامعه موظف گرديد سبد مطلوب غذايي در بحران را تدوين نمايد. در بررسی های انجام شده مشکلات تغذیه ای استخراج و گزارش گردید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r>
              <a:rPr lang="fa-IR" dirty="0">
                <a:solidFill>
                  <a:schemeClr val="tx1"/>
                </a:solidFill>
              </a:rPr>
              <a:t> ..........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fa-IR" dirty="0">
                <a:solidFill>
                  <a:schemeClr val="tx1"/>
                </a:solidFill>
              </a:rPr>
              <a:t>.......... </a:t>
            </a:r>
            <a:r>
              <a:rPr lang="ar-SA" dirty="0" smtClean="0">
                <a:solidFill>
                  <a:schemeClr val="tx1"/>
                </a:solidFill>
              </a:rPr>
              <a:t>اولين </a:t>
            </a:r>
            <a:r>
              <a:rPr lang="ar-SA" dirty="0">
                <a:solidFill>
                  <a:schemeClr val="tx1"/>
                </a:solidFill>
              </a:rPr>
              <a:t>تجربه اين دفتر در خصوص طراحي مداخلات تغذيه‌اي با دفتر يونيسف تهران پس از حادثه بم در سال1383 شامل موارد ذيل بود</a:t>
            </a:r>
            <a:r>
              <a:rPr lang="ar-SA" dirty="0" smtClean="0">
                <a:solidFill>
                  <a:schemeClr val="tx1"/>
                </a:solidFill>
              </a:rPr>
              <a:t>:</a:t>
            </a:r>
            <a:r>
              <a:rPr lang="fa-IR" dirty="0">
                <a:solidFill>
                  <a:schemeClr val="tx1"/>
                </a:solidFill>
              </a:rPr>
              <a:t> ..........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21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09600" y="274638"/>
            <a:ext cx="8324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5400" dirty="0" smtClean="0">
                <a:latin typeface="Titr" pitchFamily="2" charset="-78"/>
                <a:cs typeface="B Nazanin"/>
              </a:rPr>
              <a:t> بیانیه هدف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1676400"/>
            <a:ext cx="862965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800" b="1" dirty="0">
                <a:solidFill>
                  <a:schemeClr val="tx1"/>
                </a:solidFill>
              </a:rPr>
              <a:t>هدف </a:t>
            </a:r>
            <a:r>
              <a:rPr lang="ar-SA" sz="2800" b="1" dirty="0" smtClean="0">
                <a:solidFill>
                  <a:schemeClr val="tx1"/>
                </a:solidFill>
              </a:rPr>
              <a:t>کلی</a:t>
            </a:r>
            <a:r>
              <a:rPr lang="fa-IR" sz="2800" dirty="0" smtClean="0">
                <a:solidFill>
                  <a:schemeClr val="tx1"/>
                </a:solidFill>
              </a:rPr>
              <a:t>: در راستای هدف کلان نظام سلامت مبنی بر کاهش خطر بلایای طبیعی و انسان ساخت در </a:t>
            </a:r>
            <a:r>
              <a:rPr lang="fa-IR" sz="2800" dirty="0">
                <a:solidFill>
                  <a:schemeClr val="tx1"/>
                </a:solidFill>
              </a:rPr>
              <a:t>ارتباط با </a:t>
            </a:r>
            <a:r>
              <a:rPr lang="fa-IR" sz="2800" dirty="0" smtClean="0">
                <a:solidFill>
                  <a:schemeClr val="tx1"/>
                </a:solidFill>
              </a:rPr>
              <a:t>واحد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33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lvl="0" algn="just"/>
            <a:r>
              <a:rPr lang="fa-IR" dirty="0" smtClean="0">
                <a:solidFill>
                  <a:schemeClr val="tx1"/>
                </a:solidFill>
              </a:rPr>
              <a:t>امنیت </a:t>
            </a:r>
            <a:r>
              <a:rPr lang="fa-IR" dirty="0">
                <a:solidFill>
                  <a:schemeClr val="tx1"/>
                </a:solidFill>
              </a:rPr>
              <a:t>غذایی و سلامت تغذیه ای جامعه یکی از مهمترین اهداف مورد نظر سند ملی توسعه فرا بخشی در برنامه توسعه چهارم </a:t>
            </a:r>
            <a:r>
              <a:rPr lang="fa-IR" dirty="0" smtClean="0">
                <a:solidFill>
                  <a:schemeClr val="tx1"/>
                </a:solidFill>
              </a:rPr>
              <a:t>اقتصادی، اجتماعی </a:t>
            </a:r>
            <a:r>
              <a:rPr lang="fa-IR" dirty="0">
                <a:solidFill>
                  <a:schemeClr val="tx1"/>
                </a:solidFill>
              </a:rPr>
              <a:t>و فرهنگی جمهوری اسلامی ایران </a:t>
            </a:r>
            <a:endParaRPr lang="en-US" dirty="0">
              <a:solidFill>
                <a:schemeClr val="tx1"/>
              </a:solidFill>
            </a:endParaRPr>
          </a:p>
          <a:p>
            <a:pPr lvl="0" algn="just"/>
            <a:r>
              <a:rPr lang="fa-IR" dirty="0">
                <a:solidFill>
                  <a:schemeClr val="tx1"/>
                </a:solidFill>
              </a:rPr>
              <a:t>ماده 136 </a:t>
            </a:r>
            <a:r>
              <a:rPr lang="fa-IR" dirty="0" err="1">
                <a:solidFill>
                  <a:schemeClr val="tx1"/>
                </a:solidFill>
              </a:rPr>
              <a:t>لايحه</a:t>
            </a:r>
            <a:r>
              <a:rPr lang="fa-IR" dirty="0">
                <a:solidFill>
                  <a:schemeClr val="tx1"/>
                </a:solidFill>
              </a:rPr>
              <a:t> برنامه پنجم توسعه با هدف </a:t>
            </a:r>
            <a:r>
              <a:rPr lang="fa-IR" dirty="0" err="1">
                <a:solidFill>
                  <a:schemeClr val="tx1"/>
                </a:solidFill>
              </a:rPr>
              <a:t>تامين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err="1">
                <a:solidFill>
                  <a:schemeClr val="tx1"/>
                </a:solidFill>
              </a:rPr>
              <a:t>امنيت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err="1">
                <a:solidFill>
                  <a:schemeClr val="tx1"/>
                </a:solidFill>
              </a:rPr>
              <a:t>غذايي</a:t>
            </a:r>
            <a:r>
              <a:rPr lang="fa-I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600" y="274638"/>
            <a:ext cx="8705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dirty="0" smtClean="0">
                <a:latin typeface="Titr" pitchFamily="2" charset="-78"/>
                <a:cs typeface="B Nazanin"/>
              </a:rPr>
              <a:t>نمونه </a:t>
            </a:r>
            <a:r>
              <a:rPr lang="fa-IR" dirty="0">
                <a:latin typeface="Titr" pitchFamily="2" charset="-78"/>
                <a:cs typeface="B Nazanin"/>
              </a:rPr>
              <a:t>اختیارات قانونی و برنامه های </a:t>
            </a:r>
            <a:r>
              <a:rPr lang="fa-IR" dirty="0" smtClean="0">
                <a:latin typeface="Titr" pitchFamily="2" charset="-78"/>
                <a:cs typeface="B Nazanin"/>
              </a:rPr>
              <a:t>مرجع</a:t>
            </a:r>
          </a:p>
        </p:txBody>
      </p:sp>
    </p:spTree>
    <p:extLst>
      <p:ext uri="{BB962C8B-B14F-4D97-AF65-F5344CB8AC3E}">
        <p14:creationId xmlns="" xmlns:p14="http://schemas.microsoft.com/office/powerpoint/2010/main" val="73777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4400" dirty="0" smtClean="0">
                <a:latin typeface="Titr" pitchFamily="2" charset="-78"/>
                <a:cs typeface="B Nazanin"/>
              </a:rPr>
              <a:t>شرح وضعیت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676400"/>
            <a:ext cx="85534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800" dirty="0" smtClean="0">
                <a:solidFill>
                  <a:schemeClr val="tx1"/>
                </a:solidFill>
              </a:rPr>
              <a:t>مخاطرات</a:t>
            </a:r>
            <a:r>
              <a:rPr lang="fa-IR" sz="2800" dirty="0" smtClean="0">
                <a:solidFill>
                  <a:schemeClr val="tx1"/>
                </a:solidFill>
              </a:rPr>
              <a:t> و </a:t>
            </a:r>
            <a:r>
              <a:rPr lang="ar-SA" sz="2800" dirty="0" smtClean="0">
                <a:solidFill>
                  <a:schemeClr val="tx1"/>
                </a:solidFill>
              </a:rPr>
              <a:t>پیامدهای </a:t>
            </a:r>
            <a:r>
              <a:rPr lang="ar-SA" sz="2800" dirty="0">
                <a:solidFill>
                  <a:schemeClr val="tx1"/>
                </a:solidFill>
              </a:rPr>
              <a:t>احتمالی هرکدام از آنها بر عملکرد اختصاصی </a:t>
            </a:r>
            <a:endParaRPr lang="fa-IR" sz="2800" dirty="0">
              <a:solidFill>
                <a:schemeClr val="tx1"/>
              </a:solidFill>
            </a:endParaRPr>
          </a:p>
          <a:p>
            <a:pPr algn="just"/>
            <a:r>
              <a:rPr lang="fa-IR" sz="2800" dirty="0">
                <a:solidFill>
                  <a:schemeClr val="tx1"/>
                </a:solidFill>
              </a:rPr>
              <a:t>توصیف مرکز و منطقه تحت پوشش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حوزه جغرافیایی و موقعیت مرکز در </a:t>
            </a:r>
            <a:r>
              <a:rPr lang="fa-IR" sz="2400" dirty="0" smtClean="0"/>
              <a:t>تقسیم بندی شهری </a:t>
            </a:r>
            <a:r>
              <a:rPr lang="fa-IR" sz="2400" dirty="0"/>
              <a:t>و </a:t>
            </a:r>
            <a:r>
              <a:rPr lang="fa-IR" sz="2400" dirty="0" smtClean="0"/>
              <a:t>شهرستانی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توزیع جمعیت و خصوصیات </a:t>
            </a:r>
            <a:r>
              <a:rPr lang="fa-IR" sz="2400" dirty="0" smtClean="0"/>
              <a:t>آن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</a:t>
            </a:r>
            <a:r>
              <a:rPr lang="fa-IR" sz="2400" dirty="0" smtClean="0"/>
              <a:t>گروههای </a:t>
            </a:r>
            <a:r>
              <a:rPr lang="fa-IR" sz="2400" dirty="0"/>
              <a:t>ویژه (مثلا قومی، </a:t>
            </a:r>
            <a:r>
              <a:rPr lang="fa-IR" sz="2400" dirty="0" smtClean="0"/>
              <a:t>نژادی و افراد آسیب پذیر و ...)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مناطق </a:t>
            </a:r>
            <a:r>
              <a:rPr lang="fa-IR" sz="2400" dirty="0" smtClean="0"/>
              <a:t>آسیب پذیر تحت پوشش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</a:t>
            </a:r>
            <a:r>
              <a:rPr lang="fa-IR" sz="2400" dirty="0" smtClean="0"/>
              <a:t>تسهیلات/مراکز </a:t>
            </a:r>
            <a:r>
              <a:rPr lang="fa-IR" sz="2400" dirty="0"/>
              <a:t>مهم و حیاتی </a:t>
            </a:r>
            <a:r>
              <a:rPr lang="fa-IR" sz="2400" dirty="0" smtClean="0"/>
              <a:t>آسیب پذیر</a:t>
            </a:r>
          </a:p>
          <a:p>
            <a:pPr lvl="1" algn="just">
              <a:buFont typeface="Wingdings" pitchFamily="2" charset="2"/>
              <a:buChar char="Ø"/>
            </a:pPr>
            <a:r>
              <a:rPr lang="fa-IR" sz="2400" dirty="0"/>
              <a:t> نقشه منطقه</a:t>
            </a:r>
          </a:p>
        </p:txBody>
      </p:sp>
    </p:spTree>
    <p:extLst>
      <p:ext uri="{BB962C8B-B14F-4D97-AF65-F5344CB8AC3E}">
        <p14:creationId xmlns="" xmlns:p14="http://schemas.microsoft.com/office/powerpoint/2010/main" val="20585164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627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Slide 1</vt:lpstr>
      <vt:lpstr>Slide 2</vt:lpstr>
      <vt:lpstr>Slide 3</vt:lpstr>
      <vt:lpstr>نمونه مقدمه </vt:lpstr>
      <vt:lpstr>Slide 5</vt:lpstr>
      <vt:lpstr>نمونه سابقه برنامه </vt:lpstr>
      <vt:lpstr>Slide 7</vt:lpstr>
      <vt:lpstr>Slide 8</vt:lpstr>
      <vt:lpstr>Slide 9</vt:lpstr>
      <vt:lpstr>Slide 10</vt:lpstr>
      <vt:lpstr>Slide 11</vt:lpstr>
      <vt:lpstr>نمونه پیش فرض ها  </vt:lpstr>
      <vt:lpstr>منابع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arezou</dc:creator>
  <cp:lastModifiedBy>f.talebi</cp:lastModifiedBy>
  <cp:revision>13</cp:revision>
  <dcterms:created xsi:type="dcterms:W3CDTF">2015-12-18T03:11:46Z</dcterms:created>
  <dcterms:modified xsi:type="dcterms:W3CDTF">2017-07-26T08:23:35Z</dcterms:modified>
</cp:coreProperties>
</file>