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1" r:id="rId1"/>
  </p:sldMasterIdLst>
  <p:notesMasterIdLst>
    <p:notesMasterId r:id="rId87"/>
  </p:notesMasterIdLst>
  <p:sldIdLst>
    <p:sldId id="1636" r:id="rId2"/>
    <p:sldId id="1637" r:id="rId3"/>
    <p:sldId id="1576" r:id="rId4"/>
    <p:sldId id="1578" r:id="rId5"/>
    <p:sldId id="485" r:id="rId6"/>
    <p:sldId id="680" r:id="rId7"/>
    <p:sldId id="1582" r:id="rId8"/>
    <p:sldId id="1515" r:id="rId9"/>
    <p:sldId id="1607" r:id="rId10"/>
    <p:sldId id="692" r:id="rId11"/>
    <p:sldId id="938" r:id="rId12"/>
    <p:sldId id="941" r:id="rId13"/>
    <p:sldId id="937" r:id="rId14"/>
    <p:sldId id="336" r:id="rId15"/>
    <p:sldId id="272" r:id="rId16"/>
    <p:sldId id="1608" r:id="rId17"/>
    <p:sldId id="493" r:id="rId18"/>
    <p:sldId id="1569" r:id="rId19"/>
    <p:sldId id="318" r:id="rId20"/>
    <p:sldId id="1581" r:id="rId21"/>
    <p:sldId id="1455" r:id="rId22"/>
    <p:sldId id="1458" r:id="rId23"/>
    <p:sldId id="1456" r:id="rId24"/>
    <p:sldId id="1457" r:id="rId25"/>
    <p:sldId id="1459" r:id="rId26"/>
    <p:sldId id="1592" r:id="rId27"/>
    <p:sldId id="1593" r:id="rId28"/>
    <p:sldId id="1611" r:id="rId29"/>
    <p:sldId id="259" r:id="rId30"/>
    <p:sldId id="1595" r:id="rId31"/>
    <p:sldId id="1596" r:id="rId32"/>
    <p:sldId id="1614" r:id="rId33"/>
    <p:sldId id="1615" r:id="rId34"/>
    <p:sldId id="1597" r:id="rId35"/>
    <p:sldId id="1598" r:id="rId36"/>
    <p:sldId id="1599" r:id="rId37"/>
    <p:sldId id="1600" r:id="rId38"/>
    <p:sldId id="1601" r:id="rId39"/>
    <p:sldId id="1594" r:id="rId40"/>
    <p:sldId id="1602" r:id="rId41"/>
    <p:sldId id="1651" r:id="rId42"/>
    <p:sldId id="1617" r:id="rId43"/>
    <p:sldId id="1619" r:id="rId44"/>
    <p:sldId id="1621" r:id="rId45"/>
    <p:sldId id="1672" r:id="rId46"/>
    <p:sldId id="1622" r:id="rId47"/>
    <p:sldId id="1603" r:id="rId48"/>
    <p:sldId id="1604" r:id="rId49"/>
    <p:sldId id="1606" r:id="rId50"/>
    <p:sldId id="473" r:id="rId51"/>
    <p:sldId id="1650" r:id="rId52"/>
    <p:sldId id="495" r:id="rId53"/>
    <p:sldId id="496" r:id="rId54"/>
    <p:sldId id="1313" r:id="rId55"/>
    <p:sldId id="1656" r:id="rId56"/>
    <p:sldId id="1627" r:id="rId57"/>
    <p:sldId id="302" r:id="rId58"/>
    <p:sldId id="1628" r:id="rId59"/>
    <p:sldId id="731" r:id="rId60"/>
    <p:sldId id="274" r:id="rId61"/>
    <p:sldId id="275" r:id="rId62"/>
    <p:sldId id="276" r:id="rId63"/>
    <p:sldId id="1634" r:id="rId64"/>
    <p:sldId id="313" r:id="rId65"/>
    <p:sldId id="732" r:id="rId66"/>
    <p:sldId id="271" r:id="rId67"/>
    <p:sldId id="273" r:id="rId68"/>
    <p:sldId id="277" r:id="rId69"/>
    <p:sldId id="278" r:id="rId70"/>
    <p:sldId id="736" r:id="rId71"/>
    <p:sldId id="746" r:id="rId72"/>
    <p:sldId id="1659" r:id="rId73"/>
    <p:sldId id="722" r:id="rId74"/>
    <p:sldId id="1673" r:id="rId75"/>
    <p:sldId id="883" r:id="rId76"/>
    <p:sldId id="1674" r:id="rId77"/>
    <p:sldId id="660" r:id="rId78"/>
    <p:sldId id="280" r:id="rId79"/>
    <p:sldId id="740" r:id="rId80"/>
    <p:sldId id="289" r:id="rId81"/>
    <p:sldId id="290" r:id="rId82"/>
    <p:sldId id="753" r:id="rId83"/>
    <p:sldId id="1670" r:id="rId84"/>
    <p:sldId id="670" r:id="rId85"/>
    <p:sldId id="1675" r:id="rId86"/>
  </p:sldIdLst>
  <p:sldSz cx="12192000" cy="6858000"/>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17C"/>
    <a:srgbClr val="F3B7D9"/>
    <a:srgbClr val="FBE9F3"/>
    <a:srgbClr val="E8E0E5"/>
    <a:srgbClr val="F7D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99645" autoAdjust="0"/>
  </p:normalViewPr>
  <p:slideViewPr>
    <p:cSldViewPr snapToGrid="0">
      <p:cViewPr varScale="1">
        <p:scale>
          <a:sx n="65" d="100"/>
          <a:sy n="65" d="100"/>
        </p:scale>
        <p:origin x="78" y="234"/>
      </p:cViewPr>
      <p:guideLst>
        <p:guide orient="horz" pos="2160"/>
        <p:guide pos="3840"/>
      </p:guideLst>
    </p:cSldViewPr>
  </p:slideViewPr>
  <p:notesTextViewPr>
    <p:cViewPr>
      <p:scale>
        <a:sx n="1" d="1"/>
        <a:sy n="1" d="1"/>
      </p:scale>
      <p:origin x="0" y="0"/>
    </p:cViewPr>
  </p:notesTextViewPr>
  <p:sorterViewPr>
    <p:cViewPr>
      <p:scale>
        <a:sx n="100" d="100"/>
        <a:sy n="100" d="100"/>
      </p:scale>
      <p:origin x="0" y="-75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ABADF5-C15B-4D82-A4AE-077087145851}" type="doc">
      <dgm:prSet loTypeId="urn:microsoft.com/office/officeart/2005/8/layout/hList7#1" loCatId="list" qsTypeId="urn:microsoft.com/office/officeart/2005/8/quickstyle/simple4" qsCatId="simple" csTypeId="urn:microsoft.com/office/officeart/2005/8/colors/accent1_2" csCatId="accent1" phldr="1"/>
      <dgm:spPr/>
    </dgm:pt>
    <dgm:pt modelId="{3BDB3B76-9F6B-41C6-9834-08414770F31A}">
      <dgm:prSet phldrT="[Text]" custT="1"/>
      <dgm:spPr>
        <a:gradFill flip="none" rotWithShape="1">
          <a:gsLst>
            <a:gs pos="19000">
              <a:schemeClr val="tx1"/>
            </a:gs>
            <a:gs pos="100000">
              <a:schemeClr val="tx1">
                <a:lumMod val="50000"/>
                <a:lumOff val="50000"/>
              </a:schemeClr>
            </a:gs>
          </a:gsLst>
          <a:lin ang="5400000" scaled="1"/>
          <a:tileRect/>
        </a:gradFill>
        <a:effectLst>
          <a:reflection blurRad="6350" stA="52000" endA="300" endPos="35000" dir="5400000" sy="-100000" algn="bl" rotWithShape="0"/>
        </a:effectLst>
      </dgm:spPr>
      <dgm:t>
        <a:bodyPr/>
        <a:lstStyle/>
        <a:p>
          <a:r>
            <a:rPr lang="fa-IR" sz="3000" dirty="0">
              <a:solidFill>
                <a:schemeClr val="bg1"/>
              </a:solidFill>
              <a:latin typeface="Gill Sans MT" pitchFamily="34" charset="0"/>
              <a:cs typeface="B Nazanin" panose="00000400000000000000" pitchFamily="2" charset="-78"/>
            </a:rPr>
            <a:t>زیکا</a:t>
          </a:r>
          <a:endParaRPr lang="en-US" sz="3000" dirty="0">
            <a:solidFill>
              <a:schemeClr val="bg1"/>
            </a:solidFill>
            <a:latin typeface="Gill Sans MT" pitchFamily="34" charset="0"/>
            <a:cs typeface="B Nazanin" panose="00000400000000000000" pitchFamily="2" charset="-78"/>
          </a:endParaRPr>
        </a:p>
      </dgm:t>
    </dgm:pt>
    <dgm:pt modelId="{B7F474E5-98FB-448E-828D-483B25FD0132}" type="parTrans" cxnId="{28432954-5FB5-43FE-ABA4-ED43FD32665B}">
      <dgm:prSet/>
      <dgm:spPr/>
      <dgm:t>
        <a:bodyPr/>
        <a:lstStyle/>
        <a:p>
          <a:endParaRPr lang="en-US"/>
        </a:p>
      </dgm:t>
    </dgm:pt>
    <dgm:pt modelId="{B642CFC1-DFB2-49F2-AA76-AF9D3D408AE5}" type="sibTrans" cxnId="{28432954-5FB5-43FE-ABA4-ED43FD32665B}">
      <dgm:prSet/>
      <dgm:spPr/>
      <dgm:t>
        <a:bodyPr/>
        <a:lstStyle/>
        <a:p>
          <a:endParaRPr lang="en-US"/>
        </a:p>
      </dgm:t>
    </dgm:pt>
    <dgm:pt modelId="{222F19E0-6338-4A06-9CD5-2165BD78B1D9}">
      <dgm:prSet phldrT="[Text]" custT="1"/>
      <dgm:spPr>
        <a:gradFill flip="none" rotWithShape="1">
          <a:gsLst>
            <a:gs pos="19000">
              <a:schemeClr val="tx1"/>
            </a:gs>
            <a:gs pos="100000">
              <a:schemeClr val="tx1">
                <a:lumMod val="50000"/>
                <a:lumOff val="50000"/>
              </a:schemeClr>
            </a:gs>
          </a:gsLst>
          <a:lin ang="5400000" scaled="1"/>
          <a:tileRect/>
        </a:gradFill>
        <a:effectLst>
          <a:reflection blurRad="6350" stA="52000" endA="300" endPos="35000" dir="5400000" sy="-100000" algn="bl" rotWithShape="0"/>
        </a:effectLst>
      </dgm:spPr>
      <dgm:t>
        <a:bodyPr/>
        <a:lstStyle/>
        <a:p>
          <a:r>
            <a:rPr lang="fa-IR" sz="3600" dirty="0">
              <a:solidFill>
                <a:schemeClr val="bg1"/>
              </a:solidFill>
              <a:latin typeface="Gill Sans MT" pitchFamily="34" charset="0"/>
              <a:cs typeface="B Nazanin" panose="00000400000000000000" pitchFamily="2" charset="-78"/>
            </a:rPr>
            <a:t>تب دانگ</a:t>
          </a:r>
          <a:endParaRPr lang="en-US" sz="3600" dirty="0">
            <a:solidFill>
              <a:schemeClr val="bg1"/>
            </a:solidFill>
            <a:latin typeface="Gill Sans MT" pitchFamily="34" charset="0"/>
            <a:cs typeface="B Nazanin" panose="00000400000000000000" pitchFamily="2" charset="-78"/>
          </a:endParaRPr>
        </a:p>
      </dgm:t>
    </dgm:pt>
    <dgm:pt modelId="{110DAD42-B53F-4853-A014-4BFA4A6257E4}" type="parTrans" cxnId="{88B8CC4F-569E-47E5-8D9C-6D1FCBDB6021}">
      <dgm:prSet/>
      <dgm:spPr/>
      <dgm:t>
        <a:bodyPr/>
        <a:lstStyle/>
        <a:p>
          <a:endParaRPr lang="en-US"/>
        </a:p>
      </dgm:t>
    </dgm:pt>
    <dgm:pt modelId="{D7595A20-D7FC-442C-B815-4D7A941896DF}" type="sibTrans" cxnId="{88B8CC4F-569E-47E5-8D9C-6D1FCBDB6021}">
      <dgm:prSet/>
      <dgm:spPr/>
      <dgm:t>
        <a:bodyPr/>
        <a:lstStyle/>
        <a:p>
          <a:endParaRPr lang="en-US"/>
        </a:p>
      </dgm:t>
    </dgm:pt>
    <dgm:pt modelId="{E2066210-D3D8-456D-B740-DA9DAF433E3B}">
      <dgm:prSet phldrT="[Text]" custT="1"/>
      <dgm:spPr>
        <a:gradFill flip="none" rotWithShape="1">
          <a:gsLst>
            <a:gs pos="19000">
              <a:schemeClr val="tx1"/>
            </a:gs>
            <a:gs pos="100000">
              <a:schemeClr val="tx1">
                <a:lumMod val="50000"/>
                <a:lumOff val="50000"/>
              </a:schemeClr>
            </a:gs>
          </a:gsLst>
          <a:lin ang="5400000" scaled="1"/>
          <a:tileRect/>
        </a:gradFill>
        <a:effectLst>
          <a:reflection blurRad="6350" stA="52000" endA="300" endPos="35000" dir="5400000" sy="-100000" algn="bl" rotWithShape="0"/>
        </a:effectLst>
      </dgm:spPr>
      <dgm:t>
        <a:bodyPr/>
        <a:lstStyle/>
        <a:p>
          <a:r>
            <a:rPr lang="fa-IR" sz="3000" dirty="0">
              <a:solidFill>
                <a:schemeClr val="bg1"/>
              </a:solidFill>
              <a:latin typeface="Gill Sans MT" pitchFamily="34" charset="0"/>
              <a:cs typeface="B Nazanin" panose="00000400000000000000" pitchFamily="2" charset="-78"/>
            </a:rPr>
            <a:t>چیکونگونیا</a:t>
          </a:r>
          <a:endParaRPr lang="en-US" sz="3000" dirty="0">
            <a:solidFill>
              <a:schemeClr val="bg1"/>
            </a:solidFill>
            <a:latin typeface="Gill Sans MT" pitchFamily="34" charset="0"/>
            <a:cs typeface="B Nazanin" panose="00000400000000000000" pitchFamily="2" charset="-78"/>
          </a:endParaRPr>
        </a:p>
      </dgm:t>
    </dgm:pt>
    <dgm:pt modelId="{2A23E518-369D-47E8-819C-A58D631E3CE8}" type="sibTrans" cxnId="{4A596FCC-5323-4990-A7E1-11CC691764AE}">
      <dgm:prSet/>
      <dgm:spPr/>
      <dgm:t>
        <a:bodyPr/>
        <a:lstStyle/>
        <a:p>
          <a:endParaRPr lang="en-US"/>
        </a:p>
      </dgm:t>
    </dgm:pt>
    <dgm:pt modelId="{CE054987-AD18-4F42-B186-24BE046DD0E9}" type="parTrans" cxnId="{4A596FCC-5323-4990-A7E1-11CC691764AE}">
      <dgm:prSet/>
      <dgm:spPr/>
      <dgm:t>
        <a:bodyPr/>
        <a:lstStyle/>
        <a:p>
          <a:endParaRPr lang="en-US"/>
        </a:p>
      </dgm:t>
    </dgm:pt>
    <dgm:pt modelId="{59C1F326-E154-49FE-80B7-1C964F1F4F8A}" type="pres">
      <dgm:prSet presAssocID="{2DABADF5-C15B-4D82-A4AE-077087145851}" presName="Name0" presStyleCnt="0">
        <dgm:presLayoutVars>
          <dgm:dir/>
          <dgm:resizeHandles val="exact"/>
        </dgm:presLayoutVars>
      </dgm:prSet>
      <dgm:spPr/>
    </dgm:pt>
    <dgm:pt modelId="{9BAB0C97-4D63-4C99-8206-401A2FF715C4}" type="pres">
      <dgm:prSet presAssocID="{2DABADF5-C15B-4D82-A4AE-077087145851}" presName="fgShape" presStyleLbl="fgShp" presStyleIdx="0" presStyleCnt="1" custScaleY="169951"/>
      <dgm:spPr>
        <a:gradFill flip="none" rotWithShape="1">
          <a:gsLst>
            <a:gs pos="0">
              <a:schemeClr val="accent6">
                <a:lumMod val="75000"/>
              </a:schemeClr>
            </a:gs>
            <a:gs pos="50000">
              <a:srgbClr val="FFC000"/>
            </a:gs>
            <a:gs pos="100000">
              <a:schemeClr val="accent6">
                <a:lumMod val="75000"/>
              </a:schemeClr>
            </a:gs>
          </a:gsLst>
          <a:lin ang="0" scaled="1"/>
          <a:tileRect/>
        </a:gradFill>
        <a:effectLst/>
      </dgm:spPr>
    </dgm:pt>
    <dgm:pt modelId="{F6C2FFD9-EAEC-47BA-9807-D398A9E01417}" type="pres">
      <dgm:prSet presAssocID="{2DABADF5-C15B-4D82-A4AE-077087145851}" presName="linComp" presStyleCnt="0"/>
      <dgm:spPr/>
    </dgm:pt>
    <dgm:pt modelId="{6041AEE7-FF6F-4CAA-B21B-395D020BF902}" type="pres">
      <dgm:prSet presAssocID="{3BDB3B76-9F6B-41C6-9834-08414770F31A}" presName="compNode" presStyleCnt="0"/>
      <dgm:spPr/>
    </dgm:pt>
    <dgm:pt modelId="{14D7F0CD-B76E-4BD1-BEC1-24053A8EDF29}" type="pres">
      <dgm:prSet presAssocID="{3BDB3B76-9F6B-41C6-9834-08414770F31A}" presName="bkgdShape" presStyleLbl="node1" presStyleIdx="0" presStyleCnt="3"/>
      <dgm:spPr/>
    </dgm:pt>
    <dgm:pt modelId="{D90760F8-8188-43AA-91F1-A6F564C538B1}" type="pres">
      <dgm:prSet presAssocID="{3BDB3B76-9F6B-41C6-9834-08414770F31A}" presName="nodeTx" presStyleLbl="node1" presStyleIdx="0" presStyleCnt="3">
        <dgm:presLayoutVars>
          <dgm:bulletEnabled val="1"/>
        </dgm:presLayoutVars>
      </dgm:prSet>
      <dgm:spPr/>
    </dgm:pt>
    <dgm:pt modelId="{0DBE032C-2067-43DC-BE49-2295B8C400E1}" type="pres">
      <dgm:prSet presAssocID="{3BDB3B76-9F6B-41C6-9834-08414770F31A}" presName="invisiNode" presStyleLbl="node1" presStyleIdx="0" presStyleCnt="3"/>
      <dgm:spPr/>
    </dgm:pt>
    <dgm:pt modelId="{ED0235F1-AC18-4B5C-9002-40606FCF7BB5}" type="pres">
      <dgm:prSet presAssocID="{3BDB3B76-9F6B-41C6-9834-08414770F31A}" presName="imagNode" presStyleLbl="fgImgPlace1" presStyleIdx="0" presStyleCnt="3"/>
      <dgm:spPr>
        <a:blipFill rotWithShape="1">
          <a:blip xmlns:r="http://schemas.openxmlformats.org/officeDocument/2006/relationships" r:embed="rId1"/>
          <a:stretch>
            <a:fillRect/>
          </a:stretch>
        </a:blipFill>
        <a:effectLst>
          <a:glow rad="101600">
            <a:schemeClr val="accent6">
              <a:lumMod val="20000"/>
              <a:lumOff val="80000"/>
              <a:alpha val="40000"/>
            </a:schemeClr>
          </a:glow>
        </a:effectLst>
      </dgm:spPr>
    </dgm:pt>
    <dgm:pt modelId="{631D332C-CD53-4462-9BB1-1AEF01EB705C}" type="pres">
      <dgm:prSet presAssocID="{B642CFC1-DFB2-49F2-AA76-AF9D3D408AE5}" presName="sibTrans" presStyleLbl="sibTrans2D1" presStyleIdx="0" presStyleCnt="0"/>
      <dgm:spPr/>
    </dgm:pt>
    <dgm:pt modelId="{334D73F9-54EC-4F1F-B6D4-23DF07B562AC}" type="pres">
      <dgm:prSet presAssocID="{E2066210-D3D8-456D-B740-DA9DAF433E3B}" presName="compNode" presStyleCnt="0"/>
      <dgm:spPr/>
    </dgm:pt>
    <dgm:pt modelId="{01A7220D-402F-4859-942C-C4F5C3E231DA}" type="pres">
      <dgm:prSet presAssocID="{E2066210-D3D8-456D-B740-DA9DAF433E3B}" presName="bkgdShape" presStyleLbl="node1" presStyleIdx="1" presStyleCnt="3"/>
      <dgm:spPr/>
    </dgm:pt>
    <dgm:pt modelId="{DC01D2E7-5ED8-4F55-99C2-1F3E466269B1}" type="pres">
      <dgm:prSet presAssocID="{E2066210-D3D8-456D-B740-DA9DAF433E3B}" presName="nodeTx" presStyleLbl="node1" presStyleIdx="1" presStyleCnt="3">
        <dgm:presLayoutVars>
          <dgm:bulletEnabled val="1"/>
        </dgm:presLayoutVars>
      </dgm:prSet>
      <dgm:spPr/>
    </dgm:pt>
    <dgm:pt modelId="{49C68B16-84A5-432C-A121-878C857FD182}" type="pres">
      <dgm:prSet presAssocID="{E2066210-D3D8-456D-B740-DA9DAF433E3B}" presName="invisiNode" presStyleLbl="node1" presStyleIdx="1" presStyleCnt="3"/>
      <dgm:spPr/>
    </dgm:pt>
    <dgm:pt modelId="{2CF2E2FF-4BAD-4B4B-BA22-48543469B59E}" type="pres">
      <dgm:prSet presAssocID="{E2066210-D3D8-456D-B740-DA9DAF433E3B}" presName="imagNode" presStyleLbl="fgImgPlace1" presStyleIdx="1" presStyleCnt="3"/>
      <dgm:spPr>
        <a:blipFill rotWithShape="1">
          <a:blip xmlns:r="http://schemas.openxmlformats.org/officeDocument/2006/relationships" r:embed="rId2"/>
          <a:stretch>
            <a:fillRect/>
          </a:stretch>
        </a:blipFill>
        <a:effectLst>
          <a:glow rad="101600">
            <a:schemeClr val="accent6">
              <a:lumMod val="20000"/>
              <a:lumOff val="80000"/>
              <a:alpha val="40000"/>
            </a:schemeClr>
          </a:glow>
        </a:effectLst>
      </dgm:spPr>
    </dgm:pt>
    <dgm:pt modelId="{A3B27CD5-A016-4F24-82AD-9B75CDF399B8}" type="pres">
      <dgm:prSet presAssocID="{2A23E518-369D-47E8-819C-A58D631E3CE8}" presName="sibTrans" presStyleLbl="sibTrans2D1" presStyleIdx="0" presStyleCnt="0"/>
      <dgm:spPr/>
    </dgm:pt>
    <dgm:pt modelId="{5D71B89B-B5C9-4E6F-AB68-D0A2D96EABEC}" type="pres">
      <dgm:prSet presAssocID="{222F19E0-6338-4A06-9CD5-2165BD78B1D9}" presName="compNode" presStyleCnt="0"/>
      <dgm:spPr/>
    </dgm:pt>
    <dgm:pt modelId="{4140A7D3-1BD0-4C6E-8821-4EE6DB00C3F3}" type="pres">
      <dgm:prSet presAssocID="{222F19E0-6338-4A06-9CD5-2165BD78B1D9}" presName="bkgdShape" presStyleLbl="node1" presStyleIdx="2" presStyleCnt="3"/>
      <dgm:spPr/>
    </dgm:pt>
    <dgm:pt modelId="{6B91D5B3-10D3-4066-9D65-19ADB5AD4D3A}" type="pres">
      <dgm:prSet presAssocID="{222F19E0-6338-4A06-9CD5-2165BD78B1D9}" presName="nodeTx" presStyleLbl="node1" presStyleIdx="2" presStyleCnt="3">
        <dgm:presLayoutVars>
          <dgm:bulletEnabled val="1"/>
        </dgm:presLayoutVars>
      </dgm:prSet>
      <dgm:spPr/>
    </dgm:pt>
    <dgm:pt modelId="{A8ED8EE7-B7F9-4313-B083-4AD108D047FC}" type="pres">
      <dgm:prSet presAssocID="{222F19E0-6338-4A06-9CD5-2165BD78B1D9}" presName="invisiNode" presStyleLbl="node1" presStyleIdx="2" presStyleCnt="3"/>
      <dgm:spPr/>
    </dgm:pt>
    <dgm:pt modelId="{D273CFE6-15AC-4530-9A36-01F79BF1A8B2}" type="pres">
      <dgm:prSet presAssocID="{222F19E0-6338-4A06-9CD5-2165BD78B1D9}" presName="imagNode" presStyleLbl="fgImgPlace1" presStyleIdx="2" presStyleCnt="3"/>
      <dgm:spPr>
        <a:blipFill rotWithShape="1">
          <a:blip xmlns:r="http://schemas.openxmlformats.org/officeDocument/2006/relationships" r:embed="rId3"/>
          <a:stretch>
            <a:fillRect/>
          </a:stretch>
        </a:blipFill>
        <a:effectLst>
          <a:glow rad="101600">
            <a:schemeClr val="accent6">
              <a:lumMod val="20000"/>
              <a:lumOff val="80000"/>
              <a:alpha val="40000"/>
            </a:schemeClr>
          </a:glow>
        </a:effectLst>
      </dgm:spPr>
    </dgm:pt>
  </dgm:ptLst>
  <dgm:cxnLst>
    <dgm:cxn modelId="{E1CC9530-BCB9-4B76-B441-2F70FF6F3A7B}" type="presOf" srcId="{222F19E0-6338-4A06-9CD5-2165BD78B1D9}" destId="{6B91D5B3-10D3-4066-9D65-19ADB5AD4D3A}" srcOrd="1" destOrd="0" presId="urn:microsoft.com/office/officeart/2005/8/layout/hList7#1"/>
    <dgm:cxn modelId="{4E279B41-0E79-4F09-809F-4B7A83A27A95}" type="presOf" srcId="{E2066210-D3D8-456D-B740-DA9DAF433E3B}" destId="{DC01D2E7-5ED8-4F55-99C2-1F3E466269B1}" srcOrd="1" destOrd="0" presId="urn:microsoft.com/office/officeart/2005/8/layout/hList7#1"/>
    <dgm:cxn modelId="{608EE445-02A3-4EBD-88BC-3DFFF0AE4659}" type="presOf" srcId="{2A23E518-369D-47E8-819C-A58D631E3CE8}" destId="{A3B27CD5-A016-4F24-82AD-9B75CDF399B8}" srcOrd="0" destOrd="0" presId="urn:microsoft.com/office/officeart/2005/8/layout/hList7#1"/>
    <dgm:cxn modelId="{88B8CC4F-569E-47E5-8D9C-6D1FCBDB6021}" srcId="{2DABADF5-C15B-4D82-A4AE-077087145851}" destId="{222F19E0-6338-4A06-9CD5-2165BD78B1D9}" srcOrd="2" destOrd="0" parTransId="{110DAD42-B53F-4853-A014-4BFA4A6257E4}" sibTransId="{D7595A20-D7FC-442C-B815-4D7A941896DF}"/>
    <dgm:cxn modelId="{28432954-5FB5-43FE-ABA4-ED43FD32665B}" srcId="{2DABADF5-C15B-4D82-A4AE-077087145851}" destId="{3BDB3B76-9F6B-41C6-9834-08414770F31A}" srcOrd="0" destOrd="0" parTransId="{B7F474E5-98FB-448E-828D-483B25FD0132}" sibTransId="{B642CFC1-DFB2-49F2-AA76-AF9D3D408AE5}"/>
    <dgm:cxn modelId="{26EBF09E-082E-4EC9-9152-B149E7F929E2}" type="presOf" srcId="{222F19E0-6338-4A06-9CD5-2165BD78B1D9}" destId="{4140A7D3-1BD0-4C6E-8821-4EE6DB00C3F3}" srcOrd="0" destOrd="0" presId="urn:microsoft.com/office/officeart/2005/8/layout/hList7#1"/>
    <dgm:cxn modelId="{E7E28BB2-9B4A-4E93-A59B-0C06BC681C81}" type="presOf" srcId="{2DABADF5-C15B-4D82-A4AE-077087145851}" destId="{59C1F326-E154-49FE-80B7-1C964F1F4F8A}" srcOrd="0" destOrd="0" presId="urn:microsoft.com/office/officeart/2005/8/layout/hList7#1"/>
    <dgm:cxn modelId="{4924CCB2-9065-4E61-9FDE-7FFE955C3551}" type="presOf" srcId="{3BDB3B76-9F6B-41C6-9834-08414770F31A}" destId="{14D7F0CD-B76E-4BD1-BEC1-24053A8EDF29}" srcOrd="0" destOrd="0" presId="urn:microsoft.com/office/officeart/2005/8/layout/hList7#1"/>
    <dgm:cxn modelId="{7C1D92B6-5679-4736-8F04-3A35FE330F8A}" type="presOf" srcId="{3BDB3B76-9F6B-41C6-9834-08414770F31A}" destId="{D90760F8-8188-43AA-91F1-A6F564C538B1}" srcOrd="1" destOrd="0" presId="urn:microsoft.com/office/officeart/2005/8/layout/hList7#1"/>
    <dgm:cxn modelId="{F236B1C0-0674-41E6-99FE-AEF9F88E9159}" type="presOf" srcId="{E2066210-D3D8-456D-B740-DA9DAF433E3B}" destId="{01A7220D-402F-4859-942C-C4F5C3E231DA}" srcOrd="0" destOrd="0" presId="urn:microsoft.com/office/officeart/2005/8/layout/hList7#1"/>
    <dgm:cxn modelId="{4A596FCC-5323-4990-A7E1-11CC691764AE}" srcId="{2DABADF5-C15B-4D82-A4AE-077087145851}" destId="{E2066210-D3D8-456D-B740-DA9DAF433E3B}" srcOrd="1" destOrd="0" parTransId="{CE054987-AD18-4F42-B186-24BE046DD0E9}" sibTransId="{2A23E518-369D-47E8-819C-A58D631E3CE8}"/>
    <dgm:cxn modelId="{24BD44DF-AEBF-4B01-A4D1-579951605206}" type="presOf" srcId="{B642CFC1-DFB2-49F2-AA76-AF9D3D408AE5}" destId="{631D332C-CD53-4462-9BB1-1AEF01EB705C}" srcOrd="0" destOrd="0" presId="urn:microsoft.com/office/officeart/2005/8/layout/hList7#1"/>
    <dgm:cxn modelId="{0642217C-A669-4346-B5A7-838D7D894645}" type="presParOf" srcId="{59C1F326-E154-49FE-80B7-1C964F1F4F8A}" destId="{9BAB0C97-4D63-4C99-8206-401A2FF715C4}" srcOrd="0" destOrd="0" presId="urn:microsoft.com/office/officeart/2005/8/layout/hList7#1"/>
    <dgm:cxn modelId="{13612BBB-9758-4B94-8A33-7B6A992D4C8C}" type="presParOf" srcId="{59C1F326-E154-49FE-80B7-1C964F1F4F8A}" destId="{F6C2FFD9-EAEC-47BA-9807-D398A9E01417}" srcOrd="1" destOrd="0" presId="urn:microsoft.com/office/officeart/2005/8/layout/hList7#1"/>
    <dgm:cxn modelId="{4F5F0D49-793C-4681-8CCE-1A3B3042BE55}" type="presParOf" srcId="{F6C2FFD9-EAEC-47BA-9807-D398A9E01417}" destId="{6041AEE7-FF6F-4CAA-B21B-395D020BF902}" srcOrd="0" destOrd="0" presId="urn:microsoft.com/office/officeart/2005/8/layout/hList7#1"/>
    <dgm:cxn modelId="{045B6CE7-FFED-4D1B-A3B4-B99A5C3B6A96}" type="presParOf" srcId="{6041AEE7-FF6F-4CAA-B21B-395D020BF902}" destId="{14D7F0CD-B76E-4BD1-BEC1-24053A8EDF29}" srcOrd="0" destOrd="0" presId="urn:microsoft.com/office/officeart/2005/8/layout/hList7#1"/>
    <dgm:cxn modelId="{5E6A001F-C853-41B8-A736-280A552FF203}" type="presParOf" srcId="{6041AEE7-FF6F-4CAA-B21B-395D020BF902}" destId="{D90760F8-8188-43AA-91F1-A6F564C538B1}" srcOrd="1" destOrd="0" presId="urn:microsoft.com/office/officeart/2005/8/layout/hList7#1"/>
    <dgm:cxn modelId="{F7809849-8AC0-4F0B-98BF-B5FCA5CD5524}" type="presParOf" srcId="{6041AEE7-FF6F-4CAA-B21B-395D020BF902}" destId="{0DBE032C-2067-43DC-BE49-2295B8C400E1}" srcOrd="2" destOrd="0" presId="urn:microsoft.com/office/officeart/2005/8/layout/hList7#1"/>
    <dgm:cxn modelId="{891BCD25-3D20-4FBB-B754-46AFAE64301F}" type="presParOf" srcId="{6041AEE7-FF6F-4CAA-B21B-395D020BF902}" destId="{ED0235F1-AC18-4B5C-9002-40606FCF7BB5}" srcOrd="3" destOrd="0" presId="urn:microsoft.com/office/officeart/2005/8/layout/hList7#1"/>
    <dgm:cxn modelId="{B8CF30FF-D37E-4C15-B042-CF5FFC6B0061}" type="presParOf" srcId="{F6C2FFD9-EAEC-47BA-9807-D398A9E01417}" destId="{631D332C-CD53-4462-9BB1-1AEF01EB705C}" srcOrd="1" destOrd="0" presId="urn:microsoft.com/office/officeart/2005/8/layout/hList7#1"/>
    <dgm:cxn modelId="{3C2110A1-12AE-4E89-89A2-3186BAB81F21}" type="presParOf" srcId="{F6C2FFD9-EAEC-47BA-9807-D398A9E01417}" destId="{334D73F9-54EC-4F1F-B6D4-23DF07B562AC}" srcOrd="2" destOrd="0" presId="urn:microsoft.com/office/officeart/2005/8/layout/hList7#1"/>
    <dgm:cxn modelId="{8A8C49C8-F4C6-4324-92F2-D1612487557F}" type="presParOf" srcId="{334D73F9-54EC-4F1F-B6D4-23DF07B562AC}" destId="{01A7220D-402F-4859-942C-C4F5C3E231DA}" srcOrd="0" destOrd="0" presId="urn:microsoft.com/office/officeart/2005/8/layout/hList7#1"/>
    <dgm:cxn modelId="{2285BA50-27A0-4831-93FF-0D6BF8A72DB2}" type="presParOf" srcId="{334D73F9-54EC-4F1F-B6D4-23DF07B562AC}" destId="{DC01D2E7-5ED8-4F55-99C2-1F3E466269B1}" srcOrd="1" destOrd="0" presId="urn:microsoft.com/office/officeart/2005/8/layout/hList7#1"/>
    <dgm:cxn modelId="{5FC5E85D-C28E-407E-99EF-4C9C151FC907}" type="presParOf" srcId="{334D73F9-54EC-4F1F-B6D4-23DF07B562AC}" destId="{49C68B16-84A5-432C-A121-878C857FD182}" srcOrd="2" destOrd="0" presId="urn:microsoft.com/office/officeart/2005/8/layout/hList7#1"/>
    <dgm:cxn modelId="{A67DEDED-2C10-4E93-B731-68CD706FF4BE}" type="presParOf" srcId="{334D73F9-54EC-4F1F-B6D4-23DF07B562AC}" destId="{2CF2E2FF-4BAD-4B4B-BA22-48543469B59E}" srcOrd="3" destOrd="0" presId="urn:microsoft.com/office/officeart/2005/8/layout/hList7#1"/>
    <dgm:cxn modelId="{EBC9BB1A-E7AF-44D4-A50E-1078A0F59200}" type="presParOf" srcId="{F6C2FFD9-EAEC-47BA-9807-D398A9E01417}" destId="{A3B27CD5-A016-4F24-82AD-9B75CDF399B8}" srcOrd="3" destOrd="0" presId="urn:microsoft.com/office/officeart/2005/8/layout/hList7#1"/>
    <dgm:cxn modelId="{98E7F0EE-F3C2-441B-A0B3-F708BE313969}" type="presParOf" srcId="{F6C2FFD9-EAEC-47BA-9807-D398A9E01417}" destId="{5D71B89B-B5C9-4E6F-AB68-D0A2D96EABEC}" srcOrd="4" destOrd="0" presId="urn:microsoft.com/office/officeart/2005/8/layout/hList7#1"/>
    <dgm:cxn modelId="{5D36C2C7-0B28-41DD-A59C-CB7573E5CBC5}" type="presParOf" srcId="{5D71B89B-B5C9-4E6F-AB68-D0A2D96EABEC}" destId="{4140A7D3-1BD0-4C6E-8821-4EE6DB00C3F3}" srcOrd="0" destOrd="0" presId="urn:microsoft.com/office/officeart/2005/8/layout/hList7#1"/>
    <dgm:cxn modelId="{BFDDDCAC-BF85-4897-A12A-AC2F2D91E4E6}" type="presParOf" srcId="{5D71B89B-B5C9-4E6F-AB68-D0A2D96EABEC}" destId="{6B91D5B3-10D3-4066-9D65-19ADB5AD4D3A}" srcOrd="1" destOrd="0" presId="urn:microsoft.com/office/officeart/2005/8/layout/hList7#1"/>
    <dgm:cxn modelId="{6368DF7E-F800-4053-9B95-28B9314CAFB9}" type="presParOf" srcId="{5D71B89B-B5C9-4E6F-AB68-D0A2D96EABEC}" destId="{A8ED8EE7-B7F9-4313-B083-4AD108D047FC}" srcOrd="2" destOrd="0" presId="urn:microsoft.com/office/officeart/2005/8/layout/hList7#1"/>
    <dgm:cxn modelId="{E5CECC6D-8A1C-483A-BDF5-9852BE124027}" type="presParOf" srcId="{5D71B89B-B5C9-4E6F-AB68-D0A2D96EABEC}" destId="{D273CFE6-15AC-4530-9A36-01F79BF1A8B2}" srcOrd="3" destOrd="0" presId="urn:microsoft.com/office/officeart/2005/8/layout/hList7#1"/>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DA01E-E340-48EB-9C60-390C5CCF9E83}" type="doc">
      <dgm:prSet loTypeId="urn:microsoft.com/office/officeart/2005/8/layout/vList3#1" loCatId="picture" qsTypeId="urn:microsoft.com/office/officeart/2005/8/quickstyle/simple1" qsCatId="simple" csTypeId="urn:microsoft.com/office/officeart/2005/8/colors/accent1_2" csCatId="accent1" phldr="1"/>
      <dgm:spPr/>
      <dgm:t>
        <a:bodyPr/>
        <a:lstStyle/>
        <a:p>
          <a:pPr rtl="1"/>
          <a:endParaRPr lang="fa-IR"/>
        </a:p>
      </dgm:t>
    </dgm:pt>
    <dgm:pt modelId="{C0CE7CEA-8CBA-4A8F-9328-DA9B8E1D3670}">
      <dgm:prSet phldrT="[Text]" custT="1"/>
      <dgm:spPr/>
      <dgm:t>
        <a:bodyPr/>
        <a:lstStyle/>
        <a:p>
          <a:pPr algn="r" rtl="1"/>
          <a:r>
            <a:rPr lang="fa-IR" sz="2800" b="1" u="sng" dirty="0">
              <a:solidFill>
                <a:srgbClr val="FFC000"/>
              </a:solidFill>
              <a:cs typeface="B Nazanin" panose="00000400000000000000" pitchFamily="2" charset="-78"/>
            </a:rPr>
            <a:t>                                                                                  مشاغل پر خطر</a:t>
          </a:r>
        </a:p>
        <a:p>
          <a:pPr algn="r" rtl="1"/>
          <a:r>
            <a:rPr lang="fa-IR" sz="2800" dirty="0">
              <a:cs typeface="B Nazanin" panose="00000400000000000000" pitchFamily="2" charset="-78"/>
            </a:rPr>
            <a:t>ملوانان، کارکنان بنادر و فرودگاه ها بخصوص گمرک، افراد کارتن خواب، کارگران و متصدیان مشاغل فصلی، رانندگان و مسافران نوروزی، مراکز تجمعی (شامل پادگان ها، مدارس، زندانها ، خوابگاه های دانشجوئی)، آپاراتی ها و لاستیک فروشی ها، بیمارستان ها مسافرین مناطق آلوده در این مطالعات جایگاه ویژه ای دارند</a:t>
          </a:r>
        </a:p>
      </dgm:t>
    </dgm:pt>
    <dgm:pt modelId="{42EBFE8C-713A-4577-8F91-41C01EE394F9}" type="parTrans" cxnId="{4F825F06-56B3-423E-B520-33CEA1632F21}">
      <dgm:prSet/>
      <dgm:spPr/>
      <dgm:t>
        <a:bodyPr/>
        <a:lstStyle/>
        <a:p>
          <a:pPr rtl="1"/>
          <a:endParaRPr lang="fa-IR"/>
        </a:p>
      </dgm:t>
    </dgm:pt>
    <dgm:pt modelId="{89EA5C2F-63D2-4FD6-8587-9A32B2310FD4}" type="sibTrans" cxnId="{4F825F06-56B3-423E-B520-33CEA1632F21}">
      <dgm:prSet/>
      <dgm:spPr/>
      <dgm:t>
        <a:bodyPr/>
        <a:lstStyle/>
        <a:p>
          <a:pPr rtl="1"/>
          <a:endParaRPr lang="fa-IR"/>
        </a:p>
      </dgm:t>
    </dgm:pt>
    <dgm:pt modelId="{71B18D4C-6B4C-4F2D-A026-E3EFDCEB7868}" type="pres">
      <dgm:prSet presAssocID="{E43DA01E-E340-48EB-9C60-390C5CCF9E83}" presName="linearFlow" presStyleCnt="0">
        <dgm:presLayoutVars>
          <dgm:dir val="rev"/>
          <dgm:resizeHandles val="exact"/>
        </dgm:presLayoutVars>
      </dgm:prSet>
      <dgm:spPr/>
    </dgm:pt>
    <dgm:pt modelId="{5469C64D-A810-4C01-BF4A-C738B123869B}" type="pres">
      <dgm:prSet presAssocID="{C0CE7CEA-8CBA-4A8F-9328-DA9B8E1D3670}" presName="composite" presStyleCnt="0"/>
      <dgm:spPr/>
    </dgm:pt>
    <dgm:pt modelId="{43A281C6-87B1-448B-8C80-1F4900720A4A}" type="pres">
      <dgm:prSet presAssocID="{C0CE7CEA-8CBA-4A8F-9328-DA9B8E1D3670}" presName="imgShp" presStyleLbl="fgImgPlace1" presStyleIdx="0" presStyleCnt="1" custLinFactNeighborX="11562" custLinFactNeighborY="-2564"/>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2119EC55-548B-445F-B61E-1E11EDF5A104}" type="pres">
      <dgm:prSet presAssocID="{C0CE7CEA-8CBA-4A8F-9328-DA9B8E1D3670}" presName="txShp" presStyleLbl="node1" presStyleIdx="0" presStyleCnt="1" custScaleX="135768" custScaleY="131874" custLinFactNeighborX="-2466" custLinFactNeighborY="4357">
        <dgm:presLayoutVars>
          <dgm:bulletEnabled val="1"/>
        </dgm:presLayoutVars>
      </dgm:prSet>
      <dgm:spPr/>
    </dgm:pt>
  </dgm:ptLst>
  <dgm:cxnLst>
    <dgm:cxn modelId="{4F825F06-56B3-423E-B520-33CEA1632F21}" srcId="{E43DA01E-E340-48EB-9C60-390C5CCF9E83}" destId="{C0CE7CEA-8CBA-4A8F-9328-DA9B8E1D3670}" srcOrd="0" destOrd="0" parTransId="{42EBFE8C-713A-4577-8F91-41C01EE394F9}" sibTransId="{89EA5C2F-63D2-4FD6-8587-9A32B2310FD4}"/>
    <dgm:cxn modelId="{6856C494-53B4-4376-BEE2-F34E34FF404E}" type="presOf" srcId="{C0CE7CEA-8CBA-4A8F-9328-DA9B8E1D3670}" destId="{2119EC55-548B-445F-B61E-1E11EDF5A104}" srcOrd="0" destOrd="0" presId="urn:microsoft.com/office/officeart/2005/8/layout/vList3#1"/>
    <dgm:cxn modelId="{C77776D5-AE39-431A-B2FE-877A926601FD}" type="presOf" srcId="{E43DA01E-E340-48EB-9C60-390C5CCF9E83}" destId="{71B18D4C-6B4C-4F2D-A026-E3EFDCEB7868}" srcOrd="0" destOrd="0" presId="urn:microsoft.com/office/officeart/2005/8/layout/vList3#1"/>
    <dgm:cxn modelId="{A6E049E8-7301-44E6-8B95-17319FCD8B8B}" type="presParOf" srcId="{71B18D4C-6B4C-4F2D-A026-E3EFDCEB7868}" destId="{5469C64D-A810-4C01-BF4A-C738B123869B}" srcOrd="0" destOrd="0" presId="urn:microsoft.com/office/officeart/2005/8/layout/vList3#1"/>
    <dgm:cxn modelId="{73C0AD18-06D7-4434-AA74-4057D308343B}" type="presParOf" srcId="{5469C64D-A810-4C01-BF4A-C738B123869B}" destId="{43A281C6-87B1-448B-8C80-1F4900720A4A}" srcOrd="0" destOrd="0" presId="urn:microsoft.com/office/officeart/2005/8/layout/vList3#1"/>
    <dgm:cxn modelId="{4E6354D4-E69C-4351-A33C-090EEC3B4D7E}" type="presParOf" srcId="{5469C64D-A810-4C01-BF4A-C738B123869B}" destId="{2119EC55-548B-445F-B61E-1E11EDF5A104}"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7F0CD-B76E-4BD1-BEC1-24053A8EDF29}">
      <dsp:nvSpPr>
        <dsp:cNvPr id="0" name=""/>
        <dsp:cNvSpPr/>
      </dsp:nvSpPr>
      <dsp:spPr>
        <a:xfrm>
          <a:off x="1453" y="-5685"/>
          <a:ext cx="2261783" cy="4615976"/>
        </a:xfrm>
        <a:prstGeom prst="roundRect">
          <a:avLst>
            <a:gd name="adj" fmla="val 10000"/>
          </a:avLst>
        </a:prstGeom>
        <a:gradFill flip="none" rotWithShape="1">
          <a:gsLst>
            <a:gs pos="19000">
              <a:schemeClr val="tx1"/>
            </a:gs>
            <a:gs pos="100000">
              <a:schemeClr val="tx1">
                <a:lumMod val="50000"/>
                <a:lumOff val="50000"/>
              </a:schemeClr>
            </a:gs>
          </a:gsLst>
          <a:lin ang="5400000" scaled="1"/>
          <a:tileRect/>
        </a:gra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a-IR" sz="3000" kern="1200" dirty="0">
              <a:solidFill>
                <a:schemeClr val="bg1"/>
              </a:solidFill>
              <a:latin typeface="Gill Sans MT" pitchFamily="34" charset="0"/>
              <a:cs typeface="B Nazanin" panose="00000400000000000000" pitchFamily="2" charset="-78"/>
            </a:rPr>
            <a:t>زیکا</a:t>
          </a:r>
          <a:endParaRPr lang="en-US" sz="3000" kern="1200" dirty="0">
            <a:solidFill>
              <a:schemeClr val="bg1"/>
            </a:solidFill>
            <a:latin typeface="Gill Sans MT" pitchFamily="34" charset="0"/>
            <a:cs typeface="B Nazanin" panose="00000400000000000000" pitchFamily="2" charset="-78"/>
          </a:endParaRPr>
        </a:p>
      </dsp:txBody>
      <dsp:txXfrm>
        <a:off x="1453" y="1840705"/>
        <a:ext cx="2261783" cy="1846390"/>
      </dsp:txXfrm>
    </dsp:sp>
    <dsp:sp modelId="{ED0235F1-AC18-4B5C-9002-40606FCF7BB5}">
      <dsp:nvSpPr>
        <dsp:cNvPr id="0" name=""/>
        <dsp:cNvSpPr/>
      </dsp:nvSpPr>
      <dsp:spPr>
        <a:xfrm>
          <a:off x="363785" y="271273"/>
          <a:ext cx="1537120" cy="1537120"/>
        </a:xfrm>
        <a:prstGeom prst="ellipse">
          <a:avLst/>
        </a:prstGeom>
        <a:blipFill rotWithShape="1">
          <a:blip xmlns:r="http://schemas.openxmlformats.org/officeDocument/2006/relationships" r:embed="rId1"/>
          <a:stretch>
            <a:fillRect/>
          </a:stretch>
        </a:blipFill>
        <a:ln>
          <a:noFill/>
        </a:ln>
        <a:effectLst>
          <a:glow rad="101600">
            <a:schemeClr val="accent6">
              <a:lumMod val="20000"/>
              <a:lumOff val="80000"/>
              <a:alpha val="40000"/>
            </a:schemeClr>
          </a:glow>
        </a:effectLst>
      </dsp:spPr>
      <dsp:style>
        <a:lnRef idx="0">
          <a:scrgbClr r="0" g="0" b="0"/>
        </a:lnRef>
        <a:fillRef idx="1">
          <a:scrgbClr r="0" g="0" b="0"/>
        </a:fillRef>
        <a:effectRef idx="2">
          <a:scrgbClr r="0" g="0" b="0"/>
        </a:effectRef>
        <a:fontRef idx="minor"/>
      </dsp:style>
    </dsp:sp>
    <dsp:sp modelId="{01A7220D-402F-4859-942C-C4F5C3E231DA}">
      <dsp:nvSpPr>
        <dsp:cNvPr id="0" name=""/>
        <dsp:cNvSpPr/>
      </dsp:nvSpPr>
      <dsp:spPr>
        <a:xfrm>
          <a:off x="2331090" y="-5685"/>
          <a:ext cx="2261783" cy="4615976"/>
        </a:xfrm>
        <a:prstGeom prst="roundRect">
          <a:avLst>
            <a:gd name="adj" fmla="val 10000"/>
          </a:avLst>
        </a:prstGeom>
        <a:gradFill flip="none" rotWithShape="1">
          <a:gsLst>
            <a:gs pos="19000">
              <a:schemeClr val="tx1"/>
            </a:gs>
            <a:gs pos="100000">
              <a:schemeClr val="tx1">
                <a:lumMod val="50000"/>
                <a:lumOff val="50000"/>
              </a:schemeClr>
            </a:gs>
          </a:gsLst>
          <a:lin ang="5400000" scaled="1"/>
          <a:tileRect/>
        </a:gra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a-IR" sz="3000" kern="1200" dirty="0">
              <a:solidFill>
                <a:schemeClr val="bg1"/>
              </a:solidFill>
              <a:latin typeface="Gill Sans MT" pitchFamily="34" charset="0"/>
              <a:cs typeface="B Nazanin" panose="00000400000000000000" pitchFamily="2" charset="-78"/>
            </a:rPr>
            <a:t>چیکونگونیا</a:t>
          </a:r>
          <a:endParaRPr lang="en-US" sz="3000" kern="1200" dirty="0">
            <a:solidFill>
              <a:schemeClr val="bg1"/>
            </a:solidFill>
            <a:latin typeface="Gill Sans MT" pitchFamily="34" charset="0"/>
            <a:cs typeface="B Nazanin" panose="00000400000000000000" pitchFamily="2" charset="-78"/>
          </a:endParaRPr>
        </a:p>
      </dsp:txBody>
      <dsp:txXfrm>
        <a:off x="2331090" y="1840705"/>
        <a:ext cx="2261783" cy="1846390"/>
      </dsp:txXfrm>
    </dsp:sp>
    <dsp:sp modelId="{2CF2E2FF-4BAD-4B4B-BA22-48543469B59E}">
      <dsp:nvSpPr>
        <dsp:cNvPr id="0" name=""/>
        <dsp:cNvSpPr/>
      </dsp:nvSpPr>
      <dsp:spPr>
        <a:xfrm>
          <a:off x="2693421" y="271273"/>
          <a:ext cx="1537120" cy="1537120"/>
        </a:xfrm>
        <a:prstGeom prst="ellipse">
          <a:avLst/>
        </a:prstGeom>
        <a:blipFill rotWithShape="1">
          <a:blip xmlns:r="http://schemas.openxmlformats.org/officeDocument/2006/relationships" r:embed="rId2"/>
          <a:stretch>
            <a:fillRect/>
          </a:stretch>
        </a:blipFill>
        <a:ln>
          <a:noFill/>
        </a:ln>
        <a:effectLst>
          <a:glow rad="101600">
            <a:schemeClr val="accent6">
              <a:lumMod val="20000"/>
              <a:lumOff val="80000"/>
              <a:alpha val="40000"/>
            </a:schemeClr>
          </a:glow>
        </a:effectLst>
      </dsp:spPr>
      <dsp:style>
        <a:lnRef idx="0">
          <a:scrgbClr r="0" g="0" b="0"/>
        </a:lnRef>
        <a:fillRef idx="1">
          <a:scrgbClr r="0" g="0" b="0"/>
        </a:fillRef>
        <a:effectRef idx="2">
          <a:scrgbClr r="0" g="0" b="0"/>
        </a:effectRef>
        <a:fontRef idx="minor"/>
      </dsp:style>
    </dsp:sp>
    <dsp:sp modelId="{4140A7D3-1BD0-4C6E-8821-4EE6DB00C3F3}">
      <dsp:nvSpPr>
        <dsp:cNvPr id="0" name=""/>
        <dsp:cNvSpPr/>
      </dsp:nvSpPr>
      <dsp:spPr>
        <a:xfrm>
          <a:off x="4660727" y="-5685"/>
          <a:ext cx="2261783" cy="4615976"/>
        </a:xfrm>
        <a:prstGeom prst="roundRect">
          <a:avLst>
            <a:gd name="adj" fmla="val 10000"/>
          </a:avLst>
        </a:prstGeom>
        <a:gradFill flip="none" rotWithShape="1">
          <a:gsLst>
            <a:gs pos="19000">
              <a:schemeClr val="tx1"/>
            </a:gs>
            <a:gs pos="100000">
              <a:schemeClr val="tx1">
                <a:lumMod val="50000"/>
                <a:lumOff val="50000"/>
              </a:schemeClr>
            </a:gs>
          </a:gsLst>
          <a:lin ang="5400000" scaled="1"/>
          <a:tileRect/>
        </a:gradFill>
        <a:ln>
          <a:noFill/>
        </a:ln>
        <a:effectLst>
          <a:reflection blurRad="6350" stA="52000" endA="300" endPos="350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a-IR" sz="3600" kern="1200" dirty="0">
              <a:solidFill>
                <a:schemeClr val="bg1"/>
              </a:solidFill>
              <a:latin typeface="Gill Sans MT" pitchFamily="34" charset="0"/>
              <a:cs typeface="B Nazanin" panose="00000400000000000000" pitchFamily="2" charset="-78"/>
            </a:rPr>
            <a:t>تب دانگ</a:t>
          </a:r>
          <a:endParaRPr lang="en-US" sz="3600" kern="1200" dirty="0">
            <a:solidFill>
              <a:schemeClr val="bg1"/>
            </a:solidFill>
            <a:latin typeface="Gill Sans MT" pitchFamily="34" charset="0"/>
            <a:cs typeface="B Nazanin" panose="00000400000000000000" pitchFamily="2" charset="-78"/>
          </a:endParaRPr>
        </a:p>
      </dsp:txBody>
      <dsp:txXfrm>
        <a:off x="4660727" y="1840705"/>
        <a:ext cx="2261783" cy="1846390"/>
      </dsp:txXfrm>
    </dsp:sp>
    <dsp:sp modelId="{D273CFE6-15AC-4530-9A36-01F79BF1A8B2}">
      <dsp:nvSpPr>
        <dsp:cNvPr id="0" name=""/>
        <dsp:cNvSpPr/>
      </dsp:nvSpPr>
      <dsp:spPr>
        <a:xfrm>
          <a:off x="5023058" y="271273"/>
          <a:ext cx="1537120" cy="1537120"/>
        </a:xfrm>
        <a:prstGeom prst="ellipse">
          <a:avLst/>
        </a:prstGeom>
        <a:blipFill rotWithShape="1">
          <a:blip xmlns:r="http://schemas.openxmlformats.org/officeDocument/2006/relationships" r:embed="rId3"/>
          <a:stretch>
            <a:fillRect/>
          </a:stretch>
        </a:blipFill>
        <a:ln>
          <a:noFill/>
        </a:ln>
        <a:effectLst>
          <a:glow rad="101600">
            <a:schemeClr val="accent6">
              <a:lumMod val="20000"/>
              <a:lumOff val="80000"/>
              <a:alpha val="40000"/>
            </a:schemeClr>
          </a:glow>
        </a:effectLst>
      </dsp:spPr>
      <dsp:style>
        <a:lnRef idx="0">
          <a:scrgbClr r="0" g="0" b="0"/>
        </a:lnRef>
        <a:fillRef idx="1">
          <a:scrgbClr r="0" g="0" b="0"/>
        </a:fillRef>
        <a:effectRef idx="2">
          <a:scrgbClr r="0" g="0" b="0"/>
        </a:effectRef>
        <a:fontRef idx="minor"/>
      </dsp:style>
    </dsp:sp>
    <dsp:sp modelId="{9BAB0C97-4D63-4C99-8206-401A2FF715C4}">
      <dsp:nvSpPr>
        <dsp:cNvPr id="0" name=""/>
        <dsp:cNvSpPr/>
      </dsp:nvSpPr>
      <dsp:spPr>
        <a:xfrm>
          <a:off x="276958" y="3444926"/>
          <a:ext cx="6370046" cy="1176734"/>
        </a:xfrm>
        <a:prstGeom prst="leftRightArrow">
          <a:avLst/>
        </a:prstGeom>
        <a:gradFill flip="none" rotWithShape="1">
          <a:gsLst>
            <a:gs pos="0">
              <a:schemeClr val="accent6">
                <a:lumMod val="75000"/>
              </a:schemeClr>
            </a:gs>
            <a:gs pos="50000">
              <a:srgbClr val="FFC000"/>
            </a:gs>
            <a:gs pos="100000">
              <a:schemeClr val="accent6">
                <a:lumMod val="75000"/>
              </a:schemeClr>
            </a:gs>
          </a:gsLst>
          <a:lin ang="0" scaled="1"/>
          <a:tileRect/>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9EC55-548B-445F-B61E-1E11EDF5A104}">
      <dsp:nvSpPr>
        <dsp:cNvPr id="0" name=""/>
        <dsp:cNvSpPr/>
      </dsp:nvSpPr>
      <dsp:spPr>
        <a:xfrm>
          <a:off x="72008" y="379756"/>
          <a:ext cx="8158665" cy="398822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06680" rIns="1333619" bIns="106680" numCol="1" spcCol="1270" anchor="ctr" anchorCtr="0">
          <a:noAutofit/>
        </a:bodyPr>
        <a:lstStyle/>
        <a:p>
          <a:pPr marL="0" lvl="0" indent="0" algn="r" defTabSz="1244600" rtl="1">
            <a:lnSpc>
              <a:spcPct val="90000"/>
            </a:lnSpc>
            <a:spcBef>
              <a:spcPct val="0"/>
            </a:spcBef>
            <a:spcAft>
              <a:spcPct val="35000"/>
            </a:spcAft>
            <a:buNone/>
          </a:pPr>
          <a:r>
            <a:rPr lang="fa-IR" sz="2800" b="1" u="sng" kern="1200" dirty="0">
              <a:solidFill>
                <a:srgbClr val="FFC000"/>
              </a:solidFill>
              <a:cs typeface="B Nazanin" panose="00000400000000000000" pitchFamily="2" charset="-78"/>
            </a:rPr>
            <a:t>                                                                                  مشاغل پر خطر</a:t>
          </a:r>
        </a:p>
        <a:p>
          <a:pPr marL="0" lvl="0" indent="0" algn="r" defTabSz="1244600" rtl="1">
            <a:lnSpc>
              <a:spcPct val="90000"/>
            </a:lnSpc>
            <a:spcBef>
              <a:spcPct val="0"/>
            </a:spcBef>
            <a:spcAft>
              <a:spcPct val="35000"/>
            </a:spcAft>
            <a:buNone/>
          </a:pPr>
          <a:r>
            <a:rPr lang="fa-IR" sz="2800" kern="1200" dirty="0">
              <a:cs typeface="B Nazanin" panose="00000400000000000000" pitchFamily="2" charset="-78"/>
            </a:rPr>
            <a:t>ملوانان، کارکنان بنادر و فرودگاه ها بخصوص گمرک، افراد کارتن خواب، کارگران و متصدیان مشاغل فصلی، رانندگان و مسافران نوروزی، مراکز تجمعی (شامل پادگان ها، مدارس، زندانها ، خوابگاه های دانشجوئی)، آپاراتی ها و لاستیک فروشی ها، بیمارستان ها مسافرین مناطق آلوده در این مطالعات جایگاه ویژه ای دارند</a:t>
          </a:r>
        </a:p>
      </dsp:txBody>
      <dsp:txXfrm>
        <a:off x="72008" y="379756"/>
        <a:ext cx="7161609" cy="3988225"/>
      </dsp:txXfrm>
    </dsp:sp>
    <dsp:sp modelId="{43A281C6-87B1-448B-8C80-1F4900720A4A}">
      <dsp:nvSpPr>
        <dsp:cNvPr id="0" name=""/>
        <dsp:cNvSpPr/>
      </dsp:nvSpPr>
      <dsp:spPr>
        <a:xfrm>
          <a:off x="6012226" y="652424"/>
          <a:ext cx="3024269" cy="30242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A75C3042-BC51-4A7C-9EC4-C44D799290C7}" type="datetimeFigureOut">
              <a:rPr lang="en-US" smtClean="0"/>
              <a:t>5/28/2024</a:t>
            </a:fld>
            <a:endParaRPr lang="en-US"/>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8C31D75C-5553-41E9-A1FC-78EBCEA5820A}" type="slidenum">
              <a:rPr lang="en-US" smtClean="0"/>
              <a:t>‹#›</a:t>
            </a:fld>
            <a:endParaRPr lang="en-US"/>
          </a:p>
        </p:txBody>
      </p:sp>
    </p:spTree>
    <p:extLst>
      <p:ext uri="{BB962C8B-B14F-4D97-AF65-F5344CB8AC3E}">
        <p14:creationId xmlns:p14="http://schemas.microsoft.com/office/powerpoint/2010/main" val="146991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a:t>SmartArt custom animation effects: continuous picture list</a:t>
            </a:r>
          </a:p>
          <a:p>
            <a:r>
              <a:rPr lang="en-US" sz="1400" dirty="0"/>
              <a:t>(Basic)</a:t>
            </a:r>
          </a:p>
          <a:p>
            <a:endParaRPr lang="en-US" dirty="0"/>
          </a:p>
          <a:p>
            <a:endParaRPr lang="en-US" dirty="0"/>
          </a:p>
          <a:p>
            <a:r>
              <a:rPr lang="en-US" dirty="0"/>
              <a:t>To reproduce the SmartArt effects on this slide, do the following:</a:t>
            </a:r>
          </a:p>
          <a:p>
            <a:pPr marL="232326" indent="-232326" defTabSz="929305">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326" indent="-232326" defTabSz="929305">
              <a:buFont typeface="+mj-lt"/>
              <a:buAutoNum type="arabicPeriod"/>
              <a:defRPr/>
            </a:pPr>
            <a:r>
              <a:rPr lang="en-US" dirty="0"/>
              <a:t>On the </a:t>
            </a:r>
            <a:r>
              <a:rPr lang="en-US" b="1" dirty="0"/>
              <a:t>Insert tab</a:t>
            </a:r>
            <a:r>
              <a:rPr lang="en-US" dirty="0"/>
              <a:t>, in the </a:t>
            </a:r>
            <a:r>
              <a:rPr lang="en-US" b="1" dirty="0"/>
              <a:t>Illustrations</a:t>
            </a:r>
            <a:r>
              <a:rPr lang="en-US" dirty="0"/>
              <a:t> group, click </a:t>
            </a:r>
            <a:r>
              <a:rPr lang="en-US" b="1" dirty="0"/>
              <a:t>SmartArt</a:t>
            </a:r>
            <a:r>
              <a:rPr lang="en-US" dirty="0"/>
              <a:t>. In the </a:t>
            </a:r>
            <a:r>
              <a:rPr lang="en-US" b="1" dirty="0"/>
              <a:t>Choose a SmartArt Graphic</a:t>
            </a:r>
            <a:r>
              <a:rPr lang="en-US" dirty="0"/>
              <a:t> dialog box, in the left pane, click </a:t>
            </a:r>
            <a:r>
              <a:rPr lang="en-US" b="1" dirty="0"/>
              <a:t>List</a:t>
            </a:r>
            <a:r>
              <a:rPr lang="en-US" dirty="0"/>
              <a:t>. In the </a:t>
            </a:r>
            <a:r>
              <a:rPr lang="en-US" b="1" dirty="0"/>
              <a:t>List</a:t>
            </a:r>
            <a:r>
              <a:rPr lang="en-US" dirty="0"/>
              <a:t> pane, double-click </a:t>
            </a:r>
            <a:r>
              <a:rPr lang="en-US" b="1" dirty="0"/>
              <a:t>Continuous Picture List </a:t>
            </a:r>
            <a:r>
              <a:rPr lang="en-US" dirty="0"/>
              <a:t>(third row, fourth option from the left) to insert the graphic into the slide.</a:t>
            </a:r>
          </a:p>
          <a:p>
            <a:pPr marL="232326" indent="-232326" defTabSz="929305">
              <a:buFont typeface="+mj-lt"/>
              <a:buAutoNum type="arabicPeriod"/>
              <a:defRPr/>
            </a:pPr>
            <a:r>
              <a:rPr lang="en-US" dirty="0"/>
              <a:t>On the slide, select the graphic. Under </a:t>
            </a:r>
            <a:r>
              <a:rPr lang="en-US" b="1" dirty="0"/>
              <a:t>SmartArt Tools</a:t>
            </a:r>
            <a:r>
              <a:rPr lang="en-US" dirty="0"/>
              <a:t>, on the </a:t>
            </a:r>
            <a:r>
              <a:rPr lang="en-US" b="1" dirty="0"/>
              <a:t>Format</a:t>
            </a:r>
            <a:r>
              <a:rPr lang="en-US" dirty="0"/>
              <a:t> tab, click </a:t>
            </a:r>
            <a:r>
              <a:rPr lang="en-US" b="1" dirty="0"/>
              <a:t>Size</a:t>
            </a:r>
            <a:r>
              <a:rPr lang="en-US" dirty="0"/>
              <a:t>, and then do the following:</a:t>
            </a:r>
          </a:p>
          <a:p>
            <a:pPr marL="696979" lvl="1" indent="-232326" defTabSz="929305">
              <a:buFont typeface="Arial" pitchFamily="34" charset="0"/>
              <a:buChar char="•"/>
              <a:defRPr/>
            </a:pPr>
            <a:r>
              <a:rPr lang="en-US" dirty="0"/>
              <a:t>In the </a:t>
            </a:r>
            <a:r>
              <a:rPr lang="en-US" b="1" dirty="0"/>
              <a:t>Height</a:t>
            </a:r>
            <a:r>
              <a:rPr lang="en-US" dirty="0"/>
              <a:t> box, enter </a:t>
            </a:r>
            <a:r>
              <a:rPr lang="en-US" b="1" dirty="0"/>
              <a:t>5.05”</a:t>
            </a:r>
            <a:r>
              <a:rPr lang="en-US" dirty="0"/>
              <a:t>.</a:t>
            </a:r>
          </a:p>
          <a:p>
            <a:pPr marL="696979" lvl="1" indent="-232326" defTabSz="929305">
              <a:buFont typeface="Arial" pitchFamily="34" charset="0"/>
              <a:buChar char="•"/>
              <a:defRPr/>
            </a:pPr>
            <a:r>
              <a:rPr lang="en-US" dirty="0"/>
              <a:t>In the </a:t>
            </a:r>
            <a:r>
              <a:rPr lang="en-US" b="1" dirty="0"/>
              <a:t>Width</a:t>
            </a:r>
            <a:r>
              <a:rPr lang="en-US" dirty="0"/>
              <a:t> box, enter </a:t>
            </a:r>
            <a:r>
              <a:rPr lang="en-US" b="1" dirty="0"/>
              <a:t>7.57”</a:t>
            </a:r>
            <a:r>
              <a:rPr lang="en-US" dirty="0"/>
              <a:t>.</a:t>
            </a:r>
          </a:p>
          <a:p>
            <a:pPr marL="232326" indent="-232326" defTabSz="929305">
              <a:buFont typeface="+mj-lt"/>
              <a:buAutoNum type="arabicPeriod"/>
              <a:defRPr/>
            </a:pPr>
            <a:r>
              <a:rPr lang="en-US" dirty="0"/>
              <a:t>Under </a:t>
            </a:r>
            <a:r>
              <a:rPr lang="en-US" b="1" dirty="0"/>
              <a:t>SmartArt Tools</a:t>
            </a:r>
            <a:r>
              <a:rPr lang="en-US" dirty="0"/>
              <a:t>, on the </a:t>
            </a:r>
            <a:r>
              <a:rPr lang="en-US" b="1" dirty="0"/>
              <a:t>Format</a:t>
            </a:r>
            <a:r>
              <a:rPr lang="en-US" dirty="0"/>
              <a:t> tab, click </a:t>
            </a:r>
            <a:r>
              <a:rPr lang="en-US" b="1" dirty="0"/>
              <a:t>Arrange</a:t>
            </a:r>
            <a:r>
              <a:rPr lang="en-US" dirty="0"/>
              <a:t>, click </a:t>
            </a:r>
            <a:r>
              <a:rPr lang="en-US" b="1" dirty="0"/>
              <a:t>Align</a:t>
            </a:r>
            <a:r>
              <a:rPr lang="en-US" dirty="0"/>
              <a:t>, and then do the following:</a:t>
            </a:r>
          </a:p>
          <a:p>
            <a:pPr marL="696979" lvl="1" indent="-232326" defTabSz="929305">
              <a:buFont typeface="+mj-lt"/>
              <a:buAutoNum type="arabicPeriod"/>
              <a:defRPr/>
            </a:pPr>
            <a:r>
              <a:rPr lang="en-US" dirty="0"/>
              <a:t>Click </a:t>
            </a:r>
            <a:r>
              <a:rPr lang="en-US" b="1" dirty="0"/>
              <a:t>Align to Slide</a:t>
            </a:r>
            <a:r>
              <a:rPr lang="en-US" dirty="0"/>
              <a:t>.</a:t>
            </a:r>
          </a:p>
          <a:p>
            <a:pPr marL="696979" lvl="1" indent="-232326" defTabSz="929305">
              <a:buFont typeface="+mj-lt"/>
              <a:buAutoNum type="arabicPeriod"/>
              <a:defRPr/>
            </a:pPr>
            <a:r>
              <a:rPr lang="en-US" dirty="0"/>
              <a:t>Click </a:t>
            </a:r>
            <a:r>
              <a:rPr lang="en-US" b="1" dirty="0"/>
              <a:t>Align Middle</a:t>
            </a:r>
            <a:r>
              <a:rPr lang="en-US" dirty="0"/>
              <a:t>. </a:t>
            </a:r>
          </a:p>
          <a:p>
            <a:pPr marL="696979" lvl="1" indent="-232326" defTabSz="929305">
              <a:buFont typeface="+mj-lt"/>
              <a:buAutoNum type="arabicPeriod"/>
              <a:defRPr/>
            </a:pPr>
            <a:r>
              <a:rPr lang="en-US" dirty="0"/>
              <a:t>Click </a:t>
            </a:r>
            <a:r>
              <a:rPr lang="en-US" b="1" dirty="0"/>
              <a:t>Align Center</a:t>
            </a:r>
            <a:r>
              <a:rPr lang="en-US" dirty="0"/>
              <a:t>. </a:t>
            </a:r>
          </a:p>
          <a:p>
            <a:pPr marL="232326" indent="-232326" defTabSz="929305">
              <a:buFont typeface="+mj-lt"/>
              <a:buAutoNum type="arabicPeriod" startAt="5"/>
              <a:defRPr/>
            </a:pPr>
            <a:r>
              <a:rPr lang="en-US" dirty="0"/>
              <a:t>Select the graphic, and then click one of the arrows on the left border. In the </a:t>
            </a:r>
            <a:r>
              <a:rPr lang="en-US" b="1" dirty="0"/>
              <a:t>Type your text here </a:t>
            </a:r>
            <a:r>
              <a:rPr lang="en-US" dirty="0"/>
              <a:t>dialog box, enter text.</a:t>
            </a:r>
          </a:p>
          <a:p>
            <a:pPr marL="232326" indent="-232326">
              <a:buFont typeface="+mj-lt"/>
              <a:buAutoNum type="arabicPeriod" startAt="5"/>
            </a:pPr>
            <a:r>
              <a:rPr lang="en-US" dirty="0"/>
              <a:t>Select the graphic. Under </a:t>
            </a:r>
            <a:r>
              <a:rPr lang="en-US" b="1" dirty="0"/>
              <a:t>SmartArt</a:t>
            </a:r>
            <a:r>
              <a:rPr lang="en-US" dirty="0"/>
              <a:t> </a:t>
            </a:r>
            <a:r>
              <a:rPr lang="en-US" b="1" dirty="0"/>
              <a:t>Tools</a:t>
            </a:r>
            <a:r>
              <a:rPr lang="en-US" dirty="0"/>
              <a:t>, on the </a:t>
            </a:r>
            <a:r>
              <a:rPr lang="en-US" b="1" dirty="0"/>
              <a:t>Design</a:t>
            </a:r>
            <a:r>
              <a:rPr lang="en-US" dirty="0"/>
              <a:t> tab, in the </a:t>
            </a:r>
            <a:r>
              <a:rPr lang="en-US" b="1" dirty="0"/>
              <a:t>SmartArt</a:t>
            </a:r>
            <a:r>
              <a:rPr lang="en-US" dirty="0"/>
              <a:t> </a:t>
            </a:r>
            <a:r>
              <a:rPr lang="en-US" b="1" dirty="0"/>
              <a:t>Styles</a:t>
            </a:r>
            <a:r>
              <a:rPr lang="en-US" dirty="0"/>
              <a:t> group, click </a:t>
            </a:r>
            <a:r>
              <a:rPr lang="en-US" b="1" dirty="0"/>
              <a:t>More</a:t>
            </a:r>
            <a:r>
              <a:rPr lang="en-US" dirty="0"/>
              <a:t>, and then under </a:t>
            </a:r>
            <a:r>
              <a:rPr lang="en-US" b="1" dirty="0"/>
              <a:t>Best Match for Document </a:t>
            </a:r>
            <a:r>
              <a:rPr lang="en-US" dirty="0"/>
              <a:t>click</a:t>
            </a:r>
            <a:r>
              <a:rPr lang="en-US" b="1" dirty="0"/>
              <a:t> </a:t>
            </a:r>
            <a:r>
              <a:rPr lang="en-US" dirty="0"/>
              <a:t>select </a:t>
            </a:r>
            <a:r>
              <a:rPr lang="en-US" b="1" dirty="0"/>
              <a:t>Moderate Effect </a:t>
            </a:r>
            <a:r>
              <a:rPr lang="en-US" dirty="0"/>
              <a:t>(fourth option from the left).</a:t>
            </a:r>
          </a:p>
          <a:p>
            <a:pPr marL="232326" indent="-232326" defTabSz="929305">
              <a:buFont typeface="+mj-lt"/>
              <a:buAutoNum type="arabicPeriod" startAt="5"/>
              <a:defRPr/>
            </a:pPr>
            <a:r>
              <a:rPr lang="en-US" dirty="0"/>
              <a:t>Click each of the three picture placeholders in the SmartArt graphic, and then in the </a:t>
            </a:r>
            <a:r>
              <a:rPr lang="en-US" b="1" dirty="0"/>
              <a:t>Insert Picture </a:t>
            </a:r>
            <a:r>
              <a:rPr lang="en-US" dirty="0"/>
              <a:t>dialog box, select a picture and click </a:t>
            </a:r>
            <a:r>
              <a:rPr lang="en-US" b="1" dirty="0"/>
              <a:t>Insert</a:t>
            </a:r>
            <a:r>
              <a:rPr lang="en-US" dirty="0"/>
              <a:t>.</a:t>
            </a:r>
          </a:p>
          <a:p>
            <a:pPr marL="232326" indent="-232326">
              <a:buFont typeface="+mj-lt"/>
              <a:buAutoNum type="arabicPeriod" startAt="5"/>
            </a:pPr>
            <a:r>
              <a:rPr lang="en-US" dirty="0"/>
              <a:t>Press and hold CTRL, and then select the three circle pictures on the slide. Under </a:t>
            </a:r>
            <a:r>
              <a:rPr lang="en-US" b="1" dirty="0"/>
              <a:t>Picture</a:t>
            </a:r>
            <a:r>
              <a:rPr lang="en-US" dirty="0"/>
              <a:t> </a:t>
            </a:r>
            <a:r>
              <a:rPr lang="en-US" b="1" dirty="0"/>
              <a:t>Tools</a:t>
            </a:r>
            <a:r>
              <a:rPr lang="en-US" dirty="0"/>
              <a:t>, on the </a:t>
            </a:r>
            <a:r>
              <a:rPr lang="en-US" b="1" dirty="0"/>
              <a:t>Format</a:t>
            </a:r>
            <a:r>
              <a:rPr lang="en-US" dirty="0"/>
              <a:t> tab, in the </a:t>
            </a:r>
            <a:r>
              <a:rPr lang="en-US" b="1" dirty="0"/>
              <a:t>Picture</a:t>
            </a:r>
            <a:r>
              <a:rPr lang="en-US" dirty="0"/>
              <a:t> </a:t>
            </a:r>
            <a:r>
              <a:rPr lang="en-US" b="1" dirty="0"/>
              <a:t>Styles</a:t>
            </a:r>
            <a:r>
              <a:rPr lang="en-US" dirty="0"/>
              <a:t> group, click </a:t>
            </a:r>
            <a:r>
              <a:rPr lang="en-US" b="1" dirty="0"/>
              <a:t>Picture</a:t>
            </a:r>
            <a:r>
              <a:rPr lang="en-US" dirty="0"/>
              <a:t> </a:t>
            </a:r>
            <a:r>
              <a:rPr lang="en-US" b="1" dirty="0"/>
              <a:t>Effects</a:t>
            </a:r>
            <a:r>
              <a:rPr lang="en-US" dirty="0"/>
              <a:t>, point to </a:t>
            </a:r>
            <a:r>
              <a:rPr lang="en-US" b="1" dirty="0"/>
              <a:t>Glow</a:t>
            </a:r>
            <a:r>
              <a:rPr lang="en-US" dirty="0"/>
              <a:t>, and then do the following:</a:t>
            </a:r>
          </a:p>
          <a:p>
            <a:pPr marL="696979" lvl="1" indent="-232326">
              <a:buFont typeface="Arial" pitchFamily="34" charset="0"/>
              <a:buChar char="•"/>
            </a:pPr>
            <a:r>
              <a:rPr lang="en-US" dirty="0"/>
              <a:t>Under </a:t>
            </a:r>
            <a:r>
              <a:rPr lang="en-US" b="1" dirty="0"/>
              <a:t>Glow Variations</a:t>
            </a:r>
            <a:r>
              <a:rPr lang="en-US" dirty="0"/>
              <a:t>, click </a:t>
            </a:r>
            <a:r>
              <a:rPr lang="en-US" b="1" dirty="0"/>
              <a:t>Accent color 1, 8 pt glow </a:t>
            </a:r>
            <a:r>
              <a:rPr lang="en-US" dirty="0"/>
              <a:t>(second row, first option from the left).</a:t>
            </a:r>
          </a:p>
          <a:p>
            <a:pPr marL="696979" lvl="1" indent="-232326">
              <a:buFont typeface="Arial" pitchFamily="34" charset="0"/>
              <a:buChar char="•"/>
            </a:pPr>
            <a:r>
              <a:rPr lang="en-US" dirty="0"/>
              <a:t>Point to </a:t>
            </a:r>
            <a:r>
              <a:rPr lang="en-US" b="1" dirty="0"/>
              <a:t>More</a:t>
            </a:r>
            <a:r>
              <a:rPr lang="en-US" dirty="0"/>
              <a:t> </a:t>
            </a:r>
            <a:r>
              <a:rPr lang="en-US" b="1" dirty="0"/>
              <a:t>Glow</a:t>
            </a:r>
            <a:r>
              <a:rPr lang="en-US" dirty="0"/>
              <a:t> </a:t>
            </a:r>
            <a:r>
              <a:rPr lang="en-US" b="1" dirty="0"/>
              <a:t>Colors</a:t>
            </a:r>
            <a:r>
              <a:rPr lang="en-US" dirty="0"/>
              <a:t>,</a:t>
            </a:r>
            <a:r>
              <a:rPr lang="en-US" b="1" dirty="0"/>
              <a:t> </a:t>
            </a:r>
            <a:r>
              <a:rPr lang="en-US" dirty="0"/>
              <a:t>and then under </a:t>
            </a:r>
            <a:r>
              <a:rPr lang="en-US" b="1" dirty="0"/>
              <a:t>Theme Colors </a:t>
            </a:r>
            <a:r>
              <a:rPr lang="en-US" dirty="0"/>
              <a:t>click </a:t>
            </a:r>
            <a:r>
              <a:rPr lang="en-US" b="1" dirty="0"/>
              <a:t>Orange, Accent 6, Lighter 80% </a:t>
            </a:r>
            <a:r>
              <a:rPr lang="en-US" dirty="0"/>
              <a:t>(second row, 10</a:t>
            </a:r>
            <a:r>
              <a:rPr lang="en-US" baseline="30000" dirty="0"/>
              <a:t>th</a:t>
            </a:r>
            <a:r>
              <a:rPr lang="en-US" dirty="0"/>
              <a:t> option from the left).</a:t>
            </a:r>
          </a:p>
          <a:p>
            <a:pPr marL="232326" indent="-232326">
              <a:buFont typeface="+mj-lt"/>
              <a:buAutoNum type="arabicPeriod" startAt="5"/>
            </a:pPr>
            <a:r>
              <a:rPr lang="en-US" dirty="0"/>
              <a:t>Select the left-right arrow at the bottom of the SmartArt graphic. 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the arrow next to </a:t>
            </a:r>
            <a:r>
              <a:rPr lang="en-US" b="1" dirty="0"/>
              <a:t>Shape</a:t>
            </a:r>
            <a:r>
              <a:rPr lang="en-US" dirty="0"/>
              <a:t> </a:t>
            </a:r>
            <a:r>
              <a:rPr lang="en-US" b="1" dirty="0"/>
              <a:t>Fill</a:t>
            </a:r>
            <a:r>
              <a:rPr lang="en-US" dirty="0"/>
              <a:t>, point to </a:t>
            </a:r>
            <a:r>
              <a:rPr lang="en-US" b="1" dirty="0"/>
              <a:t>Gradient</a:t>
            </a:r>
            <a:r>
              <a:rPr lang="en-US" dirty="0"/>
              <a:t>, and then click </a:t>
            </a:r>
            <a:r>
              <a:rPr lang="en-US" b="1" dirty="0"/>
              <a:t>More</a:t>
            </a:r>
            <a:r>
              <a:rPr lang="en-US" dirty="0"/>
              <a:t> </a:t>
            </a:r>
            <a:r>
              <a:rPr lang="en-US" b="1" dirty="0"/>
              <a:t>Gradients</a:t>
            </a:r>
            <a:r>
              <a:rPr lang="en-US" dirty="0"/>
              <a:t>. In the </a:t>
            </a:r>
            <a:r>
              <a:rPr lang="en-US" b="1" dirty="0"/>
              <a:t>Format Shape </a:t>
            </a:r>
            <a:r>
              <a:rPr lang="en-US" dirty="0"/>
              <a:t>dialog box, click </a:t>
            </a:r>
            <a:r>
              <a:rPr lang="en-US" b="1" dirty="0"/>
              <a:t>Fill </a:t>
            </a:r>
            <a:r>
              <a:rPr lang="en-US" dirty="0"/>
              <a:t>in the left pane,</a:t>
            </a:r>
            <a:r>
              <a:rPr lang="en-US" b="1" dirty="0"/>
              <a:t> </a:t>
            </a:r>
            <a:r>
              <a:rPr lang="en-US" dirty="0"/>
              <a:t>select </a:t>
            </a:r>
            <a:r>
              <a:rPr lang="en-US" b="1" dirty="0"/>
              <a:t>Gradient fill</a:t>
            </a:r>
            <a:r>
              <a:rPr lang="en-US" dirty="0"/>
              <a:t> in the </a:t>
            </a:r>
            <a:r>
              <a:rPr lang="en-US" b="1" dirty="0"/>
              <a:t>Fill</a:t>
            </a:r>
            <a:r>
              <a:rPr lang="en-US" dirty="0"/>
              <a:t> pane, and then do the following:</a:t>
            </a:r>
          </a:p>
          <a:p>
            <a:pPr marL="696979" lvl="1" indent="-232326">
              <a:buFont typeface="Arial" pitchFamily="34" charset="0"/>
              <a:buChar char="•"/>
            </a:pPr>
            <a:r>
              <a:rPr lang="en-US" dirty="0"/>
              <a:t>In the </a:t>
            </a:r>
            <a:r>
              <a:rPr lang="en-US" b="1" dirty="0"/>
              <a:t>Type </a:t>
            </a:r>
            <a:r>
              <a:rPr lang="en-US" dirty="0"/>
              <a:t>list, select </a:t>
            </a:r>
            <a:r>
              <a:rPr lang="en-US" b="1" dirty="0"/>
              <a:t>Linear</a:t>
            </a:r>
            <a:r>
              <a:rPr lang="en-US" dirty="0"/>
              <a:t>.</a:t>
            </a:r>
            <a:endParaRPr lang="en-US" b="1" dirty="0"/>
          </a:p>
          <a:p>
            <a:pPr marL="696979" lvl="1" indent="-232326">
              <a:buFont typeface="Arial" pitchFamily="34" charset="0"/>
              <a:buChar char="•"/>
            </a:pPr>
            <a:r>
              <a:rPr lang="en-US" dirty="0"/>
              <a:t>Click the button next to </a:t>
            </a:r>
            <a:r>
              <a:rPr lang="en-US" b="1" dirty="0"/>
              <a:t>Direction</a:t>
            </a:r>
            <a:r>
              <a:rPr lang="en-US" dirty="0"/>
              <a:t>, and then select </a:t>
            </a:r>
            <a:r>
              <a:rPr lang="en-US" b="1" dirty="0"/>
              <a:t>Linear Right </a:t>
            </a:r>
            <a:r>
              <a:rPr lang="en-US" dirty="0"/>
              <a:t>(first row, fourth option from the left).</a:t>
            </a:r>
            <a:endParaRPr lang="en-US" b="1" dirty="0"/>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three stops appear in the drop-down list.</a:t>
            </a:r>
          </a:p>
          <a:p>
            <a:pPr marL="232326" indent="-232326">
              <a:buFont typeface="+mj-lt"/>
              <a:buAutoNum type="arabicPeriod" startAt="10"/>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Orange, Accent 6, Darker 25% </a:t>
            </a:r>
            <a:r>
              <a:rPr lang="en-US" dirty="0"/>
              <a:t>(fifth row, 10</a:t>
            </a:r>
            <a:r>
              <a:rPr lang="en-US" baseline="30000" dirty="0"/>
              <a:t>th</a:t>
            </a:r>
            <a:r>
              <a:rPr lang="en-US" dirty="0"/>
              <a:t> option from the left).</a:t>
            </a:r>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50%</a:t>
            </a:r>
            <a:r>
              <a:rPr lang="en-US" dirty="0"/>
              <a:t>.</a:t>
            </a:r>
          </a:p>
          <a:p>
            <a:pPr marL="1161631" lvl="2" indent="-232326">
              <a:buFont typeface="Arial" pitchFamily="34" charset="0"/>
              <a:buChar char="•"/>
            </a:pPr>
            <a:r>
              <a:rPr lang="en-US" dirty="0"/>
              <a:t>Click the button next to </a:t>
            </a:r>
            <a:r>
              <a:rPr lang="en-US" b="1" dirty="0"/>
              <a:t>Color</a:t>
            </a:r>
            <a:r>
              <a:rPr lang="en-US" dirty="0"/>
              <a:t>, and then click </a:t>
            </a:r>
            <a:r>
              <a:rPr lang="en-US" b="1" dirty="0"/>
              <a:t>More</a:t>
            </a:r>
            <a:r>
              <a:rPr lang="en-US" dirty="0"/>
              <a:t> </a:t>
            </a:r>
            <a:r>
              <a:rPr lang="en-US" b="1" dirty="0"/>
              <a:t>Colors</a:t>
            </a:r>
            <a:r>
              <a:rPr lang="en-US" dirty="0"/>
              <a:t>. In the </a:t>
            </a:r>
            <a:r>
              <a:rPr lang="en-US" b="1" dirty="0"/>
              <a:t>Colors</a:t>
            </a:r>
            <a:r>
              <a:rPr lang="en-US" dirty="0"/>
              <a:t> dialog box,</a:t>
            </a:r>
            <a:r>
              <a:rPr lang="en-US" b="1" dirty="0"/>
              <a:t> </a:t>
            </a:r>
            <a:r>
              <a:rPr lang="en-US" dirty="0"/>
              <a:t>on the </a:t>
            </a:r>
            <a:r>
              <a:rPr lang="en-US" b="1" dirty="0"/>
              <a:t>Custom</a:t>
            </a:r>
            <a:r>
              <a:rPr lang="en-US" dirty="0"/>
              <a:t> tab, enter values for Red: </a:t>
            </a:r>
            <a:r>
              <a:rPr lang="en-US" b="1" dirty="0"/>
              <a:t>255</a:t>
            </a:r>
            <a:r>
              <a:rPr lang="en-US" dirty="0"/>
              <a:t>, Green: </a:t>
            </a:r>
            <a:r>
              <a:rPr lang="en-US" b="1" dirty="0"/>
              <a:t>192</a:t>
            </a:r>
            <a:r>
              <a:rPr lang="en-US" dirty="0"/>
              <a:t>, Blue: </a:t>
            </a:r>
            <a:r>
              <a:rPr lang="en-US" b="1" dirty="0"/>
              <a:t>0</a:t>
            </a:r>
            <a:r>
              <a:rPr lang="en-US" dirty="0"/>
              <a:t>.</a:t>
            </a:r>
            <a:endParaRPr lang="en-US" b="1" dirty="0"/>
          </a:p>
          <a:p>
            <a:pPr marL="696979" lvl="1" indent="-232326">
              <a:buFont typeface="Arial" pitchFamily="34" charset="0"/>
              <a:buChar char="•"/>
            </a:pPr>
            <a:r>
              <a:rPr lang="en-US" dirty="0"/>
              <a:t>Select </a:t>
            </a:r>
            <a:r>
              <a:rPr lang="en-US" b="1" dirty="0"/>
              <a:t>Stop 3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defTabSz="929305">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t>click </a:t>
            </a:r>
            <a:r>
              <a:rPr lang="en-US" b="1" dirty="0"/>
              <a:t>Orange, Accent 6, Darker 25% </a:t>
            </a:r>
            <a:r>
              <a:rPr lang="en-US" dirty="0"/>
              <a:t>(fifth row, 10</a:t>
            </a:r>
            <a:r>
              <a:rPr lang="en-US" baseline="30000" dirty="0"/>
              <a:t>th</a:t>
            </a:r>
            <a:r>
              <a:rPr lang="en-US" dirty="0"/>
              <a:t> option from the left).</a:t>
            </a:r>
            <a:endParaRPr lang="en-US" b="1" dirty="0"/>
          </a:p>
          <a:p>
            <a:pPr marL="232326" indent="-232326" defTabSz="929305">
              <a:buFont typeface="+mj-lt"/>
              <a:buAutoNum type="arabicPeriod" startAt="10"/>
              <a:defRPr/>
            </a:pPr>
            <a:r>
              <a:rPr lang="en-US" dirty="0"/>
              <a:t>Press and hold CTRL, and then select the three rounded rectangles on the slide. On the </a:t>
            </a:r>
            <a:r>
              <a:rPr lang="en-US" b="1" dirty="0"/>
              <a:t>Home </a:t>
            </a:r>
            <a:r>
              <a:rPr lang="en-US" dirty="0"/>
              <a:t>tab, in the </a:t>
            </a:r>
            <a:r>
              <a:rPr lang="en-US" b="1" dirty="0"/>
              <a:t>Font</a:t>
            </a:r>
            <a:r>
              <a:rPr lang="en-US" dirty="0"/>
              <a:t> group, select </a:t>
            </a:r>
            <a:r>
              <a:rPr lang="en-US" b="1" dirty="0"/>
              <a:t>Gill Sans MT </a:t>
            </a:r>
            <a:r>
              <a:rPr lang="en-US" dirty="0"/>
              <a:t>from the </a:t>
            </a:r>
            <a:r>
              <a:rPr lang="en-US" b="1" dirty="0"/>
              <a:t>Font </a:t>
            </a:r>
            <a:r>
              <a:rPr lang="en-US" dirty="0"/>
              <a:t>list, enter </a:t>
            </a:r>
            <a:r>
              <a:rPr lang="en-US" b="1" dirty="0"/>
              <a:t>30 pt </a:t>
            </a:r>
            <a:r>
              <a:rPr lang="en-US" dirty="0"/>
              <a:t>in the </a:t>
            </a:r>
            <a:r>
              <a:rPr lang="en-US" b="1" dirty="0"/>
              <a:t>Font Size </a:t>
            </a:r>
            <a:r>
              <a:rPr lang="en-US" dirty="0"/>
              <a:t>box, click the arrow next to </a:t>
            </a:r>
            <a:r>
              <a:rPr lang="en-US" b="1" dirty="0"/>
              <a:t>Font Color</a:t>
            </a:r>
            <a:r>
              <a:rPr lang="en-US" dirty="0"/>
              <a:t>, and then click </a:t>
            </a:r>
            <a:r>
              <a:rPr lang="en-US" b="1" dirty="0"/>
              <a:t>White, Background 1 </a:t>
            </a:r>
            <a:r>
              <a:rPr lang="en-US" dirty="0"/>
              <a:t>(first row, first option from the left).</a:t>
            </a:r>
          </a:p>
          <a:p>
            <a:pPr marL="232326" indent="-232326" defTabSz="929305">
              <a:buFont typeface="+mj-lt"/>
              <a:buAutoNum type="arabicPeriod" startAt="10"/>
              <a:defRPr/>
            </a:pPr>
            <a:r>
              <a:rPr lang="en-US" dirty="0"/>
              <a:t>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a:t>
            </a:r>
            <a:r>
              <a:rPr lang="en-US" b="1" dirty="0"/>
              <a:t>Shape Effects</a:t>
            </a:r>
            <a:r>
              <a:rPr lang="en-US" dirty="0"/>
              <a:t>, point to </a:t>
            </a:r>
            <a:r>
              <a:rPr lang="en-US" b="1" dirty="0"/>
              <a:t>Reflection</a:t>
            </a:r>
            <a:r>
              <a:rPr lang="en-US" dirty="0"/>
              <a:t>, and then under </a:t>
            </a:r>
            <a:r>
              <a:rPr lang="en-US" b="1" dirty="0"/>
              <a:t>Reflection</a:t>
            </a:r>
            <a:r>
              <a:rPr lang="en-US" dirty="0"/>
              <a:t> </a:t>
            </a:r>
            <a:r>
              <a:rPr lang="en-US" b="1" dirty="0"/>
              <a:t>Variations</a:t>
            </a:r>
            <a:r>
              <a:rPr lang="en-US" dirty="0"/>
              <a:t> click </a:t>
            </a:r>
            <a:r>
              <a:rPr lang="en-US" b="1" dirty="0"/>
              <a:t>Tight reflection, touching </a:t>
            </a:r>
            <a:r>
              <a:rPr lang="en-US" dirty="0"/>
              <a:t>(first row, first option from the left).</a:t>
            </a:r>
          </a:p>
          <a:p>
            <a:pPr marL="232326" indent="-232326" defTabSz="929305">
              <a:buFont typeface="+mj-lt"/>
              <a:buAutoNum type="arabicPeriod" startAt="10"/>
              <a:defRPr/>
            </a:pPr>
            <a:r>
              <a:rPr lang="en-US" dirty="0"/>
              <a:t>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a:t>
            </a:r>
            <a:r>
              <a:rPr lang="en-US" b="1" dirty="0"/>
              <a:t>Shape Fill</a:t>
            </a:r>
            <a:r>
              <a:rPr lang="en-US" dirty="0"/>
              <a:t>, point to </a:t>
            </a:r>
            <a:r>
              <a:rPr lang="en-US" b="1" dirty="0"/>
              <a:t>Gradient</a:t>
            </a:r>
            <a:r>
              <a:rPr lang="en-US" dirty="0"/>
              <a:t>, and then click </a:t>
            </a:r>
            <a:r>
              <a:rPr lang="en-US" b="1" dirty="0"/>
              <a:t>More Gradients</a:t>
            </a:r>
            <a:r>
              <a:rPr lang="en-US" dirty="0"/>
              <a:t>. In the </a:t>
            </a:r>
            <a:r>
              <a:rPr lang="en-US" b="1" dirty="0"/>
              <a:t>Format Shape</a:t>
            </a:r>
            <a:r>
              <a:rPr lang="en-US" dirty="0"/>
              <a:t> dialog box, in the left pane, click </a:t>
            </a:r>
            <a:r>
              <a:rPr lang="en-US" b="1" dirty="0"/>
              <a:t>Fill</a:t>
            </a:r>
            <a:r>
              <a:rPr lang="en-US" dirty="0"/>
              <a:t>, select </a:t>
            </a:r>
            <a:r>
              <a:rPr lang="en-US" b="1" dirty="0"/>
              <a:t>Gradient fill </a:t>
            </a:r>
            <a:r>
              <a:rPr lang="en-US" dirty="0"/>
              <a:t>in the </a:t>
            </a:r>
            <a:r>
              <a:rPr lang="en-US" b="1" dirty="0"/>
              <a:t>Fill</a:t>
            </a:r>
            <a:r>
              <a:rPr lang="en-US" dirty="0"/>
              <a:t> pane, and then do the following:</a:t>
            </a:r>
          </a:p>
          <a:p>
            <a:pPr marL="696979" lvl="1" indent="-232326" defTabSz="929305">
              <a:buFont typeface="Arial" pitchFamily="34" charset="0"/>
              <a:buChar char="•"/>
              <a:defRPr/>
            </a:pPr>
            <a:r>
              <a:rPr lang="en-US" dirty="0"/>
              <a:t>In the </a:t>
            </a:r>
            <a:r>
              <a:rPr lang="en-US" b="1" dirty="0"/>
              <a:t>Type </a:t>
            </a:r>
            <a:r>
              <a:rPr lang="en-US" dirty="0"/>
              <a:t>list, select </a:t>
            </a:r>
            <a:r>
              <a:rPr lang="en-US" b="1" dirty="0"/>
              <a:t>Linear</a:t>
            </a:r>
            <a:r>
              <a:rPr lang="en-US" dirty="0"/>
              <a:t>.</a:t>
            </a:r>
          </a:p>
          <a:p>
            <a:pPr marL="696979" lvl="1" indent="-232326" defTabSz="929305">
              <a:buFont typeface="Arial" pitchFamily="34" charset="0"/>
              <a:buChar char="•"/>
              <a:defRPr/>
            </a:pPr>
            <a:r>
              <a:rPr lang="en-US" dirty="0"/>
              <a:t>In the </a:t>
            </a:r>
            <a:r>
              <a:rPr lang="en-US" b="1" dirty="0"/>
              <a:t>Direction </a:t>
            </a:r>
            <a:r>
              <a:rPr lang="en-US" dirty="0"/>
              <a:t>list, select </a:t>
            </a:r>
            <a:r>
              <a:rPr lang="en-US" b="1" dirty="0"/>
              <a:t>Linear Down </a:t>
            </a:r>
            <a:r>
              <a:rPr lang="en-US" dirty="0"/>
              <a:t>(first row, second option from the left).</a:t>
            </a:r>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two stops appear in the drop-down list.</a:t>
            </a:r>
          </a:p>
          <a:p>
            <a:pPr marL="232326" indent="-232326">
              <a:buFont typeface="+mj-lt"/>
              <a:buAutoNum type="arabicPeriod" startAt="10"/>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19%</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a:t>
            </a:r>
            <a:r>
              <a:rPr lang="en-US" dirty="0"/>
              <a:t>(first row, second option from the left). </a:t>
            </a:r>
            <a:endParaRPr lang="en-US" b="1" dirty="0"/>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Lighter 50%</a:t>
            </a:r>
            <a:r>
              <a:rPr lang="en-US" dirty="0"/>
              <a:t> (second row, second option from the left).</a:t>
            </a:r>
            <a:endParaRPr lang="en-US" b="1" dirty="0"/>
          </a:p>
          <a:p>
            <a:endParaRPr lang="en-US" dirty="0"/>
          </a:p>
          <a:p>
            <a:endParaRPr lang="en-US" dirty="0"/>
          </a:p>
          <a:p>
            <a:r>
              <a:rPr lang="en-US" dirty="0"/>
              <a:t>To reproduce the animation effects on this slide, do the following:</a:t>
            </a:r>
          </a:p>
          <a:p>
            <a:pPr marL="232326" indent="-232326">
              <a:buFont typeface="+mj-lt"/>
              <a:buAutoNum type="arabicPeriod"/>
            </a:pPr>
            <a:r>
              <a:rPr lang="en-US" dirty="0"/>
              <a:t>On the </a:t>
            </a:r>
            <a:r>
              <a:rPr lang="en-US" b="1" dirty="0"/>
              <a:t>Animations</a:t>
            </a:r>
            <a:r>
              <a:rPr lang="en-US" dirty="0"/>
              <a:t> tab, in the </a:t>
            </a:r>
            <a:r>
              <a:rPr lang="en-US" b="1" dirty="0"/>
              <a:t>Animations</a:t>
            </a:r>
            <a:r>
              <a:rPr lang="en-US" dirty="0"/>
              <a:t> group, click </a:t>
            </a:r>
            <a:r>
              <a:rPr lang="en-US" b="1" dirty="0"/>
              <a:t>Custom</a:t>
            </a:r>
            <a:r>
              <a:rPr lang="en-US" dirty="0"/>
              <a:t> </a:t>
            </a:r>
            <a:r>
              <a:rPr lang="en-US" b="1" dirty="0"/>
              <a:t>Animation</a:t>
            </a:r>
            <a:r>
              <a:rPr lang="en-US" dirty="0"/>
              <a:t>.</a:t>
            </a:r>
          </a:p>
          <a:p>
            <a:pPr marL="232326" indent="-232326">
              <a:buFont typeface="+mj-lt"/>
              <a:buAutoNum type="arabicPeriod"/>
            </a:pPr>
            <a:r>
              <a:rPr lang="en-US" dirty="0"/>
              <a:t>On the slide, select the graphic. In the </a:t>
            </a:r>
            <a:r>
              <a:rPr lang="en-US" b="1" dirty="0"/>
              <a:t>Custom Animation</a:t>
            </a:r>
            <a:r>
              <a:rPr lang="en-US" dirty="0"/>
              <a:t> task pane, do the following:</a:t>
            </a:r>
          </a:p>
          <a:p>
            <a:pPr marL="696979" lvl="1" indent="-232326">
              <a:buFont typeface="+mj-lt"/>
              <a:buAutoNum type="arabicPeriod"/>
            </a:pPr>
            <a:r>
              <a:rPr lang="en-US" dirty="0"/>
              <a:t>Click </a:t>
            </a:r>
            <a:r>
              <a:rPr lang="en-US" b="1" dirty="0"/>
              <a:t>Add Effect</a:t>
            </a:r>
            <a:r>
              <a:rPr lang="en-US" dirty="0"/>
              <a:t>, point to </a:t>
            </a:r>
            <a:r>
              <a:rPr lang="en-US" b="1" dirty="0"/>
              <a:t>Entrance</a:t>
            </a:r>
            <a:r>
              <a:rPr lang="en-US" dirty="0"/>
              <a:t>, and then click </a:t>
            </a:r>
            <a:r>
              <a:rPr lang="en-US" b="1" dirty="0"/>
              <a:t>More</a:t>
            </a:r>
            <a:r>
              <a:rPr lang="en-US" dirty="0"/>
              <a:t> </a:t>
            </a:r>
            <a:r>
              <a:rPr lang="en-US" b="1" dirty="0"/>
              <a:t>Effects</a:t>
            </a:r>
            <a:r>
              <a:rPr lang="en-US" dirty="0"/>
              <a:t>. In the </a:t>
            </a:r>
            <a:r>
              <a:rPr lang="en-US" b="1" dirty="0"/>
              <a:t>Add Entrance Effect </a:t>
            </a:r>
            <a:r>
              <a:rPr lang="en-US" dirty="0"/>
              <a:t>dialog box, under </a:t>
            </a:r>
            <a:r>
              <a:rPr lang="en-US" b="1" dirty="0"/>
              <a:t>Moderate</a:t>
            </a:r>
            <a:r>
              <a:rPr lang="en-US" dirty="0"/>
              <a:t>, click </a:t>
            </a:r>
            <a:r>
              <a:rPr lang="en-US" b="1" dirty="0"/>
              <a:t>Stretch</a:t>
            </a:r>
            <a:r>
              <a:rPr lang="en-US" dirty="0"/>
              <a:t>. </a:t>
            </a:r>
          </a:p>
          <a:p>
            <a:pPr marL="696979" lvl="1" indent="-232326">
              <a:buFont typeface="+mj-lt"/>
              <a:buAutoNum type="arabicPeriod"/>
            </a:pPr>
            <a:r>
              <a:rPr lang="en-US" dirty="0"/>
              <a:t>Under </a:t>
            </a:r>
            <a:r>
              <a:rPr lang="en-US" b="1" dirty="0"/>
              <a:t>Modify: Stretch</a:t>
            </a:r>
            <a:r>
              <a:rPr lang="en-US" dirty="0"/>
              <a:t>, in the </a:t>
            </a:r>
            <a:r>
              <a:rPr lang="en-US" b="1" dirty="0"/>
              <a:t>Speed</a:t>
            </a:r>
            <a:r>
              <a:rPr lang="en-US" dirty="0"/>
              <a:t> list, select </a:t>
            </a:r>
            <a:r>
              <a:rPr lang="en-US" b="1" dirty="0"/>
              <a:t>Fast</a:t>
            </a:r>
            <a:r>
              <a:rPr lang="en-US" dirty="0"/>
              <a:t>.</a:t>
            </a:r>
          </a:p>
          <a:p>
            <a:pPr marL="232326" indent="-232326">
              <a:buFont typeface="+mj-lt"/>
              <a:buAutoNum type="arabicPeriod"/>
            </a:pPr>
            <a:r>
              <a:rPr lang="en-US" dirty="0"/>
              <a:t>Also in the </a:t>
            </a:r>
            <a:r>
              <a:rPr lang="en-US" b="1" dirty="0"/>
              <a:t>Custom</a:t>
            </a:r>
            <a:r>
              <a:rPr lang="en-US" dirty="0"/>
              <a:t> </a:t>
            </a:r>
            <a:r>
              <a:rPr lang="en-US" b="1" dirty="0"/>
              <a:t>Animation </a:t>
            </a:r>
            <a:r>
              <a:rPr lang="en-US" dirty="0"/>
              <a:t>task pane, click the arrow to the right of the animation effect, and then click </a:t>
            </a:r>
            <a:r>
              <a:rPr lang="en-US" b="1" dirty="0"/>
              <a:t>Effect Options</a:t>
            </a:r>
            <a:r>
              <a:rPr lang="en-US" dirty="0"/>
              <a:t>. In the </a:t>
            </a:r>
            <a:r>
              <a:rPr lang="en-US" b="1" dirty="0"/>
              <a:t>Stretch</a:t>
            </a:r>
            <a:r>
              <a:rPr lang="en-US" dirty="0"/>
              <a:t> dialog box, on the </a:t>
            </a:r>
            <a:r>
              <a:rPr lang="en-US" b="1" dirty="0"/>
              <a:t>SmartArt</a:t>
            </a:r>
            <a:r>
              <a:rPr lang="en-US" dirty="0"/>
              <a:t> </a:t>
            </a:r>
            <a:r>
              <a:rPr lang="en-US" b="1" dirty="0"/>
              <a:t>Animation</a:t>
            </a:r>
            <a:r>
              <a:rPr lang="en-US" dirty="0"/>
              <a:t> tab, in the </a:t>
            </a:r>
            <a:r>
              <a:rPr lang="en-US" b="1" dirty="0"/>
              <a:t>Group graphic </a:t>
            </a:r>
            <a:r>
              <a:rPr lang="en-US" dirty="0"/>
              <a:t>list, select </a:t>
            </a:r>
            <a:r>
              <a:rPr lang="en-US" b="1" dirty="0"/>
              <a:t>One by One</a:t>
            </a:r>
            <a:r>
              <a:rPr lang="en-US" dirty="0"/>
              <a:t>.</a:t>
            </a:r>
          </a:p>
          <a:p>
            <a:pPr marL="232326" indent="-232326">
              <a:buFont typeface="+mj-lt"/>
              <a:buAutoNum type="arabicPeriod"/>
            </a:pPr>
            <a:r>
              <a:rPr lang="en-US" dirty="0"/>
              <a:t>Also in the </a:t>
            </a:r>
            <a:r>
              <a:rPr lang="en-US" b="1" dirty="0"/>
              <a:t>Custom</a:t>
            </a:r>
            <a:r>
              <a:rPr lang="en-US" dirty="0"/>
              <a:t> </a:t>
            </a:r>
            <a:r>
              <a:rPr lang="en-US" b="1" dirty="0"/>
              <a:t>Animation </a:t>
            </a:r>
            <a:r>
              <a:rPr lang="en-US" dirty="0"/>
              <a:t>task pane, click the double arrows under the animation effect to expand the list of effects. </a:t>
            </a:r>
          </a:p>
          <a:p>
            <a:pPr marL="232326" indent="-232326">
              <a:buFont typeface="+mj-lt"/>
              <a:buAutoNum type="arabicPeriod"/>
            </a:pPr>
            <a:r>
              <a:rPr lang="en-US" dirty="0"/>
              <a:t>Press and hold CTRL, and then select all of the animation effects in the </a:t>
            </a:r>
            <a:r>
              <a:rPr lang="en-US" b="1" dirty="0"/>
              <a:t>Custom Animation</a:t>
            </a:r>
            <a:r>
              <a:rPr lang="en-US" dirty="0"/>
              <a:t> task pane. Under </a:t>
            </a:r>
            <a:r>
              <a:rPr lang="en-US" b="1" dirty="0"/>
              <a:t>Modify: Stretch</a:t>
            </a:r>
            <a:r>
              <a:rPr lang="en-US" dirty="0"/>
              <a:t>, in the </a:t>
            </a:r>
            <a:r>
              <a:rPr lang="en-US" b="1" dirty="0"/>
              <a:t>Start</a:t>
            </a:r>
            <a:r>
              <a:rPr lang="en-US" dirty="0"/>
              <a:t> list, select </a:t>
            </a:r>
            <a:r>
              <a:rPr lang="en-US" b="1" dirty="0"/>
              <a:t>With Previous</a:t>
            </a:r>
            <a:r>
              <a:rPr lang="en-US" dirty="0"/>
              <a:t>.</a:t>
            </a:r>
          </a:p>
          <a:p>
            <a:pPr marL="232326" indent="-232326" defTabSz="929305">
              <a:buFont typeface="+mj-lt"/>
              <a:buAutoNum type="arabicPeriod"/>
              <a:defRPr/>
            </a:pPr>
            <a:r>
              <a:rPr lang="en-US" dirty="0"/>
              <a:t>Select the first animation effect (stretch effect for the left-right arrow) in the </a:t>
            </a:r>
            <a:r>
              <a:rPr lang="en-US" b="1" dirty="0"/>
              <a:t>Custom</a:t>
            </a:r>
            <a:r>
              <a:rPr lang="en-US" dirty="0"/>
              <a:t> </a:t>
            </a:r>
            <a:r>
              <a:rPr lang="en-US" b="1" dirty="0"/>
              <a:t>Animation</a:t>
            </a:r>
            <a:r>
              <a:rPr lang="en-US" dirty="0"/>
              <a:t> task pane. Under </a:t>
            </a:r>
            <a:r>
              <a:rPr lang="en-US" b="1" dirty="0"/>
              <a:t>Modify: Stretch</a:t>
            </a:r>
            <a:r>
              <a:rPr lang="en-US" dirty="0"/>
              <a:t>, click the arrow to the right of the effect, and then click </a:t>
            </a:r>
            <a:r>
              <a:rPr lang="en-US" b="1" dirty="0"/>
              <a:t>Timing</a:t>
            </a:r>
            <a:r>
              <a:rPr lang="en-US" dirty="0"/>
              <a:t>. In the </a:t>
            </a:r>
            <a:r>
              <a:rPr lang="en-US" b="1" dirty="0"/>
              <a:t>Stretch</a:t>
            </a:r>
            <a:r>
              <a:rPr lang="en-US" dirty="0"/>
              <a:t> dialog box, on the</a:t>
            </a:r>
            <a:r>
              <a:rPr lang="en-US" b="1" dirty="0"/>
              <a:t> Timing</a:t>
            </a:r>
            <a:r>
              <a:rPr lang="en-US" dirty="0"/>
              <a:t> tab, do the following: </a:t>
            </a:r>
          </a:p>
          <a:p>
            <a:pPr marL="696979" lvl="1" indent="-232326" defTabSz="929305">
              <a:buFont typeface="Arial" pitchFamily="34" charset="0"/>
              <a:buChar char="•"/>
              <a:defRPr/>
            </a:pPr>
            <a:r>
              <a:rPr lang="en-US" dirty="0"/>
              <a:t>In the </a:t>
            </a:r>
            <a:r>
              <a:rPr lang="en-US" b="1" dirty="0"/>
              <a:t>Delay</a:t>
            </a:r>
            <a:r>
              <a:rPr lang="en-US" dirty="0"/>
              <a:t> box, enter </a:t>
            </a:r>
            <a:r>
              <a:rPr lang="en-US" b="1" dirty="0"/>
              <a:t>0.5</a:t>
            </a:r>
            <a:r>
              <a:rPr lang="en-US" dirty="0"/>
              <a:t>. </a:t>
            </a:r>
          </a:p>
          <a:p>
            <a:pPr marL="696979" lvl="1" indent="-232326" defTabSz="929305">
              <a:buFont typeface="Arial" pitchFamily="34" charset="0"/>
              <a:buChar char="•"/>
              <a:defRPr/>
            </a:pPr>
            <a:r>
              <a:rPr lang="en-US" dirty="0"/>
              <a:t>In the </a:t>
            </a:r>
            <a:r>
              <a:rPr lang="en-US" b="1" dirty="0"/>
              <a:t>Speed </a:t>
            </a:r>
            <a:r>
              <a:rPr lang="en-US" dirty="0"/>
              <a:t>box, enter </a:t>
            </a:r>
            <a:r>
              <a:rPr lang="en-US" b="1" dirty="0"/>
              <a:t>1.5 seconds</a:t>
            </a:r>
            <a:r>
              <a:rPr lang="en-US" dirty="0"/>
              <a:t>.</a:t>
            </a:r>
          </a:p>
          <a:p>
            <a:pPr marL="232326" indent="-232326">
              <a:buFont typeface="+mj-lt"/>
              <a:buAutoNum type="arabicPeriod" startAt="7"/>
            </a:pPr>
            <a:r>
              <a:rPr lang="en-US" dirty="0"/>
              <a:t>Press and hold CTRL, and then select the second and third animation effects (stretch effects for the left panel) in the </a:t>
            </a:r>
            <a:r>
              <a:rPr lang="en-US" b="1" dirty="0"/>
              <a:t>Custom</a:t>
            </a:r>
            <a:r>
              <a:rPr lang="en-US" dirty="0"/>
              <a:t> </a:t>
            </a:r>
            <a:r>
              <a:rPr lang="en-US" b="1" dirty="0"/>
              <a:t>Animation</a:t>
            </a:r>
            <a:r>
              <a:rPr lang="en-US" dirty="0"/>
              <a:t> task pane. Under </a:t>
            </a:r>
            <a:r>
              <a:rPr lang="en-US" b="1" dirty="0"/>
              <a:t>Modify: Stretch</a:t>
            </a:r>
            <a:r>
              <a:rPr lang="en-US" dirty="0"/>
              <a:t>, in the </a:t>
            </a:r>
            <a:r>
              <a:rPr lang="en-US" b="1" dirty="0"/>
              <a:t>Direction</a:t>
            </a:r>
            <a:r>
              <a:rPr lang="en-US" dirty="0"/>
              <a:t> list, select </a:t>
            </a:r>
            <a:r>
              <a:rPr lang="en-US" b="1" dirty="0"/>
              <a:t>From Right</a:t>
            </a:r>
            <a:r>
              <a:rPr lang="en-US" dirty="0"/>
              <a:t>. </a:t>
            </a:r>
          </a:p>
          <a:p>
            <a:pPr marL="232326" indent="-232326" defTabSz="929305">
              <a:buFont typeface="+mj-lt"/>
              <a:buAutoNum type="arabicPeriod" startAt="7"/>
              <a:defRPr/>
            </a:pPr>
            <a:r>
              <a:rPr lang="en-US" dirty="0"/>
              <a:t>Also in the </a:t>
            </a:r>
            <a:r>
              <a:rPr lang="en-US" b="1" dirty="0"/>
              <a:t>Custom Animation </a:t>
            </a:r>
            <a:r>
              <a:rPr lang="en-US" dirty="0"/>
              <a:t>task pane, with the second and third animation effects still selected, click the arrow to the right of one of those effects, and then click </a:t>
            </a:r>
            <a:r>
              <a:rPr lang="en-US" b="1" dirty="0"/>
              <a:t>Timing</a:t>
            </a:r>
            <a:r>
              <a:rPr lang="en-US" dirty="0"/>
              <a:t>. In the </a:t>
            </a:r>
            <a:r>
              <a:rPr lang="en-US" b="1" dirty="0"/>
              <a:t>Stretch</a:t>
            </a:r>
            <a:r>
              <a:rPr lang="en-US" dirty="0"/>
              <a:t> dialog box, on the</a:t>
            </a:r>
            <a:r>
              <a:rPr lang="en-US" b="1" dirty="0"/>
              <a:t> Timing</a:t>
            </a:r>
            <a:r>
              <a:rPr lang="en-US" dirty="0"/>
              <a:t> tab, in the </a:t>
            </a:r>
            <a:r>
              <a:rPr lang="en-US" b="1" dirty="0"/>
              <a:t>Delay</a:t>
            </a:r>
            <a:r>
              <a:rPr lang="en-US" dirty="0"/>
              <a:t> box, enter </a:t>
            </a:r>
            <a:r>
              <a:rPr lang="en-US" b="1" dirty="0"/>
              <a:t>1</a:t>
            </a:r>
            <a:r>
              <a:rPr lang="en-US" dirty="0"/>
              <a:t>, and then click </a:t>
            </a:r>
            <a:r>
              <a:rPr lang="en-US" b="1" dirty="0"/>
              <a:t>OK</a:t>
            </a:r>
            <a:r>
              <a:rPr lang="en-US" dirty="0"/>
              <a:t>.</a:t>
            </a:r>
          </a:p>
          <a:p>
            <a:pPr marL="232326" indent="-232326">
              <a:buFont typeface="+mj-lt"/>
              <a:buAutoNum type="arabicPeriod" startAt="7"/>
            </a:pPr>
            <a:r>
              <a:rPr lang="en-US" dirty="0"/>
              <a:t>Press and hold CTRL, and then select the sixth and seventh animation effects (stretch effects for the right panel) in the </a:t>
            </a:r>
            <a:r>
              <a:rPr lang="en-US" b="1" dirty="0"/>
              <a:t>Custom Animation</a:t>
            </a:r>
            <a:r>
              <a:rPr lang="en-US" dirty="0"/>
              <a:t> task pane. Under </a:t>
            </a:r>
            <a:r>
              <a:rPr lang="en-US" b="1" dirty="0"/>
              <a:t>Modify: Stretch</a:t>
            </a:r>
            <a:r>
              <a:rPr lang="en-US" dirty="0"/>
              <a:t>, in the </a:t>
            </a:r>
            <a:r>
              <a:rPr lang="en-US" b="1" dirty="0"/>
              <a:t>Direction</a:t>
            </a:r>
            <a:r>
              <a:rPr lang="en-US" dirty="0"/>
              <a:t> list, select </a:t>
            </a:r>
            <a:r>
              <a:rPr lang="en-US" b="1" dirty="0"/>
              <a:t>From Left</a:t>
            </a:r>
            <a:r>
              <a:rPr lang="en-US" dirty="0"/>
              <a:t>. </a:t>
            </a:r>
          </a:p>
          <a:p>
            <a:pPr marL="232326" indent="-232326" defTabSz="929305">
              <a:buFont typeface="+mj-lt"/>
              <a:buAutoNum type="arabicPeriod" startAt="7"/>
              <a:defRPr/>
            </a:pPr>
            <a:r>
              <a:rPr lang="en-US" dirty="0"/>
              <a:t>Also in the </a:t>
            </a:r>
            <a:r>
              <a:rPr lang="en-US" b="1" dirty="0"/>
              <a:t>Custom Animation</a:t>
            </a:r>
            <a:r>
              <a:rPr lang="en-US" dirty="0"/>
              <a:t> task pane, with the sixth and seventh animation effects still selected, click the arrow to the right of one of those effects, and then click </a:t>
            </a:r>
            <a:r>
              <a:rPr lang="en-US" b="1" dirty="0"/>
              <a:t>Timing</a:t>
            </a:r>
            <a:r>
              <a:rPr lang="en-US" dirty="0"/>
              <a:t>. In the </a:t>
            </a:r>
            <a:r>
              <a:rPr lang="en-US" b="1" dirty="0"/>
              <a:t>Stretch</a:t>
            </a:r>
            <a:r>
              <a:rPr lang="en-US" dirty="0"/>
              <a:t> dialog box, on the</a:t>
            </a:r>
            <a:r>
              <a:rPr lang="en-US" b="1" dirty="0"/>
              <a:t> Timing</a:t>
            </a:r>
            <a:r>
              <a:rPr lang="en-US" dirty="0"/>
              <a:t> tab, in the </a:t>
            </a:r>
            <a:r>
              <a:rPr lang="en-US" b="1" dirty="0"/>
              <a:t>Delay</a:t>
            </a:r>
            <a:r>
              <a:rPr lang="en-US" dirty="0"/>
              <a:t> box, enter </a:t>
            </a:r>
            <a:r>
              <a:rPr lang="en-US" b="1" dirty="0"/>
              <a:t>1</a:t>
            </a:r>
            <a:r>
              <a:rPr lang="en-US" dirty="0"/>
              <a:t>.</a:t>
            </a:r>
          </a:p>
          <a:p>
            <a:pPr marL="348489" indent="-348489">
              <a:buFont typeface="+mj-lt"/>
              <a:buAutoNum type="arabicPeriod" startAt="7"/>
            </a:pPr>
            <a:endParaRPr lang="en-US" dirty="0"/>
          </a:p>
          <a:p>
            <a:endParaRPr lang="en-US" dirty="0"/>
          </a:p>
          <a:p>
            <a:r>
              <a:rPr lang="en-US" dirty="0"/>
              <a:t>To reproduce the background effects on this slide, do the following:</a:t>
            </a:r>
          </a:p>
          <a:p>
            <a:pPr marL="232326" indent="-232326">
              <a:buFont typeface="+mj-lt"/>
              <a:buAutoNum type="arabicPeriod"/>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96979" lvl="1" indent="-232326">
              <a:buFont typeface="Arial" pitchFamily="34" charset="0"/>
              <a:buChar char="•"/>
            </a:pPr>
            <a:r>
              <a:rPr lang="en-US" dirty="0"/>
              <a:t>In the </a:t>
            </a:r>
            <a:r>
              <a:rPr lang="en-US" b="1" dirty="0"/>
              <a:t>Type</a:t>
            </a:r>
            <a:r>
              <a:rPr lang="en-US" dirty="0"/>
              <a:t> list, select </a:t>
            </a:r>
            <a:r>
              <a:rPr lang="en-US" b="1" dirty="0"/>
              <a:t>Radial</a:t>
            </a:r>
            <a:r>
              <a:rPr lang="en-US" dirty="0"/>
              <a:t>.</a:t>
            </a:r>
          </a:p>
          <a:p>
            <a:pPr marL="696979" lvl="1" indent="-232326">
              <a:buFont typeface="Arial" pitchFamily="34" charset="0"/>
              <a:buChar cha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two stops appear in the drop-down list.</a:t>
            </a:r>
          </a:p>
          <a:p>
            <a:pPr marL="232326" indent="-232326">
              <a:buFont typeface="+mj-lt"/>
              <a:buAutoNum type="arabicPeriod"/>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White, Background 1 </a:t>
            </a:r>
            <a:r>
              <a:rPr lang="en-US" dirty="0"/>
              <a:t>(first row, first option from the left).</a:t>
            </a:r>
            <a:endParaRPr lang="en-US" b="1" dirty="0"/>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Lighter 25% </a:t>
            </a:r>
            <a:r>
              <a:rPr lang="en-US" dirty="0"/>
              <a:t>(fourth row, second option from the left).</a:t>
            </a:r>
          </a:p>
          <a:p>
            <a:pPr marL="1161631" lvl="2" indent="-232326"/>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82463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a:t>SmartArt custom animation effects: continuous picture list</a:t>
            </a:r>
          </a:p>
          <a:p>
            <a:r>
              <a:rPr lang="en-US" sz="1400" dirty="0"/>
              <a:t>(Basic)</a:t>
            </a:r>
          </a:p>
          <a:p>
            <a:endParaRPr lang="en-US" dirty="0"/>
          </a:p>
          <a:p>
            <a:endParaRPr lang="en-US" dirty="0"/>
          </a:p>
          <a:p>
            <a:r>
              <a:rPr lang="en-US" dirty="0"/>
              <a:t>To reproduce the SmartArt effects on this slide, do the following:</a:t>
            </a:r>
          </a:p>
          <a:p>
            <a:pPr marL="232326" indent="-232326" defTabSz="929305">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 </a:t>
            </a:r>
          </a:p>
          <a:p>
            <a:pPr marL="232326" indent="-232326" defTabSz="929305">
              <a:buFont typeface="+mj-lt"/>
              <a:buAutoNum type="arabicPeriod"/>
              <a:defRPr/>
            </a:pPr>
            <a:r>
              <a:rPr lang="en-US" dirty="0"/>
              <a:t>On the </a:t>
            </a:r>
            <a:r>
              <a:rPr lang="en-US" b="1" dirty="0"/>
              <a:t>Insert tab</a:t>
            </a:r>
            <a:r>
              <a:rPr lang="en-US" dirty="0"/>
              <a:t>, in the </a:t>
            </a:r>
            <a:r>
              <a:rPr lang="en-US" b="1" dirty="0"/>
              <a:t>Illustrations</a:t>
            </a:r>
            <a:r>
              <a:rPr lang="en-US" dirty="0"/>
              <a:t> group, click </a:t>
            </a:r>
            <a:r>
              <a:rPr lang="en-US" b="1" dirty="0"/>
              <a:t>SmartArt</a:t>
            </a:r>
            <a:r>
              <a:rPr lang="en-US" dirty="0"/>
              <a:t>. In the </a:t>
            </a:r>
            <a:r>
              <a:rPr lang="en-US" b="1" dirty="0"/>
              <a:t>Choose a SmartArt Graphic</a:t>
            </a:r>
            <a:r>
              <a:rPr lang="en-US" dirty="0"/>
              <a:t> dialog box, in the left pane, click </a:t>
            </a:r>
            <a:r>
              <a:rPr lang="en-US" b="1" dirty="0"/>
              <a:t>List</a:t>
            </a:r>
            <a:r>
              <a:rPr lang="en-US" dirty="0"/>
              <a:t>. In the </a:t>
            </a:r>
            <a:r>
              <a:rPr lang="en-US" b="1" dirty="0"/>
              <a:t>List</a:t>
            </a:r>
            <a:r>
              <a:rPr lang="en-US" dirty="0"/>
              <a:t> pane, double-click </a:t>
            </a:r>
            <a:r>
              <a:rPr lang="en-US" b="1" dirty="0"/>
              <a:t>Continuous Picture List </a:t>
            </a:r>
            <a:r>
              <a:rPr lang="en-US" dirty="0"/>
              <a:t>(third row, fourth option from the left) to insert the graphic into the slide.</a:t>
            </a:r>
          </a:p>
          <a:p>
            <a:pPr marL="232326" indent="-232326" defTabSz="929305">
              <a:buFont typeface="+mj-lt"/>
              <a:buAutoNum type="arabicPeriod"/>
              <a:defRPr/>
            </a:pPr>
            <a:r>
              <a:rPr lang="en-US" dirty="0"/>
              <a:t>On the slide, select the graphic. Under </a:t>
            </a:r>
            <a:r>
              <a:rPr lang="en-US" b="1" dirty="0"/>
              <a:t>SmartArt Tools</a:t>
            </a:r>
            <a:r>
              <a:rPr lang="en-US" dirty="0"/>
              <a:t>, on the </a:t>
            </a:r>
            <a:r>
              <a:rPr lang="en-US" b="1" dirty="0"/>
              <a:t>Format</a:t>
            </a:r>
            <a:r>
              <a:rPr lang="en-US" dirty="0"/>
              <a:t> tab, click </a:t>
            </a:r>
            <a:r>
              <a:rPr lang="en-US" b="1" dirty="0"/>
              <a:t>Size</a:t>
            </a:r>
            <a:r>
              <a:rPr lang="en-US" dirty="0"/>
              <a:t>, and then do the following:</a:t>
            </a:r>
          </a:p>
          <a:p>
            <a:pPr marL="696979" lvl="1" indent="-232326" defTabSz="929305">
              <a:buFont typeface="Arial" pitchFamily="34" charset="0"/>
              <a:buChar char="•"/>
              <a:defRPr/>
            </a:pPr>
            <a:r>
              <a:rPr lang="en-US" dirty="0"/>
              <a:t>In the </a:t>
            </a:r>
            <a:r>
              <a:rPr lang="en-US" b="1" dirty="0"/>
              <a:t>Height</a:t>
            </a:r>
            <a:r>
              <a:rPr lang="en-US" dirty="0"/>
              <a:t> box, enter </a:t>
            </a:r>
            <a:r>
              <a:rPr lang="en-US" b="1" dirty="0"/>
              <a:t>5.05”</a:t>
            </a:r>
            <a:r>
              <a:rPr lang="en-US" dirty="0"/>
              <a:t>.</a:t>
            </a:r>
          </a:p>
          <a:p>
            <a:pPr marL="696979" lvl="1" indent="-232326" defTabSz="929305">
              <a:buFont typeface="Arial" pitchFamily="34" charset="0"/>
              <a:buChar char="•"/>
              <a:defRPr/>
            </a:pPr>
            <a:r>
              <a:rPr lang="en-US" dirty="0"/>
              <a:t>In the </a:t>
            </a:r>
            <a:r>
              <a:rPr lang="en-US" b="1" dirty="0"/>
              <a:t>Width</a:t>
            </a:r>
            <a:r>
              <a:rPr lang="en-US" dirty="0"/>
              <a:t> box, enter </a:t>
            </a:r>
            <a:r>
              <a:rPr lang="en-US" b="1" dirty="0"/>
              <a:t>7.57”</a:t>
            </a:r>
            <a:r>
              <a:rPr lang="en-US" dirty="0"/>
              <a:t>.</a:t>
            </a:r>
          </a:p>
          <a:p>
            <a:pPr marL="232326" indent="-232326" defTabSz="929305">
              <a:buFont typeface="+mj-lt"/>
              <a:buAutoNum type="arabicPeriod"/>
              <a:defRPr/>
            </a:pPr>
            <a:r>
              <a:rPr lang="en-US" dirty="0"/>
              <a:t>Under </a:t>
            </a:r>
            <a:r>
              <a:rPr lang="en-US" b="1" dirty="0"/>
              <a:t>SmartArt Tools</a:t>
            </a:r>
            <a:r>
              <a:rPr lang="en-US" dirty="0"/>
              <a:t>, on the </a:t>
            </a:r>
            <a:r>
              <a:rPr lang="en-US" b="1" dirty="0"/>
              <a:t>Format</a:t>
            </a:r>
            <a:r>
              <a:rPr lang="en-US" dirty="0"/>
              <a:t> tab, click </a:t>
            </a:r>
            <a:r>
              <a:rPr lang="en-US" b="1" dirty="0"/>
              <a:t>Arrange</a:t>
            </a:r>
            <a:r>
              <a:rPr lang="en-US" dirty="0"/>
              <a:t>, click </a:t>
            </a:r>
            <a:r>
              <a:rPr lang="en-US" b="1" dirty="0"/>
              <a:t>Align</a:t>
            </a:r>
            <a:r>
              <a:rPr lang="en-US" dirty="0"/>
              <a:t>, and then do the following:</a:t>
            </a:r>
          </a:p>
          <a:p>
            <a:pPr marL="696979" lvl="1" indent="-232326" defTabSz="929305">
              <a:buFont typeface="+mj-lt"/>
              <a:buAutoNum type="arabicPeriod"/>
              <a:defRPr/>
            </a:pPr>
            <a:r>
              <a:rPr lang="en-US" dirty="0"/>
              <a:t>Click </a:t>
            </a:r>
            <a:r>
              <a:rPr lang="en-US" b="1" dirty="0"/>
              <a:t>Align to Slide</a:t>
            </a:r>
            <a:r>
              <a:rPr lang="en-US" dirty="0"/>
              <a:t>.</a:t>
            </a:r>
          </a:p>
          <a:p>
            <a:pPr marL="696979" lvl="1" indent="-232326" defTabSz="929305">
              <a:buFont typeface="+mj-lt"/>
              <a:buAutoNum type="arabicPeriod"/>
              <a:defRPr/>
            </a:pPr>
            <a:r>
              <a:rPr lang="en-US" dirty="0"/>
              <a:t>Click </a:t>
            </a:r>
            <a:r>
              <a:rPr lang="en-US" b="1" dirty="0"/>
              <a:t>Align Middle</a:t>
            </a:r>
            <a:r>
              <a:rPr lang="en-US" dirty="0"/>
              <a:t>. </a:t>
            </a:r>
          </a:p>
          <a:p>
            <a:pPr marL="696979" lvl="1" indent="-232326" defTabSz="929305">
              <a:buFont typeface="+mj-lt"/>
              <a:buAutoNum type="arabicPeriod"/>
              <a:defRPr/>
            </a:pPr>
            <a:r>
              <a:rPr lang="en-US" dirty="0"/>
              <a:t>Click </a:t>
            </a:r>
            <a:r>
              <a:rPr lang="en-US" b="1" dirty="0"/>
              <a:t>Align Center</a:t>
            </a:r>
            <a:r>
              <a:rPr lang="en-US" dirty="0"/>
              <a:t>. </a:t>
            </a:r>
          </a:p>
          <a:p>
            <a:pPr marL="232326" indent="-232326" defTabSz="929305">
              <a:buFont typeface="+mj-lt"/>
              <a:buAutoNum type="arabicPeriod" startAt="5"/>
              <a:defRPr/>
            </a:pPr>
            <a:r>
              <a:rPr lang="en-US" dirty="0"/>
              <a:t>Select the graphic, and then click one of the arrows on the left border. In the </a:t>
            </a:r>
            <a:r>
              <a:rPr lang="en-US" b="1" dirty="0"/>
              <a:t>Type your text here </a:t>
            </a:r>
            <a:r>
              <a:rPr lang="en-US" dirty="0"/>
              <a:t>dialog box, enter text.</a:t>
            </a:r>
          </a:p>
          <a:p>
            <a:pPr marL="232326" indent="-232326">
              <a:buFont typeface="+mj-lt"/>
              <a:buAutoNum type="arabicPeriod" startAt="5"/>
            </a:pPr>
            <a:r>
              <a:rPr lang="en-US" dirty="0"/>
              <a:t>Select the graphic. Under </a:t>
            </a:r>
            <a:r>
              <a:rPr lang="en-US" b="1" dirty="0"/>
              <a:t>SmartArt</a:t>
            </a:r>
            <a:r>
              <a:rPr lang="en-US" dirty="0"/>
              <a:t> </a:t>
            </a:r>
            <a:r>
              <a:rPr lang="en-US" b="1" dirty="0"/>
              <a:t>Tools</a:t>
            </a:r>
            <a:r>
              <a:rPr lang="en-US" dirty="0"/>
              <a:t>, on the </a:t>
            </a:r>
            <a:r>
              <a:rPr lang="en-US" b="1" dirty="0"/>
              <a:t>Design</a:t>
            </a:r>
            <a:r>
              <a:rPr lang="en-US" dirty="0"/>
              <a:t> tab, in the </a:t>
            </a:r>
            <a:r>
              <a:rPr lang="en-US" b="1" dirty="0"/>
              <a:t>SmartArt</a:t>
            </a:r>
            <a:r>
              <a:rPr lang="en-US" dirty="0"/>
              <a:t> </a:t>
            </a:r>
            <a:r>
              <a:rPr lang="en-US" b="1" dirty="0"/>
              <a:t>Styles</a:t>
            </a:r>
            <a:r>
              <a:rPr lang="en-US" dirty="0"/>
              <a:t> group, click </a:t>
            </a:r>
            <a:r>
              <a:rPr lang="en-US" b="1" dirty="0"/>
              <a:t>More</a:t>
            </a:r>
            <a:r>
              <a:rPr lang="en-US" dirty="0"/>
              <a:t>, and then under </a:t>
            </a:r>
            <a:r>
              <a:rPr lang="en-US" b="1" dirty="0"/>
              <a:t>Best Match for Document </a:t>
            </a:r>
            <a:r>
              <a:rPr lang="en-US" dirty="0"/>
              <a:t>click</a:t>
            </a:r>
            <a:r>
              <a:rPr lang="en-US" b="1" dirty="0"/>
              <a:t> </a:t>
            </a:r>
            <a:r>
              <a:rPr lang="en-US" dirty="0"/>
              <a:t>select </a:t>
            </a:r>
            <a:r>
              <a:rPr lang="en-US" b="1" dirty="0"/>
              <a:t>Moderate Effect </a:t>
            </a:r>
            <a:r>
              <a:rPr lang="en-US" dirty="0"/>
              <a:t>(fourth option from the left).</a:t>
            </a:r>
          </a:p>
          <a:p>
            <a:pPr marL="232326" indent="-232326" defTabSz="929305">
              <a:buFont typeface="+mj-lt"/>
              <a:buAutoNum type="arabicPeriod" startAt="5"/>
              <a:defRPr/>
            </a:pPr>
            <a:r>
              <a:rPr lang="en-US" dirty="0"/>
              <a:t>Click each of the three picture placeholders in the SmartArt graphic, and then in the </a:t>
            </a:r>
            <a:r>
              <a:rPr lang="en-US" b="1" dirty="0"/>
              <a:t>Insert Picture </a:t>
            </a:r>
            <a:r>
              <a:rPr lang="en-US" dirty="0"/>
              <a:t>dialog box, select a picture and click </a:t>
            </a:r>
            <a:r>
              <a:rPr lang="en-US" b="1" dirty="0"/>
              <a:t>Insert</a:t>
            </a:r>
            <a:r>
              <a:rPr lang="en-US" dirty="0"/>
              <a:t>.</a:t>
            </a:r>
          </a:p>
          <a:p>
            <a:pPr marL="232326" indent="-232326">
              <a:buFont typeface="+mj-lt"/>
              <a:buAutoNum type="arabicPeriod" startAt="5"/>
            </a:pPr>
            <a:r>
              <a:rPr lang="en-US" dirty="0"/>
              <a:t>Press and hold CTRL, and then select the three circle pictures on the slide. Under </a:t>
            </a:r>
            <a:r>
              <a:rPr lang="en-US" b="1" dirty="0"/>
              <a:t>Picture</a:t>
            </a:r>
            <a:r>
              <a:rPr lang="en-US" dirty="0"/>
              <a:t> </a:t>
            </a:r>
            <a:r>
              <a:rPr lang="en-US" b="1" dirty="0"/>
              <a:t>Tools</a:t>
            </a:r>
            <a:r>
              <a:rPr lang="en-US" dirty="0"/>
              <a:t>, on the </a:t>
            </a:r>
            <a:r>
              <a:rPr lang="en-US" b="1" dirty="0"/>
              <a:t>Format</a:t>
            </a:r>
            <a:r>
              <a:rPr lang="en-US" dirty="0"/>
              <a:t> tab, in the </a:t>
            </a:r>
            <a:r>
              <a:rPr lang="en-US" b="1" dirty="0"/>
              <a:t>Picture</a:t>
            </a:r>
            <a:r>
              <a:rPr lang="en-US" dirty="0"/>
              <a:t> </a:t>
            </a:r>
            <a:r>
              <a:rPr lang="en-US" b="1" dirty="0"/>
              <a:t>Styles</a:t>
            </a:r>
            <a:r>
              <a:rPr lang="en-US" dirty="0"/>
              <a:t> group, click </a:t>
            </a:r>
            <a:r>
              <a:rPr lang="en-US" b="1" dirty="0"/>
              <a:t>Picture</a:t>
            </a:r>
            <a:r>
              <a:rPr lang="en-US" dirty="0"/>
              <a:t> </a:t>
            </a:r>
            <a:r>
              <a:rPr lang="en-US" b="1" dirty="0"/>
              <a:t>Effects</a:t>
            </a:r>
            <a:r>
              <a:rPr lang="en-US" dirty="0"/>
              <a:t>, point to </a:t>
            </a:r>
            <a:r>
              <a:rPr lang="en-US" b="1" dirty="0"/>
              <a:t>Glow</a:t>
            </a:r>
            <a:r>
              <a:rPr lang="en-US" dirty="0"/>
              <a:t>, and then do the following:</a:t>
            </a:r>
          </a:p>
          <a:p>
            <a:pPr marL="696979" lvl="1" indent="-232326">
              <a:buFont typeface="Arial" pitchFamily="34" charset="0"/>
              <a:buChar char="•"/>
            </a:pPr>
            <a:r>
              <a:rPr lang="en-US" dirty="0"/>
              <a:t>Under </a:t>
            </a:r>
            <a:r>
              <a:rPr lang="en-US" b="1" dirty="0"/>
              <a:t>Glow Variations</a:t>
            </a:r>
            <a:r>
              <a:rPr lang="en-US" dirty="0"/>
              <a:t>, click </a:t>
            </a:r>
            <a:r>
              <a:rPr lang="en-US" b="1" dirty="0"/>
              <a:t>Accent color 1, 8 pt glow </a:t>
            </a:r>
            <a:r>
              <a:rPr lang="en-US" dirty="0"/>
              <a:t>(second row, first option from the left).</a:t>
            </a:r>
          </a:p>
          <a:p>
            <a:pPr marL="696979" lvl="1" indent="-232326">
              <a:buFont typeface="Arial" pitchFamily="34" charset="0"/>
              <a:buChar char="•"/>
            </a:pPr>
            <a:r>
              <a:rPr lang="en-US" dirty="0"/>
              <a:t>Point to </a:t>
            </a:r>
            <a:r>
              <a:rPr lang="en-US" b="1" dirty="0"/>
              <a:t>More</a:t>
            </a:r>
            <a:r>
              <a:rPr lang="en-US" dirty="0"/>
              <a:t> </a:t>
            </a:r>
            <a:r>
              <a:rPr lang="en-US" b="1" dirty="0"/>
              <a:t>Glow</a:t>
            </a:r>
            <a:r>
              <a:rPr lang="en-US" dirty="0"/>
              <a:t> </a:t>
            </a:r>
            <a:r>
              <a:rPr lang="en-US" b="1" dirty="0"/>
              <a:t>Colors</a:t>
            </a:r>
            <a:r>
              <a:rPr lang="en-US" dirty="0"/>
              <a:t>,</a:t>
            </a:r>
            <a:r>
              <a:rPr lang="en-US" b="1" dirty="0"/>
              <a:t> </a:t>
            </a:r>
            <a:r>
              <a:rPr lang="en-US" dirty="0"/>
              <a:t>and then under </a:t>
            </a:r>
            <a:r>
              <a:rPr lang="en-US" b="1" dirty="0"/>
              <a:t>Theme Colors </a:t>
            </a:r>
            <a:r>
              <a:rPr lang="en-US" dirty="0"/>
              <a:t>click </a:t>
            </a:r>
            <a:r>
              <a:rPr lang="en-US" b="1" dirty="0"/>
              <a:t>Orange, Accent 6, Lighter 80% </a:t>
            </a:r>
            <a:r>
              <a:rPr lang="en-US" dirty="0"/>
              <a:t>(second row, 10</a:t>
            </a:r>
            <a:r>
              <a:rPr lang="en-US" baseline="30000" dirty="0"/>
              <a:t>th</a:t>
            </a:r>
            <a:r>
              <a:rPr lang="en-US" dirty="0"/>
              <a:t> option from the left).</a:t>
            </a:r>
          </a:p>
          <a:p>
            <a:pPr marL="232326" indent="-232326">
              <a:buFont typeface="+mj-lt"/>
              <a:buAutoNum type="arabicPeriod" startAt="5"/>
            </a:pPr>
            <a:r>
              <a:rPr lang="en-US" dirty="0"/>
              <a:t>Select the left-right arrow at the bottom of the SmartArt graphic. 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the arrow next to </a:t>
            </a:r>
            <a:r>
              <a:rPr lang="en-US" b="1" dirty="0"/>
              <a:t>Shape</a:t>
            </a:r>
            <a:r>
              <a:rPr lang="en-US" dirty="0"/>
              <a:t> </a:t>
            </a:r>
            <a:r>
              <a:rPr lang="en-US" b="1" dirty="0"/>
              <a:t>Fill</a:t>
            </a:r>
            <a:r>
              <a:rPr lang="en-US" dirty="0"/>
              <a:t>, point to </a:t>
            </a:r>
            <a:r>
              <a:rPr lang="en-US" b="1" dirty="0"/>
              <a:t>Gradient</a:t>
            </a:r>
            <a:r>
              <a:rPr lang="en-US" dirty="0"/>
              <a:t>, and then click </a:t>
            </a:r>
            <a:r>
              <a:rPr lang="en-US" b="1" dirty="0"/>
              <a:t>More</a:t>
            </a:r>
            <a:r>
              <a:rPr lang="en-US" dirty="0"/>
              <a:t> </a:t>
            </a:r>
            <a:r>
              <a:rPr lang="en-US" b="1" dirty="0"/>
              <a:t>Gradients</a:t>
            </a:r>
            <a:r>
              <a:rPr lang="en-US" dirty="0"/>
              <a:t>. In the </a:t>
            </a:r>
            <a:r>
              <a:rPr lang="en-US" b="1" dirty="0"/>
              <a:t>Format Shape </a:t>
            </a:r>
            <a:r>
              <a:rPr lang="en-US" dirty="0"/>
              <a:t>dialog box, click </a:t>
            </a:r>
            <a:r>
              <a:rPr lang="en-US" b="1" dirty="0"/>
              <a:t>Fill </a:t>
            </a:r>
            <a:r>
              <a:rPr lang="en-US" dirty="0"/>
              <a:t>in the left pane,</a:t>
            </a:r>
            <a:r>
              <a:rPr lang="en-US" b="1" dirty="0"/>
              <a:t> </a:t>
            </a:r>
            <a:r>
              <a:rPr lang="en-US" dirty="0"/>
              <a:t>select </a:t>
            </a:r>
            <a:r>
              <a:rPr lang="en-US" b="1" dirty="0"/>
              <a:t>Gradient fill</a:t>
            </a:r>
            <a:r>
              <a:rPr lang="en-US" dirty="0"/>
              <a:t> in the </a:t>
            </a:r>
            <a:r>
              <a:rPr lang="en-US" b="1" dirty="0"/>
              <a:t>Fill</a:t>
            </a:r>
            <a:r>
              <a:rPr lang="en-US" dirty="0"/>
              <a:t> pane, and then do the following:</a:t>
            </a:r>
          </a:p>
          <a:p>
            <a:pPr marL="696979" lvl="1" indent="-232326">
              <a:buFont typeface="Arial" pitchFamily="34" charset="0"/>
              <a:buChar char="•"/>
            </a:pPr>
            <a:r>
              <a:rPr lang="en-US" dirty="0"/>
              <a:t>In the </a:t>
            </a:r>
            <a:r>
              <a:rPr lang="en-US" b="1" dirty="0"/>
              <a:t>Type </a:t>
            </a:r>
            <a:r>
              <a:rPr lang="en-US" dirty="0"/>
              <a:t>list, select </a:t>
            </a:r>
            <a:r>
              <a:rPr lang="en-US" b="1" dirty="0"/>
              <a:t>Linear</a:t>
            </a:r>
            <a:r>
              <a:rPr lang="en-US" dirty="0"/>
              <a:t>.</a:t>
            </a:r>
            <a:endParaRPr lang="en-US" b="1" dirty="0"/>
          </a:p>
          <a:p>
            <a:pPr marL="696979" lvl="1" indent="-232326">
              <a:buFont typeface="Arial" pitchFamily="34" charset="0"/>
              <a:buChar char="•"/>
            </a:pPr>
            <a:r>
              <a:rPr lang="en-US" dirty="0"/>
              <a:t>Click the button next to </a:t>
            </a:r>
            <a:r>
              <a:rPr lang="en-US" b="1" dirty="0"/>
              <a:t>Direction</a:t>
            </a:r>
            <a:r>
              <a:rPr lang="en-US" dirty="0"/>
              <a:t>, and then select </a:t>
            </a:r>
            <a:r>
              <a:rPr lang="en-US" b="1" dirty="0"/>
              <a:t>Linear Right </a:t>
            </a:r>
            <a:r>
              <a:rPr lang="en-US" dirty="0"/>
              <a:t>(first row, fourth option from the left).</a:t>
            </a:r>
            <a:endParaRPr lang="en-US" b="1" dirty="0"/>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three stops appear in the drop-down list.</a:t>
            </a:r>
          </a:p>
          <a:p>
            <a:pPr marL="232326" indent="-232326">
              <a:buFont typeface="+mj-lt"/>
              <a:buAutoNum type="arabicPeriod" startAt="10"/>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Orange, Accent 6, Darker 25% </a:t>
            </a:r>
            <a:r>
              <a:rPr lang="en-US" dirty="0"/>
              <a:t>(fifth row, 10</a:t>
            </a:r>
            <a:r>
              <a:rPr lang="en-US" baseline="30000" dirty="0"/>
              <a:t>th</a:t>
            </a:r>
            <a:r>
              <a:rPr lang="en-US" dirty="0"/>
              <a:t> option from the left).</a:t>
            </a:r>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50%</a:t>
            </a:r>
            <a:r>
              <a:rPr lang="en-US" dirty="0"/>
              <a:t>.</a:t>
            </a:r>
          </a:p>
          <a:p>
            <a:pPr marL="1161631" lvl="2" indent="-232326">
              <a:buFont typeface="Arial" pitchFamily="34" charset="0"/>
              <a:buChar char="•"/>
            </a:pPr>
            <a:r>
              <a:rPr lang="en-US" dirty="0"/>
              <a:t>Click the button next to </a:t>
            </a:r>
            <a:r>
              <a:rPr lang="en-US" b="1" dirty="0"/>
              <a:t>Color</a:t>
            </a:r>
            <a:r>
              <a:rPr lang="en-US" dirty="0"/>
              <a:t>, and then click </a:t>
            </a:r>
            <a:r>
              <a:rPr lang="en-US" b="1" dirty="0"/>
              <a:t>More</a:t>
            </a:r>
            <a:r>
              <a:rPr lang="en-US" dirty="0"/>
              <a:t> </a:t>
            </a:r>
            <a:r>
              <a:rPr lang="en-US" b="1" dirty="0"/>
              <a:t>Colors</a:t>
            </a:r>
            <a:r>
              <a:rPr lang="en-US" dirty="0"/>
              <a:t>. In the </a:t>
            </a:r>
            <a:r>
              <a:rPr lang="en-US" b="1" dirty="0"/>
              <a:t>Colors</a:t>
            </a:r>
            <a:r>
              <a:rPr lang="en-US" dirty="0"/>
              <a:t> dialog box,</a:t>
            </a:r>
            <a:r>
              <a:rPr lang="en-US" b="1" dirty="0"/>
              <a:t> </a:t>
            </a:r>
            <a:r>
              <a:rPr lang="en-US" dirty="0"/>
              <a:t>on the </a:t>
            </a:r>
            <a:r>
              <a:rPr lang="en-US" b="1" dirty="0"/>
              <a:t>Custom</a:t>
            </a:r>
            <a:r>
              <a:rPr lang="en-US" dirty="0"/>
              <a:t> tab, enter values for Red: </a:t>
            </a:r>
            <a:r>
              <a:rPr lang="en-US" b="1" dirty="0"/>
              <a:t>255</a:t>
            </a:r>
            <a:r>
              <a:rPr lang="en-US" dirty="0"/>
              <a:t>, Green: </a:t>
            </a:r>
            <a:r>
              <a:rPr lang="en-US" b="1" dirty="0"/>
              <a:t>192</a:t>
            </a:r>
            <a:r>
              <a:rPr lang="en-US" dirty="0"/>
              <a:t>, Blue: </a:t>
            </a:r>
            <a:r>
              <a:rPr lang="en-US" b="1" dirty="0"/>
              <a:t>0</a:t>
            </a:r>
            <a:r>
              <a:rPr lang="en-US" dirty="0"/>
              <a:t>.</a:t>
            </a:r>
            <a:endParaRPr lang="en-US" b="1" dirty="0"/>
          </a:p>
          <a:p>
            <a:pPr marL="696979" lvl="1" indent="-232326">
              <a:buFont typeface="Arial" pitchFamily="34" charset="0"/>
              <a:buChar char="•"/>
            </a:pPr>
            <a:r>
              <a:rPr lang="en-US" dirty="0"/>
              <a:t>Select </a:t>
            </a:r>
            <a:r>
              <a:rPr lang="en-US" b="1" dirty="0"/>
              <a:t>Stop 3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defTabSz="929305">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t>click </a:t>
            </a:r>
            <a:r>
              <a:rPr lang="en-US" b="1" dirty="0"/>
              <a:t>Orange, Accent 6, Darker 25% </a:t>
            </a:r>
            <a:r>
              <a:rPr lang="en-US" dirty="0"/>
              <a:t>(fifth row, 10</a:t>
            </a:r>
            <a:r>
              <a:rPr lang="en-US" baseline="30000" dirty="0"/>
              <a:t>th</a:t>
            </a:r>
            <a:r>
              <a:rPr lang="en-US" dirty="0"/>
              <a:t> option from the left).</a:t>
            </a:r>
            <a:endParaRPr lang="en-US" b="1" dirty="0"/>
          </a:p>
          <a:p>
            <a:pPr marL="232326" indent="-232326" defTabSz="929305">
              <a:buFont typeface="+mj-lt"/>
              <a:buAutoNum type="arabicPeriod" startAt="10"/>
              <a:defRPr/>
            </a:pPr>
            <a:r>
              <a:rPr lang="en-US" dirty="0"/>
              <a:t>Press and hold CTRL, and then select the three rounded rectangles on the slide. On the </a:t>
            </a:r>
            <a:r>
              <a:rPr lang="en-US" b="1" dirty="0"/>
              <a:t>Home </a:t>
            </a:r>
            <a:r>
              <a:rPr lang="en-US" dirty="0"/>
              <a:t>tab, in the </a:t>
            </a:r>
            <a:r>
              <a:rPr lang="en-US" b="1" dirty="0"/>
              <a:t>Font</a:t>
            </a:r>
            <a:r>
              <a:rPr lang="en-US" dirty="0"/>
              <a:t> group, select </a:t>
            </a:r>
            <a:r>
              <a:rPr lang="en-US" b="1" dirty="0"/>
              <a:t>Gill Sans MT </a:t>
            </a:r>
            <a:r>
              <a:rPr lang="en-US" dirty="0"/>
              <a:t>from the </a:t>
            </a:r>
            <a:r>
              <a:rPr lang="en-US" b="1" dirty="0"/>
              <a:t>Font </a:t>
            </a:r>
            <a:r>
              <a:rPr lang="en-US" dirty="0"/>
              <a:t>list, enter </a:t>
            </a:r>
            <a:r>
              <a:rPr lang="en-US" b="1" dirty="0"/>
              <a:t>30 pt </a:t>
            </a:r>
            <a:r>
              <a:rPr lang="en-US" dirty="0"/>
              <a:t>in the </a:t>
            </a:r>
            <a:r>
              <a:rPr lang="en-US" b="1" dirty="0"/>
              <a:t>Font Size </a:t>
            </a:r>
            <a:r>
              <a:rPr lang="en-US" dirty="0"/>
              <a:t>box, click the arrow next to </a:t>
            </a:r>
            <a:r>
              <a:rPr lang="en-US" b="1" dirty="0"/>
              <a:t>Font Color</a:t>
            </a:r>
            <a:r>
              <a:rPr lang="en-US" dirty="0"/>
              <a:t>, and then click </a:t>
            </a:r>
            <a:r>
              <a:rPr lang="en-US" b="1" dirty="0"/>
              <a:t>White, Background 1 </a:t>
            </a:r>
            <a:r>
              <a:rPr lang="en-US" dirty="0"/>
              <a:t>(first row, first option from the left).</a:t>
            </a:r>
          </a:p>
          <a:p>
            <a:pPr marL="232326" indent="-232326" defTabSz="929305">
              <a:buFont typeface="+mj-lt"/>
              <a:buAutoNum type="arabicPeriod" startAt="10"/>
              <a:defRPr/>
            </a:pPr>
            <a:r>
              <a:rPr lang="en-US" dirty="0"/>
              <a:t>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a:t>
            </a:r>
            <a:r>
              <a:rPr lang="en-US" b="1" dirty="0"/>
              <a:t>Shape Effects</a:t>
            </a:r>
            <a:r>
              <a:rPr lang="en-US" dirty="0"/>
              <a:t>, point to </a:t>
            </a:r>
            <a:r>
              <a:rPr lang="en-US" b="1" dirty="0"/>
              <a:t>Reflection</a:t>
            </a:r>
            <a:r>
              <a:rPr lang="en-US" dirty="0"/>
              <a:t>, and then under </a:t>
            </a:r>
            <a:r>
              <a:rPr lang="en-US" b="1" dirty="0"/>
              <a:t>Reflection</a:t>
            </a:r>
            <a:r>
              <a:rPr lang="en-US" dirty="0"/>
              <a:t> </a:t>
            </a:r>
            <a:r>
              <a:rPr lang="en-US" b="1" dirty="0"/>
              <a:t>Variations</a:t>
            </a:r>
            <a:r>
              <a:rPr lang="en-US" dirty="0"/>
              <a:t> click </a:t>
            </a:r>
            <a:r>
              <a:rPr lang="en-US" b="1" dirty="0"/>
              <a:t>Tight reflection, touching </a:t>
            </a:r>
            <a:r>
              <a:rPr lang="en-US" dirty="0"/>
              <a:t>(first row, first option from the left).</a:t>
            </a:r>
          </a:p>
          <a:p>
            <a:pPr marL="232326" indent="-232326" defTabSz="929305">
              <a:buFont typeface="+mj-lt"/>
              <a:buAutoNum type="arabicPeriod" startAt="10"/>
              <a:defRPr/>
            </a:pPr>
            <a:r>
              <a:rPr lang="en-US" dirty="0"/>
              <a:t>Under </a:t>
            </a:r>
            <a:r>
              <a:rPr lang="en-US" b="1" dirty="0"/>
              <a:t>SmartArt</a:t>
            </a:r>
            <a:r>
              <a:rPr lang="en-US" dirty="0"/>
              <a:t> </a:t>
            </a:r>
            <a:r>
              <a:rPr lang="en-US" b="1" dirty="0"/>
              <a:t>Tools</a:t>
            </a:r>
            <a:r>
              <a:rPr lang="en-US" dirty="0"/>
              <a:t>, on the </a:t>
            </a:r>
            <a:r>
              <a:rPr lang="en-US" b="1" dirty="0"/>
              <a:t>Format</a:t>
            </a:r>
            <a:r>
              <a:rPr lang="en-US" dirty="0"/>
              <a:t> tab, in the </a:t>
            </a:r>
            <a:r>
              <a:rPr lang="en-US" b="1" dirty="0"/>
              <a:t>Shape</a:t>
            </a:r>
            <a:r>
              <a:rPr lang="en-US" dirty="0"/>
              <a:t> </a:t>
            </a:r>
            <a:r>
              <a:rPr lang="en-US" b="1" dirty="0"/>
              <a:t>Styles</a:t>
            </a:r>
            <a:r>
              <a:rPr lang="en-US" dirty="0"/>
              <a:t> group, click </a:t>
            </a:r>
            <a:r>
              <a:rPr lang="en-US" b="1" dirty="0"/>
              <a:t>Shape Fill</a:t>
            </a:r>
            <a:r>
              <a:rPr lang="en-US" dirty="0"/>
              <a:t>, point to </a:t>
            </a:r>
            <a:r>
              <a:rPr lang="en-US" b="1" dirty="0"/>
              <a:t>Gradient</a:t>
            </a:r>
            <a:r>
              <a:rPr lang="en-US" dirty="0"/>
              <a:t>, and then click </a:t>
            </a:r>
            <a:r>
              <a:rPr lang="en-US" b="1" dirty="0"/>
              <a:t>More Gradients</a:t>
            </a:r>
            <a:r>
              <a:rPr lang="en-US" dirty="0"/>
              <a:t>. In the </a:t>
            </a:r>
            <a:r>
              <a:rPr lang="en-US" b="1" dirty="0"/>
              <a:t>Format Shape</a:t>
            </a:r>
            <a:r>
              <a:rPr lang="en-US" dirty="0"/>
              <a:t> dialog box, in the left pane, click </a:t>
            </a:r>
            <a:r>
              <a:rPr lang="en-US" b="1" dirty="0"/>
              <a:t>Fill</a:t>
            </a:r>
            <a:r>
              <a:rPr lang="en-US" dirty="0"/>
              <a:t>, select </a:t>
            </a:r>
            <a:r>
              <a:rPr lang="en-US" b="1" dirty="0"/>
              <a:t>Gradient fill </a:t>
            </a:r>
            <a:r>
              <a:rPr lang="en-US" dirty="0"/>
              <a:t>in the </a:t>
            </a:r>
            <a:r>
              <a:rPr lang="en-US" b="1" dirty="0"/>
              <a:t>Fill</a:t>
            </a:r>
            <a:r>
              <a:rPr lang="en-US" dirty="0"/>
              <a:t> pane, and then do the following:</a:t>
            </a:r>
          </a:p>
          <a:p>
            <a:pPr marL="696979" lvl="1" indent="-232326" defTabSz="929305">
              <a:buFont typeface="Arial" pitchFamily="34" charset="0"/>
              <a:buChar char="•"/>
              <a:defRPr/>
            </a:pPr>
            <a:r>
              <a:rPr lang="en-US" dirty="0"/>
              <a:t>In the </a:t>
            </a:r>
            <a:r>
              <a:rPr lang="en-US" b="1" dirty="0"/>
              <a:t>Type </a:t>
            </a:r>
            <a:r>
              <a:rPr lang="en-US" dirty="0"/>
              <a:t>list, select </a:t>
            </a:r>
            <a:r>
              <a:rPr lang="en-US" b="1" dirty="0"/>
              <a:t>Linear</a:t>
            </a:r>
            <a:r>
              <a:rPr lang="en-US" dirty="0"/>
              <a:t>.</a:t>
            </a:r>
          </a:p>
          <a:p>
            <a:pPr marL="696979" lvl="1" indent="-232326" defTabSz="929305">
              <a:buFont typeface="Arial" pitchFamily="34" charset="0"/>
              <a:buChar char="•"/>
              <a:defRPr/>
            </a:pPr>
            <a:r>
              <a:rPr lang="en-US" dirty="0"/>
              <a:t>In the </a:t>
            </a:r>
            <a:r>
              <a:rPr lang="en-US" b="1" dirty="0"/>
              <a:t>Direction </a:t>
            </a:r>
            <a:r>
              <a:rPr lang="en-US" dirty="0"/>
              <a:t>list, select </a:t>
            </a:r>
            <a:r>
              <a:rPr lang="en-US" b="1" dirty="0"/>
              <a:t>Linear Down </a:t>
            </a:r>
            <a:r>
              <a:rPr lang="en-US" dirty="0"/>
              <a:t>(first row, second option from the left).</a:t>
            </a:r>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two stops appear in the drop-down list.</a:t>
            </a:r>
          </a:p>
          <a:p>
            <a:pPr marL="232326" indent="-232326">
              <a:buFont typeface="+mj-lt"/>
              <a:buAutoNum type="arabicPeriod" startAt="10"/>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19%</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a:t>
            </a:r>
            <a:r>
              <a:rPr lang="en-US" dirty="0"/>
              <a:t>(first row, second option from the left). </a:t>
            </a:r>
            <a:endParaRPr lang="en-US" b="1" dirty="0"/>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Lighter 50%</a:t>
            </a:r>
            <a:r>
              <a:rPr lang="en-US" dirty="0"/>
              <a:t> (second row, second option from the left).</a:t>
            </a:r>
            <a:endParaRPr lang="en-US" b="1" dirty="0"/>
          </a:p>
          <a:p>
            <a:endParaRPr lang="en-US" dirty="0"/>
          </a:p>
          <a:p>
            <a:endParaRPr lang="en-US" dirty="0"/>
          </a:p>
          <a:p>
            <a:r>
              <a:rPr lang="en-US" dirty="0"/>
              <a:t>To reproduce the animation effects on this slide, do the following:</a:t>
            </a:r>
          </a:p>
          <a:p>
            <a:pPr marL="232326" indent="-232326">
              <a:buFont typeface="+mj-lt"/>
              <a:buAutoNum type="arabicPeriod"/>
            </a:pPr>
            <a:r>
              <a:rPr lang="en-US" dirty="0"/>
              <a:t>On the </a:t>
            </a:r>
            <a:r>
              <a:rPr lang="en-US" b="1" dirty="0"/>
              <a:t>Animations</a:t>
            </a:r>
            <a:r>
              <a:rPr lang="en-US" dirty="0"/>
              <a:t> tab, in the </a:t>
            </a:r>
            <a:r>
              <a:rPr lang="en-US" b="1" dirty="0"/>
              <a:t>Animations</a:t>
            </a:r>
            <a:r>
              <a:rPr lang="en-US" dirty="0"/>
              <a:t> group, click </a:t>
            </a:r>
            <a:r>
              <a:rPr lang="en-US" b="1" dirty="0"/>
              <a:t>Custom</a:t>
            </a:r>
            <a:r>
              <a:rPr lang="en-US" dirty="0"/>
              <a:t> </a:t>
            </a:r>
            <a:r>
              <a:rPr lang="en-US" b="1" dirty="0"/>
              <a:t>Animation</a:t>
            </a:r>
            <a:r>
              <a:rPr lang="en-US" dirty="0"/>
              <a:t>.</a:t>
            </a:r>
          </a:p>
          <a:p>
            <a:pPr marL="232326" indent="-232326">
              <a:buFont typeface="+mj-lt"/>
              <a:buAutoNum type="arabicPeriod"/>
            </a:pPr>
            <a:r>
              <a:rPr lang="en-US" dirty="0"/>
              <a:t>On the slide, select the graphic. In the </a:t>
            </a:r>
            <a:r>
              <a:rPr lang="en-US" b="1" dirty="0"/>
              <a:t>Custom Animation</a:t>
            </a:r>
            <a:r>
              <a:rPr lang="en-US" dirty="0"/>
              <a:t> task pane, do the following:</a:t>
            </a:r>
          </a:p>
          <a:p>
            <a:pPr marL="696979" lvl="1" indent="-232326">
              <a:buFont typeface="+mj-lt"/>
              <a:buAutoNum type="arabicPeriod"/>
            </a:pPr>
            <a:r>
              <a:rPr lang="en-US" dirty="0"/>
              <a:t>Click </a:t>
            </a:r>
            <a:r>
              <a:rPr lang="en-US" b="1" dirty="0"/>
              <a:t>Add Effect</a:t>
            </a:r>
            <a:r>
              <a:rPr lang="en-US" dirty="0"/>
              <a:t>, point to </a:t>
            </a:r>
            <a:r>
              <a:rPr lang="en-US" b="1" dirty="0"/>
              <a:t>Entrance</a:t>
            </a:r>
            <a:r>
              <a:rPr lang="en-US" dirty="0"/>
              <a:t>, and then click </a:t>
            </a:r>
            <a:r>
              <a:rPr lang="en-US" b="1" dirty="0"/>
              <a:t>More</a:t>
            </a:r>
            <a:r>
              <a:rPr lang="en-US" dirty="0"/>
              <a:t> </a:t>
            </a:r>
            <a:r>
              <a:rPr lang="en-US" b="1" dirty="0"/>
              <a:t>Effects</a:t>
            </a:r>
            <a:r>
              <a:rPr lang="en-US" dirty="0"/>
              <a:t>. In the </a:t>
            </a:r>
            <a:r>
              <a:rPr lang="en-US" b="1" dirty="0"/>
              <a:t>Add Entrance Effect </a:t>
            </a:r>
            <a:r>
              <a:rPr lang="en-US" dirty="0"/>
              <a:t>dialog box, under </a:t>
            </a:r>
            <a:r>
              <a:rPr lang="en-US" b="1" dirty="0"/>
              <a:t>Moderate</a:t>
            </a:r>
            <a:r>
              <a:rPr lang="en-US" dirty="0"/>
              <a:t>, click </a:t>
            </a:r>
            <a:r>
              <a:rPr lang="en-US" b="1" dirty="0"/>
              <a:t>Stretch</a:t>
            </a:r>
            <a:r>
              <a:rPr lang="en-US" dirty="0"/>
              <a:t>. </a:t>
            </a:r>
          </a:p>
          <a:p>
            <a:pPr marL="696979" lvl="1" indent="-232326">
              <a:buFont typeface="+mj-lt"/>
              <a:buAutoNum type="arabicPeriod"/>
            </a:pPr>
            <a:r>
              <a:rPr lang="en-US" dirty="0"/>
              <a:t>Under </a:t>
            </a:r>
            <a:r>
              <a:rPr lang="en-US" b="1" dirty="0"/>
              <a:t>Modify: Stretch</a:t>
            </a:r>
            <a:r>
              <a:rPr lang="en-US" dirty="0"/>
              <a:t>, in the </a:t>
            </a:r>
            <a:r>
              <a:rPr lang="en-US" b="1" dirty="0"/>
              <a:t>Speed</a:t>
            </a:r>
            <a:r>
              <a:rPr lang="en-US" dirty="0"/>
              <a:t> list, select </a:t>
            </a:r>
            <a:r>
              <a:rPr lang="en-US" b="1" dirty="0"/>
              <a:t>Fast</a:t>
            </a:r>
            <a:r>
              <a:rPr lang="en-US" dirty="0"/>
              <a:t>.</a:t>
            </a:r>
          </a:p>
          <a:p>
            <a:pPr marL="232326" indent="-232326">
              <a:buFont typeface="+mj-lt"/>
              <a:buAutoNum type="arabicPeriod"/>
            </a:pPr>
            <a:r>
              <a:rPr lang="en-US" dirty="0"/>
              <a:t>Also in the </a:t>
            </a:r>
            <a:r>
              <a:rPr lang="en-US" b="1" dirty="0"/>
              <a:t>Custom</a:t>
            </a:r>
            <a:r>
              <a:rPr lang="en-US" dirty="0"/>
              <a:t> </a:t>
            </a:r>
            <a:r>
              <a:rPr lang="en-US" b="1" dirty="0"/>
              <a:t>Animation </a:t>
            </a:r>
            <a:r>
              <a:rPr lang="en-US" dirty="0"/>
              <a:t>task pane, click the arrow to the right of the animation effect, and then click </a:t>
            </a:r>
            <a:r>
              <a:rPr lang="en-US" b="1" dirty="0"/>
              <a:t>Effect Options</a:t>
            </a:r>
            <a:r>
              <a:rPr lang="en-US" dirty="0"/>
              <a:t>. In the </a:t>
            </a:r>
            <a:r>
              <a:rPr lang="en-US" b="1" dirty="0"/>
              <a:t>Stretch</a:t>
            </a:r>
            <a:r>
              <a:rPr lang="en-US" dirty="0"/>
              <a:t> dialog box, on the </a:t>
            </a:r>
            <a:r>
              <a:rPr lang="en-US" b="1" dirty="0"/>
              <a:t>SmartArt</a:t>
            </a:r>
            <a:r>
              <a:rPr lang="en-US" dirty="0"/>
              <a:t> </a:t>
            </a:r>
            <a:r>
              <a:rPr lang="en-US" b="1" dirty="0"/>
              <a:t>Animation</a:t>
            </a:r>
            <a:r>
              <a:rPr lang="en-US" dirty="0"/>
              <a:t> tab, in the </a:t>
            </a:r>
            <a:r>
              <a:rPr lang="en-US" b="1" dirty="0"/>
              <a:t>Group graphic </a:t>
            </a:r>
            <a:r>
              <a:rPr lang="en-US" dirty="0"/>
              <a:t>list, select </a:t>
            </a:r>
            <a:r>
              <a:rPr lang="en-US" b="1" dirty="0"/>
              <a:t>One by One</a:t>
            </a:r>
            <a:r>
              <a:rPr lang="en-US" dirty="0"/>
              <a:t>.</a:t>
            </a:r>
          </a:p>
          <a:p>
            <a:pPr marL="232326" indent="-232326">
              <a:buFont typeface="+mj-lt"/>
              <a:buAutoNum type="arabicPeriod"/>
            </a:pPr>
            <a:r>
              <a:rPr lang="en-US" dirty="0"/>
              <a:t>Also in the </a:t>
            </a:r>
            <a:r>
              <a:rPr lang="en-US" b="1" dirty="0"/>
              <a:t>Custom</a:t>
            </a:r>
            <a:r>
              <a:rPr lang="en-US" dirty="0"/>
              <a:t> </a:t>
            </a:r>
            <a:r>
              <a:rPr lang="en-US" b="1" dirty="0"/>
              <a:t>Animation </a:t>
            </a:r>
            <a:r>
              <a:rPr lang="en-US" dirty="0"/>
              <a:t>task pane, click the double arrows under the animation effect to expand the list of effects. </a:t>
            </a:r>
          </a:p>
          <a:p>
            <a:pPr marL="232326" indent="-232326">
              <a:buFont typeface="+mj-lt"/>
              <a:buAutoNum type="arabicPeriod"/>
            </a:pPr>
            <a:r>
              <a:rPr lang="en-US" dirty="0"/>
              <a:t>Press and hold CTRL, and then select all of the animation effects in the </a:t>
            </a:r>
            <a:r>
              <a:rPr lang="en-US" b="1" dirty="0"/>
              <a:t>Custom Animation</a:t>
            </a:r>
            <a:r>
              <a:rPr lang="en-US" dirty="0"/>
              <a:t> task pane. Under </a:t>
            </a:r>
            <a:r>
              <a:rPr lang="en-US" b="1" dirty="0"/>
              <a:t>Modify: Stretch</a:t>
            </a:r>
            <a:r>
              <a:rPr lang="en-US" dirty="0"/>
              <a:t>, in the </a:t>
            </a:r>
            <a:r>
              <a:rPr lang="en-US" b="1" dirty="0"/>
              <a:t>Start</a:t>
            </a:r>
            <a:r>
              <a:rPr lang="en-US" dirty="0"/>
              <a:t> list, select </a:t>
            </a:r>
            <a:r>
              <a:rPr lang="en-US" b="1" dirty="0"/>
              <a:t>With Previous</a:t>
            </a:r>
            <a:r>
              <a:rPr lang="en-US" dirty="0"/>
              <a:t>.</a:t>
            </a:r>
          </a:p>
          <a:p>
            <a:pPr marL="232326" indent="-232326" defTabSz="929305">
              <a:buFont typeface="+mj-lt"/>
              <a:buAutoNum type="arabicPeriod"/>
              <a:defRPr/>
            </a:pPr>
            <a:r>
              <a:rPr lang="en-US" dirty="0"/>
              <a:t>Select the first animation effect (stretch effect for the left-right arrow) in the </a:t>
            </a:r>
            <a:r>
              <a:rPr lang="en-US" b="1" dirty="0"/>
              <a:t>Custom</a:t>
            </a:r>
            <a:r>
              <a:rPr lang="en-US" dirty="0"/>
              <a:t> </a:t>
            </a:r>
            <a:r>
              <a:rPr lang="en-US" b="1" dirty="0"/>
              <a:t>Animation</a:t>
            </a:r>
            <a:r>
              <a:rPr lang="en-US" dirty="0"/>
              <a:t> task pane. Under </a:t>
            </a:r>
            <a:r>
              <a:rPr lang="en-US" b="1" dirty="0"/>
              <a:t>Modify: Stretch</a:t>
            </a:r>
            <a:r>
              <a:rPr lang="en-US" dirty="0"/>
              <a:t>, click the arrow to the right of the effect, and then click </a:t>
            </a:r>
            <a:r>
              <a:rPr lang="en-US" b="1" dirty="0"/>
              <a:t>Timing</a:t>
            </a:r>
            <a:r>
              <a:rPr lang="en-US" dirty="0"/>
              <a:t>. In the </a:t>
            </a:r>
            <a:r>
              <a:rPr lang="en-US" b="1" dirty="0"/>
              <a:t>Stretch</a:t>
            </a:r>
            <a:r>
              <a:rPr lang="en-US" dirty="0"/>
              <a:t> dialog box, on the</a:t>
            </a:r>
            <a:r>
              <a:rPr lang="en-US" b="1" dirty="0"/>
              <a:t> Timing</a:t>
            </a:r>
            <a:r>
              <a:rPr lang="en-US" dirty="0"/>
              <a:t> tab, do the following: </a:t>
            </a:r>
          </a:p>
          <a:p>
            <a:pPr marL="696979" lvl="1" indent="-232326" defTabSz="929305">
              <a:buFont typeface="Arial" pitchFamily="34" charset="0"/>
              <a:buChar char="•"/>
              <a:defRPr/>
            </a:pPr>
            <a:r>
              <a:rPr lang="en-US" dirty="0"/>
              <a:t>In the </a:t>
            </a:r>
            <a:r>
              <a:rPr lang="en-US" b="1" dirty="0"/>
              <a:t>Delay</a:t>
            </a:r>
            <a:r>
              <a:rPr lang="en-US" dirty="0"/>
              <a:t> box, enter </a:t>
            </a:r>
            <a:r>
              <a:rPr lang="en-US" b="1" dirty="0"/>
              <a:t>0.5</a:t>
            </a:r>
            <a:r>
              <a:rPr lang="en-US" dirty="0"/>
              <a:t>. </a:t>
            </a:r>
          </a:p>
          <a:p>
            <a:pPr marL="696979" lvl="1" indent="-232326" defTabSz="929305">
              <a:buFont typeface="Arial" pitchFamily="34" charset="0"/>
              <a:buChar char="•"/>
              <a:defRPr/>
            </a:pPr>
            <a:r>
              <a:rPr lang="en-US" dirty="0"/>
              <a:t>In the </a:t>
            </a:r>
            <a:r>
              <a:rPr lang="en-US" b="1" dirty="0"/>
              <a:t>Speed </a:t>
            </a:r>
            <a:r>
              <a:rPr lang="en-US" dirty="0"/>
              <a:t>box, enter </a:t>
            </a:r>
            <a:r>
              <a:rPr lang="en-US" b="1" dirty="0"/>
              <a:t>1.5 seconds</a:t>
            </a:r>
            <a:r>
              <a:rPr lang="en-US" dirty="0"/>
              <a:t>.</a:t>
            </a:r>
          </a:p>
          <a:p>
            <a:pPr marL="232326" indent="-232326">
              <a:buFont typeface="+mj-lt"/>
              <a:buAutoNum type="arabicPeriod" startAt="7"/>
            </a:pPr>
            <a:r>
              <a:rPr lang="en-US" dirty="0"/>
              <a:t>Press and hold CTRL, and then select the second and third animation effects (stretch effects for the left panel) in the </a:t>
            </a:r>
            <a:r>
              <a:rPr lang="en-US" b="1" dirty="0"/>
              <a:t>Custom</a:t>
            </a:r>
            <a:r>
              <a:rPr lang="en-US" dirty="0"/>
              <a:t> </a:t>
            </a:r>
            <a:r>
              <a:rPr lang="en-US" b="1" dirty="0"/>
              <a:t>Animation</a:t>
            </a:r>
            <a:r>
              <a:rPr lang="en-US" dirty="0"/>
              <a:t> task pane. Under </a:t>
            </a:r>
            <a:r>
              <a:rPr lang="en-US" b="1" dirty="0"/>
              <a:t>Modify: Stretch</a:t>
            </a:r>
            <a:r>
              <a:rPr lang="en-US" dirty="0"/>
              <a:t>, in the </a:t>
            </a:r>
            <a:r>
              <a:rPr lang="en-US" b="1" dirty="0"/>
              <a:t>Direction</a:t>
            </a:r>
            <a:r>
              <a:rPr lang="en-US" dirty="0"/>
              <a:t> list, select </a:t>
            </a:r>
            <a:r>
              <a:rPr lang="en-US" b="1" dirty="0"/>
              <a:t>From Right</a:t>
            </a:r>
            <a:r>
              <a:rPr lang="en-US" dirty="0"/>
              <a:t>. </a:t>
            </a:r>
          </a:p>
          <a:p>
            <a:pPr marL="232326" indent="-232326" defTabSz="929305">
              <a:buFont typeface="+mj-lt"/>
              <a:buAutoNum type="arabicPeriod" startAt="7"/>
              <a:defRPr/>
            </a:pPr>
            <a:r>
              <a:rPr lang="en-US" dirty="0"/>
              <a:t>Also in the </a:t>
            </a:r>
            <a:r>
              <a:rPr lang="en-US" b="1" dirty="0"/>
              <a:t>Custom Animation </a:t>
            </a:r>
            <a:r>
              <a:rPr lang="en-US" dirty="0"/>
              <a:t>task pane, with the second and third animation effects still selected, click the arrow to the right of one of those effects, and then click </a:t>
            </a:r>
            <a:r>
              <a:rPr lang="en-US" b="1" dirty="0"/>
              <a:t>Timing</a:t>
            </a:r>
            <a:r>
              <a:rPr lang="en-US" dirty="0"/>
              <a:t>. In the </a:t>
            </a:r>
            <a:r>
              <a:rPr lang="en-US" b="1" dirty="0"/>
              <a:t>Stretch</a:t>
            </a:r>
            <a:r>
              <a:rPr lang="en-US" dirty="0"/>
              <a:t> dialog box, on the</a:t>
            </a:r>
            <a:r>
              <a:rPr lang="en-US" b="1" dirty="0"/>
              <a:t> Timing</a:t>
            </a:r>
            <a:r>
              <a:rPr lang="en-US" dirty="0"/>
              <a:t> tab, in the </a:t>
            </a:r>
            <a:r>
              <a:rPr lang="en-US" b="1" dirty="0"/>
              <a:t>Delay</a:t>
            </a:r>
            <a:r>
              <a:rPr lang="en-US" dirty="0"/>
              <a:t> box, enter </a:t>
            </a:r>
            <a:r>
              <a:rPr lang="en-US" b="1" dirty="0"/>
              <a:t>1</a:t>
            </a:r>
            <a:r>
              <a:rPr lang="en-US" dirty="0"/>
              <a:t>, and then click </a:t>
            </a:r>
            <a:r>
              <a:rPr lang="en-US" b="1" dirty="0"/>
              <a:t>OK</a:t>
            </a:r>
            <a:r>
              <a:rPr lang="en-US" dirty="0"/>
              <a:t>.</a:t>
            </a:r>
          </a:p>
          <a:p>
            <a:pPr marL="232326" indent="-232326">
              <a:buFont typeface="+mj-lt"/>
              <a:buAutoNum type="arabicPeriod" startAt="7"/>
            </a:pPr>
            <a:r>
              <a:rPr lang="en-US" dirty="0"/>
              <a:t>Press and hold CTRL, and then select the sixth and seventh animation effects (stretch effects for the right panel) in the </a:t>
            </a:r>
            <a:r>
              <a:rPr lang="en-US" b="1" dirty="0"/>
              <a:t>Custom Animation</a:t>
            </a:r>
            <a:r>
              <a:rPr lang="en-US" dirty="0"/>
              <a:t> task pane. Under </a:t>
            </a:r>
            <a:r>
              <a:rPr lang="en-US" b="1" dirty="0"/>
              <a:t>Modify: Stretch</a:t>
            </a:r>
            <a:r>
              <a:rPr lang="en-US" dirty="0"/>
              <a:t>, in the </a:t>
            </a:r>
            <a:r>
              <a:rPr lang="en-US" b="1" dirty="0"/>
              <a:t>Direction</a:t>
            </a:r>
            <a:r>
              <a:rPr lang="en-US" dirty="0"/>
              <a:t> list, select </a:t>
            </a:r>
            <a:r>
              <a:rPr lang="en-US" b="1" dirty="0"/>
              <a:t>From Left</a:t>
            </a:r>
            <a:r>
              <a:rPr lang="en-US" dirty="0"/>
              <a:t>. </a:t>
            </a:r>
          </a:p>
          <a:p>
            <a:pPr marL="232326" indent="-232326" defTabSz="929305">
              <a:buFont typeface="+mj-lt"/>
              <a:buAutoNum type="arabicPeriod" startAt="7"/>
              <a:defRPr/>
            </a:pPr>
            <a:r>
              <a:rPr lang="en-US" dirty="0"/>
              <a:t>Also in the </a:t>
            </a:r>
            <a:r>
              <a:rPr lang="en-US" b="1" dirty="0"/>
              <a:t>Custom Animation</a:t>
            </a:r>
            <a:r>
              <a:rPr lang="en-US" dirty="0"/>
              <a:t> task pane, with the sixth and seventh animation effects still selected, click the arrow to the right of one of those effects, and then click </a:t>
            </a:r>
            <a:r>
              <a:rPr lang="en-US" b="1" dirty="0"/>
              <a:t>Timing</a:t>
            </a:r>
            <a:r>
              <a:rPr lang="en-US" dirty="0"/>
              <a:t>. In the </a:t>
            </a:r>
            <a:r>
              <a:rPr lang="en-US" b="1" dirty="0"/>
              <a:t>Stretch</a:t>
            </a:r>
            <a:r>
              <a:rPr lang="en-US" dirty="0"/>
              <a:t> dialog box, on the</a:t>
            </a:r>
            <a:r>
              <a:rPr lang="en-US" b="1" dirty="0"/>
              <a:t> Timing</a:t>
            </a:r>
            <a:r>
              <a:rPr lang="en-US" dirty="0"/>
              <a:t> tab, in the </a:t>
            </a:r>
            <a:r>
              <a:rPr lang="en-US" b="1" dirty="0"/>
              <a:t>Delay</a:t>
            </a:r>
            <a:r>
              <a:rPr lang="en-US" dirty="0"/>
              <a:t> box, enter </a:t>
            </a:r>
            <a:r>
              <a:rPr lang="en-US" b="1" dirty="0"/>
              <a:t>1</a:t>
            </a:r>
            <a:r>
              <a:rPr lang="en-US" dirty="0"/>
              <a:t>.</a:t>
            </a:r>
          </a:p>
          <a:p>
            <a:pPr marL="348489" indent="-348489">
              <a:buFont typeface="+mj-lt"/>
              <a:buAutoNum type="arabicPeriod" startAt="7"/>
            </a:pPr>
            <a:endParaRPr lang="en-US" dirty="0"/>
          </a:p>
          <a:p>
            <a:endParaRPr lang="en-US" dirty="0"/>
          </a:p>
          <a:p>
            <a:r>
              <a:rPr lang="en-US" dirty="0"/>
              <a:t>To reproduce the background effects on this slide, do the following:</a:t>
            </a:r>
          </a:p>
          <a:p>
            <a:pPr marL="232326" indent="-232326">
              <a:buFont typeface="+mj-lt"/>
              <a:buAutoNum type="arabicPeriod"/>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96979" lvl="1" indent="-232326">
              <a:buFont typeface="Arial" pitchFamily="34" charset="0"/>
              <a:buChar char="•"/>
            </a:pPr>
            <a:r>
              <a:rPr lang="en-US" dirty="0"/>
              <a:t>In the </a:t>
            </a:r>
            <a:r>
              <a:rPr lang="en-US" b="1" dirty="0"/>
              <a:t>Type</a:t>
            </a:r>
            <a:r>
              <a:rPr lang="en-US" dirty="0"/>
              <a:t> list, select </a:t>
            </a:r>
            <a:r>
              <a:rPr lang="en-US" b="1" dirty="0"/>
              <a:t>Radial</a:t>
            </a:r>
            <a:r>
              <a:rPr lang="en-US" dirty="0"/>
              <a:t>.</a:t>
            </a:r>
          </a:p>
          <a:p>
            <a:pPr marL="696979" lvl="1" indent="-232326">
              <a:buFont typeface="Arial" pitchFamily="34" charset="0"/>
              <a:buChar char="•"/>
            </a:pPr>
            <a:r>
              <a:rPr lang="en-US" dirty="0"/>
              <a:t>Click the button next to </a:t>
            </a:r>
            <a:r>
              <a:rPr lang="en-US" b="1" dirty="0"/>
              <a:t>Direction</a:t>
            </a:r>
            <a:r>
              <a:rPr lang="en-US" dirty="0"/>
              <a:t>, and then click </a:t>
            </a:r>
            <a:r>
              <a:rPr lang="en-US" b="1" dirty="0"/>
              <a:t>From Center </a:t>
            </a:r>
            <a:r>
              <a:rPr lang="en-US" dirty="0"/>
              <a:t>(third option from the left). </a:t>
            </a:r>
            <a:endParaRPr lang="en-US" b="1" dirty="0"/>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two stops appear in the drop-down list.</a:t>
            </a:r>
          </a:p>
          <a:p>
            <a:pPr marL="232326" indent="-232326">
              <a:buFont typeface="+mj-lt"/>
              <a:buAutoNum type="arabicPeriod"/>
            </a:pPr>
            <a:r>
              <a:rPr lang="en-US" dirty="0"/>
              <a:t>Also under </a:t>
            </a:r>
            <a:r>
              <a:rPr lang="en-US" b="1" dirty="0"/>
              <a:t>Gradient stops</a:t>
            </a:r>
            <a:r>
              <a:rPr lang="en-US" dirty="0"/>
              <a:t>, customize the gradient stops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White, Background 1 </a:t>
            </a:r>
            <a:r>
              <a:rPr lang="en-US" dirty="0"/>
              <a:t>(first row, first option from the left).</a:t>
            </a:r>
            <a:endParaRPr lang="en-US" b="1" dirty="0"/>
          </a:p>
          <a:p>
            <a:pPr marL="696979" lvl="1" indent="-232326">
              <a:buFont typeface="Arial" pitchFamily="34" charset="0"/>
              <a:buChar char="•"/>
            </a:pPr>
            <a:r>
              <a:rPr lang="en-US" dirty="0"/>
              <a:t>Select </a:t>
            </a:r>
            <a:r>
              <a:rPr lang="en-US" b="1" dirty="0"/>
              <a:t>Stop 2 </a:t>
            </a:r>
            <a:r>
              <a:rPr lang="en-US" dirty="0"/>
              <a:t>from the list, and then do the following: </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a:buFont typeface="Arial" pitchFamily="34" charset="0"/>
              <a:buChar cha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Lighter 25% </a:t>
            </a:r>
            <a:r>
              <a:rPr lang="en-US" dirty="0"/>
              <a:t>(fourth row, second option from the left).</a:t>
            </a:r>
          </a:p>
          <a:p>
            <a:pPr marL="1161631" lvl="2" indent="-232326"/>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884805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r>
              <a:rPr lang="en-US" sz="1400" b="1" dirty="0"/>
              <a:t>Tinted pictures in shapes</a:t>
            </a:r>
          </a:p>
          <a:p>
            <a:r>
              <a:rPr lang="en-US" sz="1400" dirty="0"/>
              <a:t>(Intermediate)</a:t>
            </a:r>
          </a:p>
          <a:p>
            <a:endParaRPr lang="en-US" dirty="0"/>
          </a:p>
          <a:p>
            <a:endParaRPr lang="en-US" dirty="0"/>
          </a:p>
          <a:p>
            <a:r>
              <a:rPr lang="en-US" dirty="0"/>
              <a:t>To reproduce the first shape effect from the left on this slide, do the following:</a:t>
            </a:r>
          </a:p>
          <a:p>
            <a:pPr marL="232326" indent="-232326" defTabSz="929305">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32326" indent="-232326" defTabSz="929305">
              <a:buFont typeface="+mj-lt"/>
              <a:buAutoNum type="arabicPeriod"/>
              <a:defRPr/>
            </a:pPr>
            <a:r>
              <a:rPr lang="en-US" dirty="0"/>
              <a:t>On the </a:t>
            </a:r>
            <a:r>
              <a:rPr lang="en-US" b="1" dirty="0"/>
              <a:t>Insert</a:t>
            </a:r>
            <a:r>
              <a:rPr lang="en-US" dirty="0"/>
              <a:t> tab, in the </a:t>
            </a:r>
            <a:r>
              <a:rPr lang="en-US" b="1" dirty="0"/>
              <a:t>Illustrations</a:t>
            </a:r>
            <a:r>
              <a:rPr lang="en-US" dirty="0"/>
              <a:t> 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 </a:t>
            </a:r>
            <a:endParaRPr lang="en-US" i="1" dirty="0"/>
          </a:p>
          <a:p>
            <a:pPr marL="232326" indent="-232326">
              <a:buFont typeface="+mj-lt"/>
              <a:buAutoNum type="arabicPeriod"/>
            </a:pPr>
            <a:r>
              <a:rPr lang="en-US" dirty="0"/>
              <a:t>Select the picture. Under </a:t>
            </a:r>
            <a:r>
              <a:rPr lang="en-US" b="1" dirty="0"/>
              <a:t>Picture 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a:t>
            </a:r>
          </a:p>
          <a:p>
            <a:pPr marL="232326" indent="-232326">
              <a:buFont typeface="+mj-lt"/>
              <a:buAutoNum type="arabicPeriod"/>
            </a:pPr>
            <a:r>
              <a:rPr lang="en-US" dirty="0"/>
              <a:t>In the </a:t>
            </a:r>
            <a:r>
              <a:rPr lang="en-US" b="1" dirty="0"/>
              <a:t>Size and Position </a:t>
            </a:r>
            <a:r>
              <a:rPr lang="en-US" dirty="0"/>
              <a:t> dialog box, on the </a:t>
            </a:r>
            <a:r>
              <a:rPr lang="en-US" b="1" dirty="0"/>
              <a:t>Size</a:t>
            </a:r>
            <a:r>
              <a:rPr lang="en-US" dirty="0"/>
              <a:t> tab, resize or crop the picture as needed so that under </a:t>
            </a:r>
            <a:r>
              <a:rPr lang="en-US" b="1" dirty="0"/>
              <a:t>Size and rotate</a:t>
            </a:r>
            <a:r>
              <a:rPr lang="en-US" dirty="0"/>
              <a:t>, the </a:t>
            </a:r>
            <a:r>
              <a:rPr lang="en-US" b="1" dirty="0"/>
              <a:t>Height</a:t>
            </a:r>
            <a:r>
              <a:rPr lang="en-US" dirty="0"/>
              <a:t> box is set to </a:t>
            </a:r>
            <a:r>
              <a:rPr lang="en-US" b="1" dirty="0"/>
              <a:t>2.75”</a:t>
            </a:r>
            <a:r>
              <a:rPr lang="en-US" dirty="0"/>
              <a:t> and the </a:t>
            </a:r>
            <a:r>
              <a:rPr lang="en-US" b="1" dirty="0"/>
              <a:t>Width</a:t>
            </a:r>
            <a:r>
              <a:rPr lang="en-US" dirty="0"/>
              <a:t> box is set to </a:t>
            </a:r>
            <a:r>
              <a:rPr lang="en-US" b="1" dirty="0"/>
              <a:t>2.92”</a:t>
            </a:r>
            <a:r>
              <a:rPr lang="en-US" dirty="0"/>
              <a:t>. Resize the picture under </a:t>
            </a:r>
            <a:r>
              <a:rPr lang="en-US" b="1" dirty="0"/>
              <a:t>Size and rotate </a:t>
            </a:r>
            <a:r>
              <a:rPr lang="en-US" dirty="0"/>
              <a:t>by entering values into the </a:t>
            </a:r>
            <a:r>
              <a:rPr lang="en-US" b="1" dirty="0"/>
              <a:t>Height</a:t>
            </a:r>
            <a:r>
              <a:rPr lang="en-US" dirty="0"/>
              <a:t> and </a:t>
            </a:r>
            <a:r>
              <a:rPr lang="en-US" b="1" dirty="0"/>
              <a:t>Width</a:t>
            </a:r>
            <a:r>
              <a:rPr lang="en-US" dirty="0"/>
              <a:t> boxes. Crop the picture under </a:t>
            </a:r>
            <a:r>
              <a:rPr lang="en-US" b="1" dirty="0"/>
              <a:t>Crop from </a:t>
            </a:r>
            <a:r>
              <a:rPr lang="en-US" dirty="0"/>
              <a:t>by entering values into the </a:t>
            </a:r>
            <a:r>
              <a:rPr lang="en-US" b="1" dirty="0"/>
              <a:t>Left</a:t>
            </a:r>
            <a:r>
              <a:rPr lang="en-US" dirty="0"/>
              <a:t>, </a:t>
            </a:r>
            <a:r>
              <a:rPr lang="en-US" b="1" dirty="0"/>
              <a:t>Right</a:t>
            </a:r>
            <a:r>
              <a:rPr lang="en-US" dirty="0"/>
              <a:t>, </a:t>
            </a:r>
            <a:r>
              <a:rPr lang="en-US" b="1" dirty="0"/>
              <a:t>Top</a:t>
            </a:r>
            <a:r>
              <a:rPr lang="en-US" dirty="0"/>
              <a:t>, and </a:t>
            </a:r>
            <a:r>
              <a:rPr lang="en-US" b="1" dirty="0"/>
              <a:t>Bottom</a:t>
            </a:r>
            <a:r>
              <a:rPr lang="en-US" dirty="0"/>
              <a:t> boxes.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Shape</a:t>
            </a:r>
            <a:r>
              <a:rPr lang="en-US" dirty="0"/>
              <a:t>, and then under </a:t>
            </a:r>
            <a:r>
              <a:rPr lang="en-US" b="1" dirty="0"/>
              <a:t>Rectangles</a:t>
            </a:r>
            <a:r>
              <a:rPr lang="en-US" dirty="0"/>
              <a:t> click </a:t>
            </a:r>
            <a:r>
              <a:rPr lang="en-US" b="1" dirty="0"/>
              <a:t>Round Diagonal Corner Rectangle </a:t>
            </a:r>
            <a:r>
              <a:rPr lang="en-US" dirty="0"/>
              <a:t>(ninth option from the left).</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Glow</a:t>
            </a:r>
            <a:r>
              <a:rPr lang="en-US" dirty="0"/>
              <a:t>, and then under </a:t>
            </a:r>
            <a:r>
              <a:rPr lang="en-US" b="1" dirty="0"/>
              <a:t>Glow Variations</a:t>
            </a:r>
            <a:r>
              <a:rPr lang="en-US" dirty="0"/>
              <a:t>, click </a:t>
            </a:r>
            <a:r>
              <a:rPr lang="en-US" b="1" dirty="0"/>
              <a:t>Accent color 1, 8 pt glow  </a:t>
            </a:r>
            <a:r>
              <a:rPr lang="en-US" dirty="0"/>
              <a:t>(second row, first option from the left).</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Glow</a:t>
            </a:r>
            <a:r>
              <a:rPr lang="en-US" dirty="0"/>
              <a:t>, point to </a:t>
            </a:r>
            <a:r>
              <a:rPr lang="en-US" b="1" dirty="0"/>
              <a:t>More Glow Colors</a:t>
            </a:r>
            <a:r>
              <a:rPr lang="en-US" dirty="0"/>
              <a:t>, and then under </a:t>
            </a:r>
            <a:r>
              <a:rPr lang="en-US" b="1" dirty="0"/>
              <a:t>Theme Colors </a:t>
            </a:r>
            <a:r>
              <a:rPr lang="en-US" dirty="0"/>
              <a:t>click </a:t>
            </a:r>
            <a:r>
              <a:rPr lang="en-US" b="1" dirty="0"/>
              <a:t>White, Background 1</a:t>
            </a:r>
            <a:r>
              <a:rPr lang="en-US" dirty="0"/>
              <a:t> (first row, first option from the left).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a:t>
            </a:r>
            <a:r>
              <a:rPr lang="en-US" b="1" dirty="0"/>
              <a:t> Adjust</a:t>
            </a:r>
            <a:r>
              <a:rPr lang="en-US" dirty="0"/>
              <a:t> group, click </a:t>
            </a:r>
            <a:r>
              <a:rPr lang="en-US" b="1" dirty="0"/>
              <a:t>Recolor</a:t>
            </a:r>
            <a:r>
              <a:rPr lang="en-US" dirty="0"/>
              <a:t>, and then under </a:t>
            </a:r>
            <a:r>
              <a:rPr lang="en-US" b="1" dirty="0"/>
              <a:t>Light Variations</a:t>
            </a:r>
            <a:r>
              <a:rPr lang="en-US" dirty="0"/>
              <a:t> select </a:t>
            </a:r>
            <a:r>
              <a:rPr lang="en-US" b="1" dirty="0"/>
              <a:t>Accent color 5 Light </a:t>
            </a:r>
            <a:r>
              <a:rPr lang="en-US" dirty="0"/>
              <a:t>(sixth option from the left). </a:t>
            </a:r>
            <a:endParaRPr lang="en-US" i="1" dirty="0"/>
          </a:p>
          <a:p>
            <a:pPr marL="232326" indent="-232326">
              <a:buFont typeface="+mj-lt"/>
              <a:buAutoNum type="arabicPeriod"/>
            </a:pPr>
            <a:r>
              <a:rPr lang="en-US" dirty="0"/>
              <a:t>Select the rectangle. Drag the left yellow diamond adjustment handle to the top left corner, to remove the rounding on the top left and bottom right corners. Drag the right yellow diamond adjustment handle slightly to the left, to round the top right and bottom left corners. </a:t>
            </a:r>
          </a:p>
          <a:p>
            <a:endParaRPr lang="en-US" dirty="0"/>
          </a:p>
          <a:p>
            <a:endParaRPr lang="en-US" dirty="0"/>
          </a:p>
          <a:p>
            <a:pPr marL="232326" indent="-232326" defTabSz="929305">
              <a:defRPr/>
            </a:pPr>
            <a:r>
              <a:rPr lang="en-US" dirty="0"/>
              <a:t>To reproduce the middle shape effect from the left on this slide, do the following:</a:t>
            </a:r>
          </a:p>
          <a:p>
            <a:pPr marL="232326" indent="-232326" defTabSz="929305">
              <a:buFont typeface="+mj-lt"/>
              <a:buAutoNum type="arabicPeriod"/>
              <a:defRPr/>
            </a:pPr>
            <a:r>
              <a:rPr lang="en-US" dirty="0"/>
              <a:t>On the </a:t>
            </a:r>
            <a:r>
              <a:rPr lang="en-US" b="1" dirty="0"/>
              <a:t>Insert</a:t>
            </a:r>
            <a:r>
              <a:rPr lang="en-US" dirty="0"/>
              <a:t> tab, in the </a:t>
            </a:r>
            <a:r>
              <a:rPr lang="en-US" b="1" dirty="0"/>
              <a:t>Illustrations</a:t>
            </a:r>
            <a:r>
              <a:rPr lang="en-US" dirty="0"/>
              <a:t> group, click </a:t>
            </a:r>
            <a:r>
              <a:rPr lang="en-US" b="1" dirty="0"/>
              <a:t>Picture</a:t>
            </a:r>
            <a:r>
              <a:rPr lang="en-US" dirty="0"/>
              <a:t>. </a:t>
            </a:r>
          </a:p>
          <a:p>
            <a:pPr marL="232326" indent="-232326" defTabSz="929305">
              <a:buFont typeface="+mj-lt"/>
              <a:buAutoNum type="arabicPeriod"/>
              <a:defRPr/>
            </a:pPr>
            <a:r>
              <a:rPr lang="en-US" dirty="0"/>
              <a:t>In the </a:t>
            </a:r>
            <a:r>
              <a:rPr lang="en-US" b="1" dirty="0"/>
              <a:t>Insert Picture </a:t>
            </a:r>
            <a:r>
              <a:rPr lang="en-US" dirty="0"/>
              <a:t>dialog box, select a picture and then click </a:t>
            </a:r>
            <a:r>
              <a:rPr lang="en-US" b="1" dirty="0"/>
              <a:t>Insert</a:t>
            </a:r>
            <a:r>
              <a:rPr lang="en-US" dirty="0"/>
              <a:t>. </a:t>
            </a:r>
            <a:endParaRPr lang="en-US" i="1" dirty="0"/>
          </a:p>
          <a:p>
            <a:pPr marL="232326" indent="-232326">
              <a:buFont typeface="+mj-lt"/>
              <a:buAutoNum type="arabicPeriod"/>
            </a:pPr>
            <a:r>
              <a:rPr lang="en-US" dirty="0"/>
              <a:t>Select the picture. Under </a:t>
            </a:r>
            <a:r>
              <a:rPr lang="en-US" b="1" dirty="0"/>
              <a:t>Picture Tools</a:t>
            </a:r>
            <a:r>
              <a:rPr lang="en-US" dirty="0"/>
              <a:t>, on the </a:t>
            </a:r>
            <a:r>
              <a:rPr lang="en-US" b="1" dirty="0"/>
              <a:t>Format</a:t>
            </a:r>
            <a:r>
              <a:rPr lang="en-US" dirty="0"/>
              <a:t> tab, in the bottom right corner of the </a:t>
            </a:r>
            <a:r>
              <a:rPr lang="en-US" b="1" dirty="0"/>
              <a:t>Size</a:t>
            </a:r>
            <a:r>
              <a:rPr lang="en-US" dirty="0"/>
              <a:t> group, click the </a:t>
            </a:r>
            <a:r>
              <a:rPr lang="en-US" b="1" dirty="0"/>
              <a:t>Size and Position </a:t>
            </a:r>
            <a:r>
              <a:rPr lang="en-US" dirty="0"/>
              <a:t>dialog box launcher.</a:t>
            </a:r>
          </a:p>
          <a:p>
            <a:pPr marL="232326" indent="-232326">
              <a:buFont typeface="+mj-lt"/>
              <a:buAutoNum type="arabicPeriod"/>
            </a:pPr>
            <a:r>
              <a:rPr lang="en-US" dirty="0"/>
              <a:t>In the </a:t>
            </a:r>
            <a:r>
              <a:rPr lang="en-US" b="1" dirty="0"/>
              <a:t>Size and Position </a:t>
            </a:r>
            <a:r>
              <a:rPr lang="en-US" dirty="0"/>
              <a:t>dialog box, on the </a:t>
            </a:r>
            <a:r>
              <a:rPr lang="en-US" b="1" dirty="0"/>
              <a:t>Size</a:t>
            </a:r>
            <a:r>
              <a:rPr lang="en-US" dirty="0"/>
              <a:t> tab, resize or crop the picture as needed so that under </a:t>
            </a:r>
            <a:r>
              <a:rPr lang="en-US" b="1" dirty="0"/>
              <a:t>Size and rotate</a:t>
            </a:r>
            <a:r>
              <a:rPr lang="en-US" dirty="0"/>
              <a:t>, the </a:t>
            </a:r>
            <a:r>
              <a:rPr lang="en-US" b="1" dirty="0"/>
              <a:t>Height</a:t>
            </a:r>
            <a:r>
              <a:rPr lang="en-US" dirty="0"/>
              <a:t> box is set to </a:t>
            </a:r>
            <a:r>
              <a:rPr lang="en-US" b="1" dirty="0"/>
              <a:t>2.75”</a:t>
            </a:r>
            <a:r>
              <a:rPr lang="en-US" dirty="0"/>
              <a:t> and the </a:t>
            </a:r>
            <a:r>
              <a:rPr lang="en-US" b="1" dirty="0"/>
              <a:t>Width</a:t>
            </a:r>
            <a:r>
              <a:rPr lang="en-US" dirty="0"/>
              <a:t> box is set to </a:t>
            </a:r>
            <a:r>
              <a:rPr lang="en-US" b="1" dirty="0"/>
              <a:t>4.32”</a:t>
            </a:r>
            <a:r>
              <a:rPr lang="en-US" dirty="0"/>
              <a:t>. Resize the picture under </a:t>
            </a:r>
            <a:r>
              <a:rPr lang="en-US" b="1" dirty="0"/>
              <a:t>Size and rotate </a:t>
            </a:r>
            <a:r>
              <a:rPr lang="en-US" dirty="0"/>
              <a:t>by entering values into the </a:t>
            </a:r>
            <a:r>
              <a:rPr lang="en-US" b="1" dirty="0"/>
              <a:t>Height</a:t>
            </a:r>
            <a:r>
              <a:rPr lang="en-US" dirty="0"/>
              <a:t> and </a:t>
            </a:r>
            <a:r>
              <a:rPr lang="en-US" b="1" dirty="0"/>
              <a:t>Width</a:t>
            </a:r>
            <a:r>
              <a:rPr lang="en-US" dirty="0"/>
              <a:t> boxes. Crop the picture under </a:t>
            </a:r>
            <a:r>
              <a:rPr lang="en-US" b="1" dirty="0"/>
              <a:t>Crop from </a:t>
            </a:r>
            <a:r>
              <a:rPr lang="en-US" dirty="0"/>
              <a:t>by entering values into the </a:t>
            </a:r>
            <a:r>
              <a:rPr lang="en-US" b="1" dirty="0"/>
              <a:t>Left</a:t>
            </a:r>
            <a:r>
              <a:rPr lang="en-US" dirty="0"/>
              <a:t>, </a:t>
            </a:r>
            <a:r>
              <a:rPr lang="en-US" b="1" dirty="0"/>
              <a:t>Right</a:t>
            </a:r>
            <a:r>
              <a:rPr lang="en-US" dirty="0"/>
              <a:t>, </a:t>
            </a:r>
            <a:r>
              <a:rPr lang="en-US" b="1" dirty="0"/>
              <a:t>Top</a:t>
            </a:r>
            <a:r>
              <a:rPr lang="en-US" dirty="0"/>
              <a:t>, and </a:t>
            </a:r>
            <a:r>
              <a:rPr lang="en-US" b="1" dirty="0"/>
              <a:t>Bottom</a:t>
            </a:r>
            <a:r>
              <a:rPr lang="en-US" dirty="0"/>
              <a:t> boxes.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Shape</a:t>
            </a:r>
            <a:r>
              <a:rPr lang="en-US" dirty="0"/>
              <a:t>, and then under </a:t>
            </a:r>
            <a:r>
              <a:rPr lang="en-US" b="1" dirty="0"/>
              <a:t>Rectangles</a:t>
            </a:r>
            <a:r>
              <a:rPr lang="en-US" dirty="0"/>
              <a:t> click </a:t>
            </a:r>
            <a:r>
              <a:rPr lang="en-US" b="1" dirty="0"/>
              <a:t>Round Diagonal Corner Rectangle </a:t>
            </a:r>
            <a:r>
              <a:rPr lang="en-US" dirty="0"/>
              <a:t>(ninth option from the left).</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Shadow</a:t>
            </a:r>
            <a:r>
              <a:rPr lang="en-US" dirty="0"/>
              <a:t>, and then under </a:t>
            </a:r>
            <a:r>
              <a:rPr lang="en-US" b="1" dirty="0"/>
              <a:t>Inner</a:t>
            </a:r>
            <a:r>
              <a:rPr lang="en-US" dirty="0"/>
              <a:t> click </a:t>
            </a:r>
            <a:r>
              <a:rPr lang="en-US" b="1" dirty="0"/>
              <a:t>Inside Diagonal Top Left </a:t>
            </a:r>
            <a:r>
              <a:rPr lang="en-US" dirty="0"/>
              <a:t>(first row, first option from the left).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Glow</a:t>
            </a:r>
            <a:r>
              <a:rPr lang="en-US" dirty="0"/>
              <a:t>, and then under </a:t>
            </a:r>
            <a:r>
              <a:rPr lang="en-US" b="1" dirty="0"/>
              <a:t>Glow Variations</a:t>
            </a:r>
            <a:r>
              <a:rPr lang="en-US" dirty="0"/>
              <a:t>, click </a:t>
            </a:r>
            <a:r>
              <a:rPr lang="en-US" b="1" dirty="0"/>
              <a:t>Accent color 1, 8pt glow  </a:t>
            </a:r>
            <a:r>
              <a:rPr lang="en-US" dirty="0"/>
              <a:t>(second row, first option from the left).</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 </a:t>
            </a:r>
            <a:r>
              <a:rPr lang="en-US" b="1" dirty="0"/>
              <a:t>Picture Styles </a:t>
            </a:r>
            <a:r>
              <a:rPr lang="en-US" dirty="0"/>
              <a:t>group, click </a:t>
            </a:r>
            <a:r>
              <a:rPr lang="en-US" b="1" dirty="0"/>
              <a:t>Picture Effects</a:t>
            </a:r>
            <a:r>
              <a:rPr lang="en-US" dirty="0"/>
              <a:t>, point to </a:t>
            </a:r>
            <a:r>
              <a:rPr lang="en-US" b="1" dirty="0"/>
              <a:t>Glow</a:t>
            </a:r>
            <a:r>
              <a:rPr lang="en-US" dirty="0"/>
              <a:t>, point to </a:t>
            </a:r>
            <a:r>
              <a:rPr lang="en-US" b="1" dirty="0"/>
              <a:t>More Glow Colors</a:t>
            </a:r>
            <a:r>
              <a:rPr lang="en-US" dirty="0"/>
              <a:t>, and then under </a:t>
            </a:r>
            <a:r>
              <a:rPr lang="en-US" b="1" dirty="0"/>
              <a:t>Theme Colors </a:t>
            </a:r>
            <a:r>
              <a:rPr lang="en-US" dirty="0"/>
              <a:t>click </a:t>
            </a:r>
            <a:r>
              <a:rPr lang="en-US" b="1" dirty="0"/>
              <a:t>White, Background 1</a:t>
            </a:r>
            <a:r>
              <a:rPr lang="en-US" dirty="0"/>
              <a:t> (first row, first option from the left). </a:t>
            </a:r>
          </a:p>
          <a:p>
            <a:pPr marL="232326" indent="-232326">
              <a:buFont typeface="+mj-lt"/>
              <a:buAutoNum type="arabicPeriod"/>
            </a:pPr>
            <a:r>
              <a:rPr lang="en-US" dirty="0"/>
              <a:t>Under </a:t>
            </a:r>
            <a:r>
              <a:rPr lang="en-US" b="1" dirty="0"/>
              <a:t>Picture Tools</a:t>
            </a:r>
            <a:r>
              <a:rPr lang="en-US" dirty="0"/>
              <a:t>, on the</a:t>
            </a:r>
            <a:r>
              <a:rPr lang="en-US" b="1" dirty="0"/>
              <a:t> Format </a:t>
            </a:r>
            <a:r>
              <a:rPr lang="en-US" dirty="0"/>
              <a:t>tab, in the</a:t>
            </a:r>
            <a:r>
              <a:rPr lang="en-US" b="1" dirty="0"/>
              <a:t> Adjust</a:t>
            </a:r>
            <a:r>
              <a:rPr lang="en-US" dirty="0"/>
              <a:t> group, click </a:t>
            </a:r>
            <a:r>
              <a:rPr lang="en-US" b="1" dirty="0"/>
              <a:t>Recolor</a:t>
            </a:r>
            <a:r>
              <a:rPr lang="en-US" dirty="0"/>
              <a:t>, and then under </a:t>
            </a:r>
            <a:r>
              <a:rPr lang="en-US" b="1" dirty="0"/>
              <a:t>Light Variations</a:t>
            </a:r>
            <a:r>
              <a:rPr lang="en-US" dirty="0"/>
              <a:t> select </a:t>
            </a:r>
            <a:r>
              <a:rPr lang="en-US" b="1" dirty="0"/>
              <a:t>Accent color 1 Light</a:t>
            </a:r>
            <a:r>
              <a:rPr lang="en-US" dirty="0"/>
              <a:t> (second option from the left).</a:t>
            </a:r>
            <a:endParaRPr lang="en-US" i="1" dirty="0"/>
          </a:p>
          <a:p>
            <a:pPr marL="232326" indent="-232326" defTabSz="929305">
              <a:buFont typeface="+mj-lt"/>
              <a:buAutoNum type="arabicPeriod"/>
              <a:defRPr/>
            </a:pPr>
            <a:r>
              <a:rPr lang="en-US" dirty="0"/>
              <a:t>Select the rectangle. Drag the left yellow diamond adjustment handle slightly to the left, to decrease rounding on the top left and bottom right corners. Drag the rectangle on the slide to position it to the right of the first rectangle. </a:t>
            </a:r>
          </a:p>
          <a:p>
            <a:pPr marL="232326" indent="-232326"/>
            <a:endParaRPr lang="en-US" dirty="0"/>
          </a:p>
          <a:p>
            <a:pPr marL="348489" indent="-348489" defTabSz="929305">
              <a:defRPr/>
            </a:pPr>
            <a:endParaRPr lang="en-US" dirty="0"/>
          </a:p>
          <a:p>
            <a:pPr marL="348489" indent="-348489" defTabSz="929305">
              <a:defRPr/>
            </a:pPr>
            <a:r>
              <a:rPr lang="en-US" dirty="0"/>
              <a:t>To reproduce the third shape effect from the left on this slide, do the following:</a:t>
            </a:r>
          </a:p>
          <a:p>
            <a:pPr marL="232326" indent="-232326" defTabSz="929305">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Rectangles</a:t>
            </a:r>
            <a:r>
              <a:rPr lang="en-US" dirty="0"/>
              <a:t>, click </a:t>
            </a:r>
            <a:r>
              <a:rPr lang="en-US" b="1" dirty="0"/>
              <a:t>Rounded Diagonal Corner Rectangle </a:t>
            </a:r>
            <a:r>
              <a:rPr lang="en-US" dirty="0"/>
              <a:t>(ninth option from the left). On the slide, drag to draw a rounded rectangle.</a:t>
            </a:r>
          </a:p>
          <a:p>
            <a:pPr marL="232326" indent="-232326" defTabSz="929305">
              <a:buFont typeface="+mj-lt"/>
              <a:buAutoNum type="arabicPeriod"/>
              <a:defRPr/>
            </a:pPr>
            <a:r>
              <a:rPr lang="en-US" dirty="0"/>
              <a:t>Select the rectangle.  Under </a:t>
            </a:r>
            <a:r>
              <a:rPr lang="en-US" b="1" dirty="0"/>
              <a:t>Drawing Tools</a:t>
            </a:r>
            <a:r>
              <a:rPr lang="en-US" dirty="0"/>
              <a:t>, on the </a:t>
            </a:r>
            <a:r>
              <a:rPr lang="en-US" b="1" dirty="0"/>
              <a:t>Format</a:t>
            </a:r>
            <a:r>
              <a:rPr lang="en-US" dirty="0"/>
              <a:t> tab, in the </a:t>
            </a:r>
            <a:r>
              <a:rPr lang="en-US" b="1" dirty="0"/>
              <a:t>Size</a:t>
            </a:r>
            <a:r>
              <a:rPr lang="en-US" dirty="0"/>
              <a:t> group, do the following:</a:t>
            </a:r>
          </a:p>
          <a:p>
            <a:pPr marL="696979" lvl="1" indent="-232326" defTabSz="929305">
              <a:buFont typeface="Arial" pitchFamily="34" charset="0"/>
              <a:buChar char="•"/>
              <a:defRPr/>
            </a:pPr>
            <a:r>
              <a:rPr lang="en-US" dirty="0"/>
              <a:t>In the </a:t>
            </a:r>
            <a:r>
              <a:rPr lang="en-US" b="1" dirty="0"/>
              <a:t>Shape Height</a:t>
            </a:r>
            <a:r>
              <a:rPr lang="en-US" dirty="0"/>
              <a:t> box, enter </a:t>
            </a:r>
            <a:r>
              <a:rPr lang="en-US" b="1" dirty="0"/>
              <a:t>2.75”</a:t>
            </a:r>
            <a:r>
              <a:rPr lang="en-US" dirty="0"/>
              <a:t>.</a:t>
            </a:r>
          </a:p>
          <a:p>
            <a:pPr marL="696979" lvl="1" indent="-232326" defTabSz="929305">
              <a:buFont typeface="Arial" pitchFamily="34" charset="0"/>
              <a:buChar char="•"/>
              <a:defRPr/>
            </a:pPr>
            <a:r>
              <a:rPr lang="en-US" dirty="0"/>
              <a:t>In the </a:t>
            </a:r>
            <a:r>
              <a:rPr lang="en-US" b="1" dirty="0"/>
              <a:t>Shape Width </a:t>
            </a:r>
            <a:r>
              <a:rPr lang="en-US" dirty="0"/>
              <a:t>box, enter </a:t>
            </a:r>
            <a:r>
              <a:rPr lang="en-US" b="1" dirty="0"/>
              <a:t>2.25”</a:t>
            </a:r>
            <a:r>
              <a:rPr lang="en-US" dirty="0"/>
              <a:t>. </a:t>
            </a:r>
          </a:p>
          <a:p>
            <a:pPr marL="232326" indent="-232326" defTabSz="929305">
              <a:buFont typeface="+mj-lt"/>
              <a:buAutoNum type="arabicPeriod"/>
              <a:defRPr/>
            </a:pPr>
            <a:r>
              <a:rPr lang="en-US" dirty="0"/>
              <a:t>Drag the rectangle on the slide to position it to the right of the second picture-filled rectangle. </a:t>
            </a:r>
          </a:p>
          <a:p>
            <a:pPr marL="232326" indent="-232326" defTabSz="929305">
              <a:buFont typeface="+mj-lt"/>
              <a:buAutoNum type="arabicPeriod"/>
              <a:defRPr/>
            </a:pPr>
            <a:r>
              <a:rPr lang="en-US" dirty="0"/>
              <a:t>On the </a:t>
            </a:r>
            <a:r>
              <a:rPr lang="en-US" b="1" dirty="0"/>
              <a:t>Home</a:t>
            </a:r>
            <a:r>
              <a:rPr lang="en-US" dirty="0"/>
              <a:t> tab, in the </a:t>
            </a:r>
            <a:r>
              <a:rPr lang="en-US" b="1" dirty="0"/>
              <a:t>Drawing</a:t>
            </a:r>
            <a:r>
              <a:rPr lang="en-US" dirty="0"/>
              <a:t> group, click the </a:t>
            </a:r>
            <a:r>
              <a:rPr lang="en-US" b="1" dirty="0"/>
              <a:t>Format Shape</a:t>
            </a:r>
            <a:r>
              <a:rPr lang="en-US" dirty="0"/>
              <a:t> dialog box launcher. In the </a:t>
            </a:r>
            <a:r>
              <a:rPr lang="en-US" b="1" dirty="0"/>
              <a:t>Format Shape </a:t>
            </a:r>
            <a:r>
              <a:rPr lang="en-US" dirty="0"/>
              <a:t>dialog box, click </a:t>
            </a:r>
            <a:r>
              <a:rPr lang="en-US" b="1" dirty="0"/>
              <a:t>Fill</a:t>
            </a:r>
            <a:r>
              <a:rPr lang="en-US" dirty="0"/>
              <a:t> in the left pane, click </a:t>
            </a:r>
            <a:r>
              <a:rPr lang="en-US" b="1" dirty="0"/>
              <a:t>Solid fill </a:t>
            </a:r>
            <a:r>
              <a:rPr lang="en-US" dirty="0"/>
              <a:t>in the right pane, and then do the following:</a:t>
            </a:r>
          </a:p>
          <a:p>
            <a:pPr marL="696979" lvl="1" indent="-232326" defTabSz="929305">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t>click </a:t>
            </a:r>
            <a:r>
              <a:rPr lang="en-US" b="1" dirty="0"/>
              <a:t>Olive Green, Accent 3, Darker 25%</a:t>
            </a:r>
            <a:r>
              <a:rPr lang="en-US" dirty="0"/>
              <a:t> (fifth row, seventh option from the left).</a:t>
            </a:r>
          </a:p>
          <a:p>
            <a:pPr marL="696979" lvl="1" indent="-232326" defTabSz="929305">
              <a:buFont typeface="Arial" pitchFamily="34" charset="0"/>
              <a:buChar char="•"/>
              <a:defRPr/>
            </a:pPr>
            <a:r>
              <a:rPr lang="en-US" dirty="0"/>
              <a:t>In the </a:t>
            </a:r>
            <a:r>
              <a:rPr lang="en-US" b="1" dirty="0"/>
              <a:t>Transparency</a:t>
            </a:r>
            <a:r>
              <a:rPr lang="en-US" dirty="0"/>
              <a:t> box, enter </a:t>
            </a:r>
            <a:r>
              <a:rPr lang="en-US" b="1" dirty="0"/>
              <a:t>55%</a:t>
            </a:r>
            <a:r>
              <a:rPr lang="en-US" dirty="0"/>
              <a:t>.</a:t>
            </a:r>
          </a:p>
          <a:p>
            <a:pPr marL="232326" indent="-232326" defTabSz="929305">
              <a:buFont typeface="+mj-lt"/>
              <a:buAutoNum type="arabicPeriod"/>
              <a:defRPr/>
            </a:pPr>
            <a:r>
              <a:rPr lang="en-US" dirty="0"/>
              <a:t>Also in the </a:t>
            </a:r>
            <a:r>
              <a:rPr lang="en-US" b="1" dirty="0"/>
              <a:t>Format Shape </a:t>
            </a:r>
            <a:r>
              <a:rPr lang="en-US" dirty="0"/>
              <a:t>dialog box, click </a:t>
            </a:r>
            <a:r>
              <a:rPr lang="en-US" b="1" dirty="0"/>
              <a:t>Line Color </a:t>
            </a:r>
            <a:r>
              <a:rPr lang="en-US" dirty="0"/>
              <a:t>in the left pane, and then select </a:t>
            </a:r>
            <a:r>
              <a:rPr lang="en-US" b="1" dirty="0"/>
              <a:t>No line </a:t>
            </a:r>
            <a:r>
              <a:rPr lang="en-US" dirty="0"/>
              <a:t>in the right pane. </a:t>
            </a:r>
          </a:p>
          <a:p>
            <a:pPr marL="232326" indent="-232326" defTabSz="929305">
              <a:buFont typeface="+mj-lt"/>
              <a:buAutoNum type="arabicPeriod"/>
              <a:defRPr/>
            </a:pPr>
            <a:r>
              <a:rPr lang="en-US" dirty="0"/>
              <a:t>Also in the </a:t>
            </a:r>
            <a:r>
              <a:rPr lang="en-US" b="1" dirty="0"/>
              <a:t>Format Shape </a:t>
            </a:r>
            <a:r>
              <a:rPr lang="en-US" dirty="0"/>
              <a:t>dialog box, click </a:t>
            </a:r>
            <a:r>
              <a:rPr lang="en-US" b="1" dirty="0"/>
              <a:t>Shadow</a:t>
            </a:r>
            <a:r>
              <a:rPr lang="en-US" dirty="0"/>
              <a:t> in the left pane, and then do the following in the right pane:</a:t>
            </a:r>
          </a:p>
          <a:p>
            <a:pPr marL="696979" lvl="1" indent="-232326" defTabSz="929305">
              <a:buFont typeface="Arial" pitchFamily="34" charset="0"/>
              <a:buChar char="•"/>
              <a:defRPr/>
            </a:pPr>
            <a:r>
              <a:rPr lang="en-US" dirty="0"/>
              <a:t>Click the button next to </a:t>
            </a:r>
            <a:r>
              <a:rPr lang="en-US" b="1" dirty="0"/>
              <a:t>Presets</a:t>
            </a:r>
            <a:r>
              <a:rPr lang="en-US" dirty="0"/>
              <a:t>, and then under </a:t>
            </a:r>
            <a:r>
              <a:rPr lang="en-US" b="1" dirty="0"/>
              <a:t>Inner</a:t>
            </a:r>
            <a:r>
              <a:rPr lang="en-US" dirty="0"/>
              <a:t> click </a:t>
            </a:r>
            <a:r>
              <a:rPr lang="en-US" b="1" dirty="0"/>
              <a:t>Inside Diagonal Top Left </a:t>
            </a:r>
            <a:r>
              <a:rPr lang="en-US" dirty="0"/>
              <a:t>(first row, first option from the left).</a:t>
            </a:r>
          </a:p>
          <a:p>
            <a:pPr marL="696979" lvl="1" indent="-232326" defTabSz="929305">
              <a:buFont typeface="Arial" pitchFamily="34" charset="0"/>
              <a:buChar char="•"/>
              <a:defRPr/>
            </a:pPr>
            <a:r>
              <a:rPr lang="en-US" dirty="0"/>
              <a:t>Click the button next to </a:t>
            </a:r>
            <a:r>
              <a:rPr lang="en-US" b="1" dirty="0"/>
              <a:t>Color</a:t>
            </a:r>
            <a:r>
              <a:rPr lang="en-US" dirty="0"/>
              <a:t>, and then under </a:t>
            </a:r>
            <a:r>
              <a:rPr lang="en-US" b="1" dirty="0"/>
              <a:t>Theme Colors </a:t>
            </a:r>
            <a:r>
              <a:rPr lang="en-US" dirty="0"/>
              <a:t>click </a:t>
            </a:r>
            <a:r>
              <a:rPr lang="en-US" b="1" dirty="0"/>
              <a:t>Black, Text 1 </a:t>
            </a:r>
            <a:r>
              <a:rPr lang="en-US" dirty="0"/>
              <a:t>(first row, second option from the left).</a:t>
            </a:r>
          </a:p>
          <a:p>
            <a:pPr marL="696979" lvl="1" indent="-232326" defTabSz="929305">
              <a:buFont typeface="Arial" pitchFamily="34" charset="0"/>
              <a:buChar char="•"/>
              <a:defRPr/>
            </a:pPr>
            <a:r>
              <a:rPr lang="en-US" dirty="0"/>
              <a:t>In the </a:t>
            </a:r>
            <a:r>
              <a:rPr lang="en-US" b="1" dirty="0"/>
              <a:t>Transparency</a:t>
            </a:r>
            <a:r>
              <a:rPr lang="en-US" dirty="0"/>
              <a:t> box, enter </a:t>
            </a:r>
            <a:r>
              <a:rPr lang="en-US" b="1" dirty="0"/>
              <a:t>65%</a:t>
            </a:r>
            <a:r>
              <a:rPr lang="en-US" dirty="0"/>
              <a:t>.</a:t>
            </a:r>
          </a:p>
          <a:p>
            <a:pPr marL="696979" lvl="1" indent="-232326" defTabSz="929305">
              <a:buFont typeface="Arial" pitchFamily="34" charset="0"/>
              <a:buChar char="•"/>
              <a:defRPr/>
            </a:pPr>
            <a:r>
              <a:rPr lang="en-US" dirty="0"/>
              <a:t>In the  </a:t>
            </a:r>
            <a:r>
              <a:rPr lang="en-US" b="1" dirty="0"/>
              <a:t>Blur</a:t>
            </a:r>
            <a:r>
              <a:rPr lang="en-US" dirty="0"/>
              <a:t> box, enter </a:t>
            </a:r>
            <a:r>
              <a:rPr lang="en-US" b="1" dirty="0"/>
              <a:t>5 pt</a:t>
            </a:r>
            <a:r>
              <a:rPr lang="en-US" dirty="0"/>
              <a:t>.</a:t>
            </a:r>
          </a:p>
          <a:p>
            <a:pPr marL="696979" lvl="1" indent="-232326" defTabSz="929305">
              <a:buFont typeface="Arial" pitchFamily="34" charset="0"/>
              <a:buChar char="•"/>
              <a:defRPr/>
            </a:pPr>
            <a:r>
              <a:rPr lang="en-US" dirty="0"/>
              <a:t>In the </a:t>
            </a:r>
            <a:r>
              <a:rPr lang="en-US" b="1" dirty="0"/>
              <a:t>Angle</a:t>
            </a:r>
            <a:r>
              <a:rPr lang="en-US" dirty="0"/>
              <a:t> box, enter </a:t>
            </a:r>
            <a:r>
              <a:rPr lang="en-US" b="1" dirty="0"/>
              <a:t>225</a:t>
            </a:r>
            <a:r>
              <a:rPr lang="en-US" b="1" dirty="0">
                <a:ea typeface="Verdana"/>
                <a:cs typeface="Verdana"/>
              </a:rPr>
              <a:t>°</a:t>
            </a:r>
            <a:r>
              <a:rPr lang="en-US" dirty="0">
                <a:ea typeface="Verdana"/>
                <a:cs typeface="Verdana"/>
              </a:rPr>
              <a:t>.</a:t>
            </a:r>
          </a:p>
          <a:p>
            <a:pPr marL="696979" lvl="1" indent="-232326" defTabSz="929305">
              <a:buFont typeface="Arial" pitchFamily="34" charset="0"/>
              <a:buChar char="•"/>
              <a:defRPr/>
            </a:pPr>
            <a:r>
              <a:rPr lang="en-US" dirty="0"/>
              <a:t>In the </a:t>
            </a:r>
            <a:r>
              <a:rPr lang="en-US" b="1" dirty="0">
                <a:ea typeface="Verdana"/>
                <a:cs typeface="Verdana"/>
              </a:rPr>
              <a:t>Distance</a:t>
            </a:r>
            <a:r>
              <a:rPr lang="en-US" dirty="0">
                <a:ea typeface="Verdana"/>
                <a:cs typeface="Verdana"/>
              </a:rPr>
              <a:t> </a:t>
            </a:r>
            <a:r>
              <a:rPr lang="en-US" dirty="0"/>
              <a:t>box, enter</a:t>
            </a:r>
            <a:r>
              <a:rPr lang="en-US" dirty="0">
                <a:ea typeface="Verdana"/>
                <a:cs typeface="Verdana"/>
              </a:rPr>
              <a:t> </a:t>
            </a:r>
            <a:r>
              <a:rPr lang="en-US" b="1" dirty="0">
                <a:ea typeface="Verdana"/>
                <a:cs typeface="Verdana"/>
              </a:rPr>
              <a:t>4 pt</a:t>
            </a:r>
            <a:r>
              <a:rPr lang="en-US" dirty="0">
                <a:ea typeface="Verdana"/>
                <a:cs typeface="Verdana"/>
              </a:rPr>
              <a:t>.</a:t>
            </a:r>
            <a:endParaRPr lang="en-US" dirty="0"/>
          </a:p>
          <a:p>
            <a:pPr marL="232326" indent="-232326" defTabSz="929305">
              <a:buFont typeface="+mj-lt"/>
              <a:buAutoNum type="arabicPeriod" startAt="7"/>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 </a:t>
            </a:r>
          </a:p>
          <a:p>
            <a:pPr marL="232326" indent="-232326" defTabSz="929305">
              <a:buFont typeface="+mj-lt"/>
              <a:buAutoNum type="arabicPeriod" startAt="7"/>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t>Trebuchet MS </a:t>
            </a:r>
            <a:r>
              <a:rPr lang="en-US" dirty="0"/>
              <a:t>from the </a:t>
            </a:r>
            <a:r>
              <a:rPr lang="en-US" b="1" dirty="0"/>
              <a:t>Font</a:t>
            </a:r>
            <a:r>
              <a:rPr lang="en-US" dirty="0"/>
              <a:t> list, enter </a:t>
            </a:r>
            <a:r>
              <a:rPr lang="en-US" b="1" dirty="0"/>
              <a:t>22</a:t>
            </a:r>
            <a:r>
              <a:rPr lang="en-US" dirty="0"/>
              <a:t> in the </a:t>
            </a:r>
            <a:r>
              <a:rPr lang="en-US" b="1" dirty="0"/>
              <a:t>Font Size </a:t>
            </a:r>
            <a:r>
              <a:rPr lang="en-US" dirty="0"/>
              <a:t>box, click the arrow next to </a:t>
            </a:r>
            <a:r>
              <a:rPr lang="en-US" b="1" dirty="0"/>
              <a:t>Font Color</a:t>
            </a:r>
            <a:r>
              <a:rPr lang="en-US" dirty="0"/>
              <a:t>, and then under </a:t>
            </a:r>
            <a:r>
              <a:rPr lang="en-US" b="1" dirty="0"/>
              <a:t>Theme Colors </a:t>
            </a:r>
            <a:r>
              <a:rPr lang="en-US" dirty="0"/>
              <a:t>click </a:t>
            </a:r>
            <a:r>
              <a:rPr lang="en-US" b="1" dirty="0"/>
              <a:t>White, Background 1</a:t>
            </a:r>
            <a:r>
              <a:rPr lang="en-US" dirty="0"/>
              <a:t> (first row, first option from the left).</a:t>
            </a:r>
          </a:p>
          <a:p>
            <a:pPr marL="232326" indent="-232326" defTabSz="929305">
              <a:buFont typeface="+mj-lt"/>
              <a:buAutoNum type="arabicPeriod" startAt="7"/>
              <a:defRPr/>
            </a:pPr>
            <a:r>
              <a:rPr lang="en-US" dirty="0"/>
              <a:t>On the </a:t>
            </a:r>
            <a:r>
              <a:rPr lang="en-US" b="1" dirty="0"/>
              <a:t>Home</a:t>
            </a:r>
            <a:r>
              <a:rPr lang="en-US" dirty="0"/>
              <a:t> tab, in the </a:t>
            </a:r>
            <a:r>
              <a:rPr lang="en-US" b="1" dirty="0"/>
              <a:t>Paragraph</a:t>
            </a:r>
            <a:r>
              <a:rPr lang="en-US" dirty="0"/>
              <a:t> group, click </a:t>
            </a:r>
            <a:r>
              <a:rPr lang="en-US" b="1" dirty="0"/>
              <a:t>Align Text Left </a:t>
            </a:r>
            <a:r>
              <a:rPr lang="en-US" dirty="0"/>
              <a:t>to align the text left in the text box.</a:t>
            </a:r>
          </a:p>
          <a:p>
            <a:pPr marL="232326" indent="-232326" defTabSz="929305">
              <a:buFont typeface="+mj-lt"/>
              <a:buAutoNum type="arabicPeriod" startAt="7"/>
              <a:defRPr/>
            </a:pPr>
            <a:r>
              <a:rPr lang="en-US" dirty="0"/>
              <a:t>Drag the text box onto the olive green rounded rectangle. Press and hold CTRL and select both objects.</a:t>
            </a:r>
          </a:p>
          <a:p>
            <a:pPr marL="232326" indent="-232326" defTabSz="929305">
              <a:buFont typeface="+mj-lt"/>
              <a:buAutoNum type="arabicPeriod" startAt="7"/>
              <a:defRPr/>
            </a:pPr>
            <a:r>
              <a:rPr lang="en-US" dirty="0"/>
              <a:t>On the </a:t>
            </a:r>
            <a:r>
              <a:rPr lang="en-US" b="1" dirty="0"/>
              <a:t>Home</a:t>
            </a:r>
            <a:r>
              <a:rPr lang="en-US" dirty="0"/>
              <a:t> tab, in the </a:t>
            </a:r>
            <a:r>
              <a:rPr lang="en-US" b="1" dirty="0"/>
              <a:t>Drawing</a:t>
            </a:r>
            <a:r>
              <a:rPr lang="en-US" dirty="0"/>
              <a:t> group, click </a:t>
            </a:r>
            <a:r>
              <a:rPr lang="en-US" b="1" dirty="0"/>
              <a:t>Arrange</a:t>
            </a:r>
            <a:r>
              <a:rPr lang="en-US" dirty="0"/>
              <a:t>, and then click </a:t>
            </a:r>
            <a:r>
              <a:rPr lang="en-US" b="1" dirty="0"/>
              <a:t>Group</a:t>
            </a:r>
            <a:r>
              <a:rPr lang="en-US" dirty="0"/>
              <a:t>.</a:t>
            </a:r>
          </a:p>
          <a:p>
            <a:pPr marL="232326" indent="-232326" defTabSz="929305">
              <a:buFont typeface="+mj-lt"/>
              <a:buAutoNum type="arabicPeriod" startAt="7"/>
              <a:defRPr/>
            </a:pPr>
            <a:r>
              <a:rPr lang="en-US" dirty="0"/>
              <a:t>Press and hold CTRL and select the two pictures and the new group.</a:t>
            </a:r>
          </a:p>
          <a:p>
            <a:pPr marL="232326" indent="-232326" defTabSz="929305">
              <a:buFont typeface="+mj-lt"/>
              <a:buAutoNum type="arabicPeriod" startAt="7"/>
              <a:defRPr/>
            </a:pPr>
            <a:r>
              <a:rPr lang="en-US" dirty="0"/>
              <a:t>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6979" lvl="1" indent="-232326" defTabSz="929305">
              <a:buFont typeface="+mj-lt"/>
              <a:buAutoNum type="arabicPeriod"/>
              <a:defRPr/>
            </a:pPr>
            <a:r>
              <a:rPr lang="en-US" dirty="0"/>
              <a:t>Click </a:t>
            </a:r>
            <a:r>
              <a:rPr lang="en-US" b="1" dirty="0"/>
              <a:t>Align Selected Objects</a:t>
            </a:r>
            <a:r>
              <a:rPr lang="en-US" dirty="0"/>
              <a:t>.</a:t>
            </a:r>
          </a:p>
          <a:p>
            <a:pPr marL="696979" lvl="1" indent="-232326" defTabSz="929305">
              <a:buFont typeface="+mj-lt"/>
              <a:buAutoNum type="arabicPeriod"/>
              <a:defRPr/>
            </a:pPr>
            <a:r>
              <a:rPr lang="en-US" dirty="0"/>
              <a:t>Click </a:t>
            </a:r>
            <a:r>
              <a:rPr lang="en-US" b="1" dirty="0"/>
              <a:t>Align Middle</a:t>
            </a:r>
            <a:r>
              <a:rPr lang="en-US" dirty="0"/>
              <a:t>.</a:t>
            </a:r>
          </a:p>
          <a:p>
            <a:pPr marL="696979" lvl="1" indent="-232326" defTabSz="929305">
              <a:buFont typeface="+mj-lt"/>
              <a:buAutoNum type="arabicPeriod"/>
              <a:defRPr/>
            </a:pPr>
            <a:r>
              <a:rPr lang="en-US" dirty="0"/>
              <a:t>Click </a:t>
            </a:r>
            <a:r>
              <a:rPr lang="en-US" b="1" dirty="0"/>
              <a:t>Distribute Horizontally</a:t>
            </a:r>
            <a:r>
              <a:rPr lang="en-US" dirty="0"/>
              <a:t>.</a:t>
            </a:r>
          </a:p>
          <a:p>
            <a:pPr marL="348489" indent="-348489" defTabSz="929305">
              <a:defRPr/>
            </a:pPr>
            <a:endParaRPr lang="en-US" dirty="0"/>
          </a:p>
          <a:p>
            <a:pPr marL="348489" indent="-348489" defTabSz="929305">
              <a:defRPr/>
            </a:pPr>
            <a:endParaRPr lang="en-US" dirty="0"/>
          </a:p>
          <a:p>
            <a:pPr marL="348489" indent="-348489" defTabSz="929305">
              <a:defRPr/>
            </a:pPr>
            <a:r>
              <a:rPr lang="en-US" dirty="0"/>
              <a:t>To reproduce the text below the shapes, do the following:</a:t>
            </a:r>
          </a:p>
          <a:p>
            <a:pPr marL="232326" indent="-232326" defTabSz="929305">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and then on the slide, drag to draw the text box. </a:t>
            </a:r>
          </a:p>
          <a:p>
            <a:pPr marL="232326" indent="-232326" defTabSz="929305">
              <a:buFont typeface="+mj-lt"/>
              <a:buAutoNum type="arabicPeriod"/>
              <a:defRPr/>
            </a:pPr>
            <a:r>
              <a:rPr lang="en-US" dirty="0"/>
              <a:t>Enter text in the text box, select the text, and then on the </a:t>
            </a:r>
            <a:r>
              <a:rPr lang="en-US" b="1" dirty="0"/>
              <a:t>Home</a:t>
            </a:r>
            <a:r>
              <a:rPr lang="en-US" dirty="0"/>
              <a:t> tab, in the </a:t>
            </a:r>
            <a:r>
              <a:rPr lang="en-US" b="1" dirty="0"/>
              <a:t>Font</a:t>
            </a:r>
            <a:r>
              <a:rPr lang="en-US" dirty="0"/>
              <a:t> group, select </a:t>
            </a:r>
            <a:r>
              <a:rPr lang="en-US" b="1" dirty="0"/>
              <a:t>Trebuchet MS </a:t>
            </a:r>
            <a:r>
              <a:rPr lang="en-US" dirty="0"/>
              <a:t>from the </a:t>
            </a:r>
            <a:r>
              <a:rPr lang="en-US" b="1" dirty="0"/>
              <a:t>Font</a:t>
            </a:r>
            <a:r>
              <a:rPr lang="en-US" dirty="0"/>
              <a:t> list, select </a:t>
            </a:r>
            <a:r>
              <a:rPr lang="en-US" b="1" dirty="0"/>
              <a:t>18</a:t>
            </a:r>
            <a:r>
              <a:rPr lang="en-US" dirty="0"/>
              <a:t> from the </a:t>
            </a:r>
            <a:r>
              <a:rPr lang="en-US" b="1" dirty="0"/>
              <a:t>Font Size </a:t>
            </a:r>
            <a:r>
              <a:rPr lang="en-US" dirty="0"/>
              <a:t>list, and then click the arrow next to </a:t>
            </a:r>
            <a:r>
              <a:rPr lang="en-US" b="1" dirty="0"/>
              <a:t>Font Color </a:t>
            </a:r>
            <a:r>
              <a:rPr lang="en-US" dirty="0"/>
              <a:t>and click </a:t>
            </a:r>
            <a:r>
              <a:rPr lang="en-US" b="1" dirty="0"/>
              <a:t>Black, Text 1, Lighter 50%</a:t>
            </a:r>
            <a:r>
              <a:rPr lang="en-US" dirty="0"/>
              <a:t> (second row, second option from the left).</a:t>
            </a:r>
          </a:p>
          <a:p>
            <a:pPr marL="232326" indent="-232326" defTabSz="929305">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Align Text Left </a:t>
            </a:r>
            <a:r>
              <a:rPr lang="en-US" dirty="0"/>
              <a:t>to align the text left in the text box. </a:t>
            </a:r>
          </a:p>
          <a:p>
            <a:pPr marL="232326" indent="-232326" defTabSz="929305">
              <a:buFont typeface="+mj-lt"/>
              <a:buAutoNum type="arabicPeriod"/>
              <a:defRPr/>
            </a:pPr>
            <a:r>
              <a:rPr lang="en-US" dirty="0"/>
              <a:t>To reproduce the white vertical line on the left side of the text box, select the space to the left of the text.</a:t>
            </a:r>
          </a:p>
          <a:p>
            <a:pPr marL="232326" indent="-232326" defTabSz="929305">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Symbol</a:t>
            </a:r>
            <a:r>
              <a:rPr lang="en-US" dirty="0"/>
              <a:t>.</a:t>
            </a:r>
          </a:p>
          <a:p>
            <a:pPr marL="232326" indent="-232326" defTabSz="929305">
              <a:buFont typeface="+mj-lt"/>
              <a:buAutoNum type="arabicPeriod"/>
              <a:defRPr/>
            </a:pPr>
            <a:r>
              <a:rPr lang="en-US" dirty="0"/>
              <a:t>In the </a:t>
            </a:r>
            <a:r>
              <a:rPr lang="en-US" b="1" dirty="0"/>
              <a:t>Symbol</a:t>
            </a:r>
            <a:r>
              <a:rPr lang="en-US" dirty="0"/>
              <a:t> dialog box, do the following:</a:t>
            </a:r>
          </a:p>
          <a:p>
            <a:pPr marL="696979" lvl="1" indent="-232326" defTabSz="929305">
              <a:buFont typeface="Arial" pitchFamily="34" charset="0"/>
              <a:buChar char="•"/>
              <a:defRPr/>
            </a:pPr>
            <a:r>
              <a:rPr lang="en-US" dirty="0"/>
              <a:t>In the </a:t>
            </a:r>
            <a:r>
              <a:rPr lang="en-US" b="1" dirty="0"/>
              <a:t>Font</a:t>
            </a:r>
            <a:r>
              <a:rPr lang="en-US" dirty="0"/>
              <a:t> list, select </a:t>
            </a:r>
            <a:r>
              <a:rPr lang="en-US" b="1" dirty="0"/>
              <a:t>(normal text)</a:t>
            </a:r>
            <a:r>
              <a:rPr lang="en-US" dirty="0"/>
              <a:t>.</a:t>
            </a:r>
          </a:p>
          <a:p>
            <a:pPr marL="696979" lvl="1" indent="-232326" defTabSz="929305">
              <a:buFont typeface="Arial" pitchFamily="34" charset="0"/>
              <a:buChar char="•"/>
              <a:defRPr/>
            </a:pPr>
            <a:r>
              <a:rPr lang="en-US" dirty="0"/>
              <a:t>In the </a:t>
            </a:r>
            <a:r>
              <a:rPr lang="en-US" b="1" dirty="0"/>
              <a:t>Subset</a:t>
            </a:r>
            <a:r>
              <a:rPr lang="en-US" dirty="0"/>
              <a:t> list, select </a:t>
            </a:r>
            <a:r>
              <a:rPr lang="en-US" b="1" dirty="0"/>
              <a:t>Latin-1 Supplement</a:t>
            </a:r>
            <a:r>
              <a:rPr lang="en-US" dirty="0"/>
              <a:t>.</a:t>
            </a:r>
            <a:endParaRPr lang="en-US" b="1" dirty="0"/>
          </a:p>
          <a:p>
            <a:pPr marL="696979" lvl="1" indent="-232326" defTabSz="929305">
              <a:buFont typeface="Arial" pitchFamily="34" charset="0"/>
              <a:buChar char="•"/>
              <a:defRPr/>
            </a:pPr>
            <a:r>
              <a:rPr lang="en-US" dirty="0"/>
              <a:t>In the </a:t>
            </a:r>
            <a:r>
              <a:rPr lang="en-US" b="1" dirty="0"/>
              <a:t>Character Code </a:t>
            </a:r>
            <a:r>
              <a:rPr lang="en-US" dirty="0"/>
              <a:t>box, enter </a:t>
            </a:r>
            <a:r>
              <a:rPr lang="en-US" b="1" dirty="0"/>
              <a:t>007C</a:t>
            </a:r>
            <a:r>
              <a:rPr lang="en-US" dirty="0"/>
              <a:t> to select </a:t>
            </a:r>
            <a:r>
              <a:rPr lang="en-US" b="1" dirty="0"/>
              <a:t>Vertical Line</a:t>
            </a:r>
            <a:r>
              <a:rPr lang="en-US" dirty="0"/>
              <a:t>, and then click </a:t>
            </a:r>
            <a:r>
              <a:rPr lang="en-US" b="1" dirty="0"/>
              <a:t>Insert</a:t>
            </a:r>
            <a:r>
              <a:rPr lang="en-US" dirty="0"/>
              <a:t>.</a:t>
            </a:r>
          </a:p>
          <a:p>
            <a:pPr marL="696979" lvl="1" indent="-232326" defTabSz="929305">
              <a:buFont typeface="Arial" pitchFamily="34" charset="0"/>
              <a:buChar char="•"/>
              <a:defRPr/>
            </a:pPr>
            <a:r>
              <a:rPr lang="en-US" dirty="0"/>
              <a:t>On the slide, select the vertical line. On the </a:t>
            </a:r>
            <a:r>
              <a:rPr lang="en-US" b="1" dirty="0"/>
              <a:t>Home</a:t>
            </a:r>
            <a:r>
              <a:rPr lang="en-US" dirty="0"/>
              <a:t> tab, in the </a:t>
            </a:r>
            <a:r>
              <a:rPr lang="en-US" b="1" dirty="0"/>
              <a:t>Font</a:t>
            </a:r>
            <a:r>
              <a:rPr lang="en-US" dirty="0"/>
              <a:t> group, click the button next to </a:t>
            </a:r>
            <a:r>
              <a:rPr lang="en-US" b="1" dirty="0"/>
              <a:t>Font Color</a:t>
            </a:r>
            <a:r>
              <a:rPr lang="en-US" dirty="0"/>
              <a:t>, and then under </a:t>
            </a:r>
            <a:r>
              <a:rPr lang="en-US" b="1" dirty="0"/>
              <a:t>Theme Colors </a:t>
            </a:r>
            <a:r>
              <a:rPr lang="en-US" dirty="0"/>
              <a:t>click </a:t>
            </a:r>
            <a:r>
              <a:rPr lang="en-US" b="1" dirty="0"/>
              <a:t>White, Background 1</a:t>
            </a:r>
            <a:r>
              <a:rPr lang="en-US" dirty="0"/>
              <a:t> (first row, first option from the left).</a:t>
            </a:r>
          </a:p>
          <a:p>
            <a:pPr marL="232326" indent="-232326" defTabSz="929305">
              <a:buFont typeface="+mj-lt"/>
              <a:buAutoNum type="arabicPeriod"/>
              <a:defRPr/>
            </a:pPr>
            <a:r>
              <a:rPr lang="en-US" dirty="0"/>
              <a:t>Select the text box. On the </a:t>
            </a:r>
            <a:r>
              <a:rPr lang="en-US" b="1" dirty="0"/>
              <a:t>Home</a:t>
            </a:r>
            <a:r>
              <a:rPr lang="en-US" dirty="0"/>
              <a:t> tab, in the </a:t>
            </a:r>
            <a:r>
              <a:rPr lang="en-US" b="1" dirty="0"/>
              <a:t>Clipboard</a:t>
            </a:r>
            <a:r>
              <a:rPr lang="en-US" dirty="0"/>
              <a:t> group, click the arrow under </a:t>
            </a:r>
            <a:r>
              <a:rPr lang="en-US" b="1" dirty="0"/>
              <a:t>Paste</a:t>
            </a:r>
            <a:r>
              <a:rPr lang="en-US" dirty="0"/>
              <a:t>, and click </a:t>
            </a:r>
            <a:r>
              <a:rPr lang="en-US" b="1" dirty="0"/>
              <a:t>Duplicate</a:t>
            </a:r>
            <a:r>
              <a:rPr lang="en-US" dirty="0"/>
              <a:t>.</a:t>
            </a:r>
          </a:p>
          <a:p>
            <a:pPr marL="232326" indent="-232326" defTabSz="929305">
              <a:buFont typeface="+mj-lt"/>
              <a:buAutoNum type="arabicPeriod"/>
              <a:defRPr/>
            </a:pPr>
            <a:r>
              <a:rPr lang="en-US" dirty="0"/>
              <a:t>Drag the text boxes under each of the picture-filled rectangles. </a:t>
            </a:r>
          </a:p>
          <a:p>
            <a:pPr marL="348489" indent="-348489" defTabSz="929305">
              <a:defRPr/>
            </a:pPr>
            <a:endParaRPr lang="en-US" dirty="0"/>
          </a:p>
          <a:p>
            <a:pPr marL="348489" indent="-348489" defTabSz="929305">
              <a:buFont typeface="+mj-lt"/>
              <a:buAutoNum type="arabicPeriod"/>
              <a:defRPr/>
            </a:pPr>
            <a:endParaRPr lang="en-US" dirty="0"/>
          </a:p>
          <a:p>
            <a:r>
              <a:rPr lang="en-US" dirty="0"/>
              <a:t>To reproduce the background on this slide, do the following: </a:t>
            </a:r>
          </a:p>
          <a:p>
            <a:pPr marL="232326" indent="-232326">
              <a:buFont typeface="+mj-lt"/>
              <a:buAutoNum type="arabicPeriod"/>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right pane, and then do the following:</a:t>
            </a:r>
          </a:p>
          <a:p>
            <a:pPr marL="696979" lvl="1" indent="-232326">
              <a:buFont typeface="Arial" pitchFamily="34" charset="0"/>
              <a:buChar char="•"/>
            </a:pPr>
            <a:r>
              <a:rPr lang="en-US" dirty="0"/>
              <a:t>In the </a:t>
            </a:r>
            <a:r>
              <a:rPr lang="en-US" b="1" dirty="0"/>
              <a:t>Type</a:t>
            </a:r>
            <a:r>
              <a:rPr lang="en-US" dirty="0"/>
              <a:t> list, select </a:t>
            </a:r>
            <a:r>
              <a:rPr lang="en-US" b="1" dirty="0"/>
              <a:t>Linear</a:t>
            </a:r>
            <a:r>
              <a:rPr lang="en-US" dirty="0"/>
              <a:t>.</a:t>
            </a:r>
          </a:p>
          <a:p>
            <a:pPr marL="696979" lvl="1" indent="-232326">
              <a:buFont typeface="Arial" pitchFamily="34" charset="0"/>
              <a:buChar char="•"/>
            </a:pPr>
            <a:r>
              <a:rPr lang="en-US" dirty="0"/>
              <a:t>Click the button next to </a:t>
            </a:r>
            <a:r>
              <a:rPr lang="en-US" b="1" dirty="0"/>
              <a:t>Direction</a:t>
            </a:r>
            <a:r>
              <a:rPr lang="en-US" dirty="0"/>
              <a:t>, and then click </a:t>
            </a:r>
            <a:r>
              <a:rPr lang="en-US" b="1" dirty="0"/>
              <a:t>Linear Diagonal </a:t>
            </a:r>
            <a:r>
              <a:rPr lang="en-US" dirty="0"/>
              <a:t>(first row, third option from the left).</a:t>
            </a:r>
          </a:p>
          <a:p>
            <a:pPr marL="696979" lvl="1" indent="-232326">
              <a:buFont typeface="Arial" pitchFamily="34" charset="0"/>
              <a:buChar char="•"/>
            </a:pPr>
            <a:r>
              <a:rPr lang="en-US" dirty="0"/>
              <a:t>In the </a:t>
            </a:r>
            <a:r>
              <a:rPr lang="en-US" b="1" dirty="0"/>
              <a:t>Angle</a:t>
            </a:r>
            <a:r>
              <a:rPr lang="en-US" dirty="0"/>
              <a:t> box, enter </a:t>
            </a:r>
            <a:r>
              <a:rPr lang="en-US" b="1" dirty="0"/>
              <a:t>45</a:t>
            </a:r>
            <a:r>
              <a:rPr lang="en-US" b="1" dirty="0">
                <a:ea typeface="Verdana"/>
                <a:cs typeface="Verdana"/>
              </a:rPr>
              <a:t>°</a:t>
            </a:r>
            <a:r>
              <a:rPr lang="en-US" dirty="0">
                <a:ea typeface="Verdana"/>
                <a:cs typeface="Verdana"/>
              </a:rPr>
              <a:t>.</a:t>
            </a:r>
            <a:endParaRPr lang="en-US" b="1" dirty="0"/>
          </a:p>
          <a:p>
            <a:pPr marL="696979" lvl="1" indent="-232326">
              <a:buFont typeface="Arial" pitchFamily="34" charset="0"/>
              <a:buChar char="•"/>
            </a:pPr>
            <a:r>
              <a:rPr lang="en-US" dirty="0"/>
              <a:t>Under </a:t>
            </a:r>
            <a:r>
              <a:rPr lang="en-US" b="1" dirty="0"/>
              <a:t>Gradient stops</a:t>
            </a:r>
            <a:r>
              <a:rPr lang="en-US" dirty="0"/>
              <a:t>, click </a:t>
            </a:r>
            <a:r>
              <a:rPr lang="en-US" b="1" dirty="0"/>
              <a:t>Add</a:t>
            </a:r>
            <a:r>
              <a:rPr lang="en-US" dirty="0"/>
              <a:t> or </a:t>
            </a:r>
            <a:r>
              <a:rPr lang="en-US" b="1" dirty="0"/>
              <a:t>Remove</a:t>
            </a:r>
            <a:r>
              <a:rPr lang="en-US" dirty="0"/>
              <a:t> until three stops appear in the drop-down list.</a:t>
            </a:r>
          </a:p>
          <a:p>
            <a:pPr marL="232326" indent="-232326">
              <a:buFont typeface="+mj-lt"/>
              <a:buAutoNum type="arabicPeriod"/>
            </a:pPr>
            <a:r>
              <a:rPr lang="en-US" dirty="0"/>
              <a:t>Also under </a:t>
            </a:r>
            <a:r>
              <a:rPr lang="en-US" b="1" dirty="0"/>
              <a:t>Gradient stops</a:t>
            </a:r>
            <a:r>
              <a:rPr lang="en-US" dirty="0"/>
              <a:t>, customize the gradient stops that you added as follows:</a:t>
            </a:r>
          </a:p>
          <a:p>
            <a:pPr marL="696979" lvl="1" indent="-232326">
              <a:buFont typeface="Arial" pitchFamily="34" charset="0"/>
              <a:buChar char="•"/>
            </a:pPr>
            <a:r>
              <a:rPr lang="en-US" dirty="0"/>
              <a:t>Select </a:t>
            </a:r>
            <a:r>
              <a:rPr lang="en-US" b="1" dirty="0"/>
              <a:t>Stop 1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0%</a:t>
            </a:r>
            <a:r>
              <a:rPr lang="en-US" dirty="0"/>
              <a:t>.</a:t>
            </a:r>
          </a:p>
          <a:p>
            <a:pPr marL="1161631" lvl="2" indent="-232326">
              <a:buFont typeface="Arial" pitchFamily="34" charset="0"/>
              <a:buChar char="•"/>
            </a:pPr>
            <a:r>
              <a:rPr lang="en-US" dirty="0"/>
              <a:t>Click the button next to </a:t>
            </a:r>
            <a:r>
              <a:rPr lang="en-US" b="1" dirty="0"/>
              <a:t>Color</a:t>
            </a:r>
            <a:r>
              <a:rPr lang="en-US" dirty="0"/>
              <a:t>, and then click </a:t>
            </a:r>
            <a:r>
              <a:rPr lang="en-US" b="1" dirty="0"/>
              <a:t>White, Background 1 </a:t>
            </a:r>
            <a:r>
              <a:rPr lang="en-US" dirty="0"/>
              <a:t>(first row, first option from the left).</a:t>
            </a:r>
          </a:p>
          <a:p>
            <a:pPr marL="696979" lvl="1" indent="-232326">
              <a:buFont typeface="Arial" pitchFamily="34" charset="0"/>
              <a:buChar char="•"/>
            </a:pPr>
            <a:r>
              <a:rPr lang="en-US" dirty="0"/>
              <a:t>Select </a:t>
            </a:r>
            <a:r>
              <a:rPr lang="en-US" b="1" dirty="0"/>
              <a:t>Stop 2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52%</a:t>
            </a:r>
            <a:r>
              <a:rPr lang="en-US" dirty="0"/>
              <a:t>.</a:t>
            </a:r>
          </a:p>
          <a:p>
            <a:pPr marL="1161631" lvl="2" indent="-232326">
              <a:buFont typeface="Arial" pitchFamily="34" charset="0"/>
              <a:buChar char="•"/>
            </a:pPr>
            <a:r>
              <a:rPr lang="en-US" dirty="0"/>
              <a:t>Click the button next to </a:t>
            </a:r>
            <a:r>
              <a:rPr lang="en-US" b="1" dirty="0"/>
              <a:t>Color</a:t>
            </a:r>
            <a:r>
              <a:rPr lang="en-US" dirty="0"/>
              <a:t>, and then click </a:t>
            </a:r>
            <a:r>
              <a:rPr lang="en-US" b="1" dirty="0"/>
              <a:t>Tan, Background 2 </a:t>
            </a:r>
            <a:r>
              <a:rPr lang="en-US" dirty="0"/>
              <a:t>(first row, third option from the left). </a:t>
            </a:r>
          </a:p>
          <a:p>
            <a:pPr marL="696979" lvl="1" indent="-232326">
              <a:buFont typeface="Arial" pitchFamily="34" charset="0"/>
              <a:buChar char="•"/>
            </a:pPr>
            <a:r>
              <a:rPr lang="en-US" dirty="0"/>
              <a:t>Select </a:t>
            </a:r>
            <a:r>
              <a:rPr lang="en-US" b="1" dirty="0"/>
              <a:t>Stop 3 </a:t>
            </a:r>
            <a:r>
              <a:rPr lang="en-US" dirty="0"/>
              <a:t>from the list, and then do the following:</a:t>
            </a:r>
          </a:p>
          <a:p>
            <a:pPr marL="1161631" lvl="2" indent="-232326">
              <a:buFont typeface="Arial" pitchFamily="34" charset="0"/>
              <a:buChar char="•"/>
            </a:pPr>
            <a:r>
              <a:rPr lang="en-US" dirty="0"/>
              <a:t>In the </a:t>
            </a:r>
            <a:r>
              <a:rPr lang="en-US" b="1" dirty="0"/>
              <a:t>Stop position </a:t>
            </a:r>
            <a:r>
              <a:rPr lang="en-US" dirty="0"/>
              <a:t>box, enter </a:t>
            </a:r>
            <a:r>
              <a:rPr lang="en-US" b="1" dirty="0"/>
              <a:t>100%</a:t>
            </a:r>
            <a:r>
              <a:rPr lang="en-US" dirty="0"/>
              <a:t>.</a:t>
            </a:r>
          </a:p>
          <a:p>
            <a:pPr marL="1161631" lvl="2" indent="-232326">
              <a:buFont typeface="Arial" pitchFamily="34" charset="0"/>
              <a:buChar cha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 </a:t>
            </a:r>
            <a:r>
              <a:rPr lang="en-US" b="1" dirty="0"/>
              <a:t>170</a:t>
            </a:r>
            <a:r>
              <a:rPr lang="en-US" dirty="0"/>
              <a:t>, Green: </a:t>
            </a:r>
            <a:r>
              <a:rPr lang="en-US" b="1" dirty="0"/>
              <a:t>164</a:t>
            </a:r>
            <a:r>
              <a:rPr lang="en-US" dirty="0"/>
              <a:t>, Blue: </a:t>
            </a:r>
            <a:r>
              <a:rPr lang="en-US" b="1" dirty="0"/>
              <a:t>140</a:t>
            </a:r>
            <a:r>
              <a:rPr lang="en-US" dirty="0"/>
              <a:t>.</a:t>
            </a:r>
          </a:p>
          <a:p>
            <a:pPr marL="1161631" lvl="2" indent="-232326">
              <a:buFont typeface="Arial" pitchFamily="34" charset="0"/>
              <a:buChar char="•"/>
            </a:pPr>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63616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74150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97723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3839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59715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952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436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339877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294318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30725"/>
          </a:xfrm>
        </p:spPr>
        <p:txBody>
          <a:bodyPr/>
          <a:lstStyle/>
          <a:p>
            <a:pPr lvl="0"/>
            <a:endParaRPr lang="en-US" noProof="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E2AD72B-A70E-4B51-B5D6-15581F15EFD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91280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AD2D6C-EC2D-44FD-BFF5-44867E47801A}" type="datetime1">
              <a:rPr lang="en-US" smtClean="0">
                <a:solidFill>
                  <a:prstClr val="black">
                    <a:tint val="75000"/>
                  </a:prstClr>
                </a:solidFill>
              </a:rPr>
              <a:pPr/>
              <a:t>5/28/2024</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2DB244-4DF5-492F-AA98-A88CA56AAE46}" type="slidenum">
              <a:rPr lang="en-US" smtClean="0"/>
              <a:pPr/>
              <a:t>‹#›</a:t>
            </a:fld>
            <a:endParaRPr lang="en-US"/>
          </a:p>
        </p:txBody>
      </p:sp>
    </p:spTree>
    <p:extLst>
      <p:ext uri="{BB962C8B-B14F-4D97-AF65-F5344CB8AC3E}">
        <p14:creationId xmlns:p14="http://schemas.microsoft.com/office/powerpoint/2010/main" val="25386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TextBox 5"/>
          <p:cNvSpPr txBox="1"/>
          <p:nvPr userDrawn="1"/>
        </p:nvSpPr>
        <p:spPr>
          <a:xfrm>
            <a:off x="0" y="6150114"/>
            <a:ext cx="12218504" cy="707886"/>
          </a:xfrm>
          <a:prstGeom prst="rect">
            <a:avLst/>
          </a:prstGeom>
          <a:solidFill>
            <a:schemeClr val="accent1">
              <a:lumMod val="75000"/>
            </a:schemeClr>
          </a:solidFill>
        </p:spPr>
        <p:txBody>
          <a:bodyPr wrap="square" rtlCol="0">
            <a:spAutoFit/>
          </a:bodyPr>
          <a:lstStyle/>
          <a:p>
            <a:pPr algn="r">
              <a:lnSpc>
                <a:spcPct val="200000"/>
              </a:lnSpc>
            </a:pPr>
            <a:r>
              <a:rPr lang="fa-IR" sz="2000" dirty="0">
                <a:solidFill>
                  <a:schemeClr val="bg1"/>
                </a:solidFill>
                <a:latin typeface="IranNastaliq" panose="02000503000000020003" pitchFamily="2" charset="0"/>
                <a:cs typeface="IranNastaliq" panose="02000503000000020003" pitchFamily="2" charset="0"/>
              </a:rPr>
              <a:t>        مرکز</a:t>
            </a:r>
            <a:r>
              <a:rPr lang="fa-IR" sz="2000" baseline="0" dirty="0">
                <a:solidFill>
                  <a:schemeClr val="bg1"/>
                </a:solidFill>
                <a:latin typeface="IranNastaliq" panose="02000503000000020003" pitchFamily="2" charset="0"/>
                <a:cs typeface="IranNastaliq" panose="02000503000000020003" pitchFamily="2" charset="0"/>
              </a:rPr>
              <a:t> مدیریت بیماری های واگیر   </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9" name="Flowchart: Alternate Process 8"/>
          <p:cNvSpPr/>
          <p:nvPr userDrawn="1"/>
        </p:nvSpPr>
        <p:spPr>
          <a:xfrm>
            <a:off x="5474901" y="241539"/>
            <a:ext cx="1512047" cy="1325563"/>
          </a:xfrm>
          <a:prstGeom prst="flowChartAlternateProcess">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9443" y="273937"/>
            <a:ext cx="1527505" cy="1185951"/>
          </a:xfrm>
          <a:prstGeom prst="rect">
            <a:avLst/>
          </a:prstGeom>
        </p:spPr>
      </p:pic>
      <p:sp>
        <p:nvSpPr>
          <p:cNvPr id="14" name="Footer Placeholder 4"/>
          <p:cNvSpPr txBox="1">
            <a:spLocks/>
          </p:cNvSpPr>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8" name="Title 1"/>
          <p:cNvSpPr>
            <a:spLocks noGrp="1"/>
          </p:cNvSpPr>
          <p:nvPr>
            <p:ph type="title"/>
          </p:nvPr>
        </p:nvSpPr>
        <p:spPr>
          <a:xfrm>
            <a:off x="1868557" y="2086293"/>
            <a:ext cx="8733182" cy="2976038"/>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defRPr sz="48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Tree>
    <p:extLst>
      <p:ext uri="{BB962C8B-B14F-4D97-AF65-F5344CB8AC3E}">
        <p14:creationId xmlns:p14="http://schemas.microsoft.com/office/powerpoint/2010/main" val="279747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411778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550" y="1661361"/>
            <a:ext cx="11587595" cy="4549738"/>
          </a:xfrm>
        </p:spPr>
        <p:txBody>
          <a:bodyPr/>
          <a:lstStyle>
            <a:lvl1pPr algn="r" rtl="1">
              <a:buClr>
                <a:srgbClr val="C00000"/>
              </a:buClr>
              <a:defRPr>
                <a:solidFill>
                  <a:schemeClr val="accent6">
                    <a:lumMod val="50000"/>
                  </a:schemeClr>
                </a:solidFill>
                <a:cs typeface="B Nazanin" panose="00000400000000000000" pitchFamily="2" charset="-78"/>
              </a:defRPr>
            </a:lvl1pPr>
            <a:lvl2pPr algn="r" rtl="1">
              <a:buClr>
                <a:srgbClr val="C00000"/>
              </a:buClr>
              <a:defRPr>
                <a:solidFill>
                  <a:schemeClr val="accent6">
                    <a:lumMod val="50000"/>
                  </a:schemeClr>
                </a:solidFill>
                <a:cs typeface="B Nazanin" panose="00000400000000000000" pitchFamily="2" charset="-78"/>
              </a:defRPr>
            </a:lvl2pPr>
            <a:lvl3pPr algn="r" rtl="1">
              <a:buClr>
                <a:srgbClr val="C00000"/>
              </a:buClr>
              <a:defRPr>
                <a:solidFill>
                  <a:schemeClr val="accent6">
                    <a:lumMod val="50000"/>
                  </a:schemeClr>
                </a:solidFill>
                <a:cs typeface="B Nazanin" panose="00000400000000000000" pitchFamily="2" charset="-78"/>
              </a:defRPr>
            </a:lvl3pPr>
            <a:lvl4pPr algn="r" rtl="1">
              <a:buClr>
                <a:srgbClr val="C00000"/>
              </a:buClr>
              <a:defRPr>
                <a:solidFill>
                  <a:schemeClr val="accent6">
                    <a:lumMod val="50000"/>
                  </a:schemeClr>
                </a:solidFill>
                <a:cs typeface="B Nazanin" panose="00000400000000000000" pitchFamily="2" charset="-78"/>
              </a:defRPr>
            </a:lvl4pPr>
            <a:lvl5pPr algn="r" rtl="1">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DDB53A-65B5-44B0-B1D1-61130CD6100C}" type="datetimeFigureOut">
              <a:rPr lang="en-US" smtClean="0"/>
              <a:t>5/28/2024</a:t>
            </a:fld>
            <a:endParaRPr lang="en-US"/>
          </a:p>
        </p:txBody>
      </p:sp>
      <p:sp>
        <p:nvSpPr>
          <p:cNvPr id="6"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9" name="Flowchart: Alternate Process 8"/>
          <p:cNvSpPr/>
          <p:nvPr userDrawn="1"/>
        </p:nvSpPr>
        <p:spPr>
          <a:xfrm>
            <a:off x="10345111" y="124925"/>
            <a:ext cx="1512047" cy="1325563"/>
          </a:xfrm>
          <a:prstGeom prst="flowChartAlternateProcess">
            <a:avLst/>
          </a:prstGeom>
          <a:solidFill>
            <a:schemeClr val="bg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7" name="TextBox 6"/>
          <p:cNvSpPr txBox="1"/>
          <p:nvPr userDrawn="1"/>
        </p:nvSpPr>
        <p:spPr>
          <a:xfrm>
            <a:off x="0" y="6271786"/>
            <a:ext cx="12192000" cy="553998"/>
          </a:xfrm>
          <a:prstGeom prst="rect">
            <a:avLst/>
          </a:prstGeom>
          <a:solidFill>
            <a:schemeClr val="bg2">
              <a:lumMod val="50000"/>
            </a:schemeClr>
          </a:solidFill>
        </p:spPr>
        <p:txBody>
          <a:bodyPr wrap="square" rtlCol="0">
            <a:spAutoFit/>
          </a:bodyPr>
          <a:lstStyle/>
          <a:p>
            <a:pPr algn="r">
              <a:lnSpc>
                <a:spcPct val="150000"/>
              </a:lnSpc>
            </a:pPr>
            <a:r>
              <a:rPr lang="fa-IR" sz="2000">
                <a:solidFill>
                  <a:schemeClr val="bg1"/>
                </a:solidFill>
                <a:latin typeface="IranNastaliq" panose="02000503000000020003" pitchFamily="2" charset="0"/>
                <a:cs typeface="IranNastaliq" panose="02000503000000020003" pitchFamily="2" charset="0"/>
              </a:rPr>
              <a:t>مرکز</a:t>
            </a:r>
            <a:r>
              <a:rPr lang="fa-IR" sz="2000" baseline="0">
                <a:solidFill>
                  <a:schemeClr val="bg1"/>
                </a:solidFill>
                <a:latin typeface="IranNastaliq" panose="02000503000000020003" pitchFamily="2" charset="0"/>
                <a:cs typeface="IranNastaliq" panose="02000503000000020003" pitchFamily="2" charset="0"/>
              </a:rPr>
              <a:t> مدیریت بیماری های واگیر</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7" name="Footer Placeholder 4"/>
          <p:cNvSpPr txBox="1">
            <a:spLocks/>
          </p:cNvSpPr>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 name="Title 1"/>
          <p:cNvSpPr>
            <a:spLocks noGrp="1"/>
          </p:cNvSpPr>
          <p:nvPr>
            <p:ph type="title"/>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effectLst/>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a:solidFill>
            <a:schemeClr val="bg2">
              <a:lumMod val="50000"/>
            </a:schemeClr>
          </a:solidFill>
        </p:spPr>
      </p:pic>
    </p:spTree>
    <p:extLst>
      <p:ext uri="{BB962C8B-B14F-4D97-AF65-F5344CB8AC3E}">
        <p14:creationId xmlns:p14="http://schemas.microsoft.com/office/powerpoint/2010/main" val="10965219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DDB53A-65B5-44B0-B1D1-61130CD6100C}"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 name="TextBox 9"/>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3" name="Footer Placeholder 4"/>
          <p:cNvSpPr txBox="1">
            <a:spLocks/>
          </p:cNvSpPr>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2" name="Title 1"/>
          <p:cNvSpPr>
            <a:spLocks noGrp="1"/>
          </p:cNvSpPr>
          <p:nvPr>
            <p:ph type="title"/>
          </p:nvPr>
        </p:nvSpPr>
        <p:spPr>
          <a:xfrm>
            <a:off x="269563" y="154181"/>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mj-cs"/>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4" name="Flowchart: Alternate Process 13"/>
          <p:cNvSpPr/>
          <p:nvPr userDrawn="1"/>
        </p:nvSpPr>
        <p:spPr>
          <a:xfrm>
            <a:off x="10345111" y="12492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166391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7DDB53A-65B5-44B0-B1D1-61130CD6100C}"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7FC9A7-90EF-4829-A3B1-C268C46BA0D9}" type="slidenum">
              <a:rPr lang="en-US" smtClean="0"/>
              <a:t>‹#›</a:t>
            </a:fld>
            <a:endParaRPr lang="en-US"/>
          </a:p>
        </p:txBody>
      </p:sp>
      <p:sp>
        <p:nvSpPr>
          <p:cNvPr id="10" name="Flowchart: Alternate Process 9"/>
          <p:cNvSpPr/>
          <p:nvPr userDrawn="1"/>
        </p:nvSpPr>
        <p:spPr>
          <a:xfrm>
            <a:off x="10345111" y="14730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4" name="Title 1"/>
          <p:cNvSpPr>
            <a:spLocks noGrp="1"/>
          </p:cNvSpPr>
          <p:nvPr>
            <p:ph type="title"/>
          </p:nvPr>
        </p:nvSpPr>
        <p:spPr>
          <a:xfrm>
            <a:off x="269563" y="193937"/>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1235047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DDB53A-65B5-44B0-B1D1-61130CD6100C}"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7FC9A7-90EF-4829-A3B1-C268C46BA0D9}" type="slidenum">
              <a:rPr lang="en-US" smtClean="0"/>
              <a:t>‹#›</a:t>
            </a:fld>
            <a:endParaRPr lang="en-US"/>
          </a:p>
        </p:txBody>
      </p:sp>
      <p:sp>
        <p:nvSpPr>
          <p:cNvPr id="9" name="Flowchart: Alternate Process 8"/>
          <p:cNvSpPr/>
          <p:nvPr userDrawn="1"/>
        </p:nvSpPr>
        <p:spPr>
          <a:xfrm>
            <a:off x="10358365" y="126051"/>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0"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1" name="TextBox 10"/>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4" name="Footer Placeholder 4"/>
          <p:cNvSpPr txBox="1">
            <a:spLocks/>
          </p:cNvSpPr>
          <p:nvPr userDrawn="1"/>
        </p:nvSpPr>
        <p:spPr>
          <a:xfrm>
            <a:off x="111135" y="6399807"/>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ffectLst>
                  <a:outerShdw blurRad="38100" dist="38100" dir="2700000" algn="tl">
                    <a:srgbClr val="000000">
                      <a:alpha val="43137"/>
                    </a:srgbClr>
                  </a:outerShdw>
                </a:effectLst>
              </a:rPr>
              <a:t>http://icdc.behdasht.gov.ir</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55986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574" y="1483744"/>
            <a:ext cx="6590581" cy="4695156"/>
          </a:xfrm>
        </p:spPr>
        <p:txBody>
          <a:bodyPr/>
          <a:lstStyle>
            <a:lvl1pPr>
              <a:buClr>
                <a:srgbClr val="C00000"/>
              </a:buClr>
              <a:defRPr sz="3200">
                <a:solidFill>
                  <a:schemeClr val="accent6">
                    <a:lumMod val="50000"/>
                  </a:schemeClr>
                </a:solidFill>
                <a:cs typeface="B Nazanin" panose="00000400000000000000" pitchFamily="2" charset="-78"/>
              </a:defRPr>
            </a:lvl1pPr>
            <a:lvl2pPr>
              <a:buClr>
                <a:srgbClr val="C00000"/>
              </a:buClr>
              <a:defRPr sz="2800">
                <a:solidFill>
                  <a:schemeClr val="accent6">
                    <a:lumMod val="50000"/>
                  </a:schemeClr>
                </a:solidFill>
                <a:cs typeface="B Nazanin" panose="00000400000000000000" pitchFamily="2" charset="-78"/>
              </a:defRPr>
            </a:lvl2pPr>
            <a:lvl3pPr>
              <a:buClr>
                <a:srgbClr val="C00000"/>
              </a:buClr>
              <a:defRPr sz="2400">
                <a:solidFill>
                  <a:schemeClr val="accent6">
                    <a:lumMod val="50000"/>
                  </a:schemeClr>
                </a:solidFill>
                <a:cs typeface="B Nazanin" panose="00000400000000000000" pitchFamily="2" charset="-78"/>
              </a:defRPr>
            </a:lvl3pPr>
            <a:lvl4pPr>
              <a:buClr>
                <a:srgbClr val="C00000"/>
              </a:buClr>
              <a:defRPr sz="2000">
                <a:solidFill>
                  <a:schemeClr val="accent6">
                    <a:lumMod val="50000"/>
                  </a:schemeClr>
                </a:solidFill>
                <a:cs typeface="B Nazanin" panose="00000400000000000000" pitchFamily="2" charset="-78"/>
              </a:defRPr>
            </a:lvl4pPr>
            <a:lvl5pPr>
              <a:buClr>
                <a:srgbClr val="C00000"/>
              </a:buClr>
              <a:defRPr sz="2000">
                <a:solidFill>
                  <a:schemeClr val="accent6">
                    <a:lumMod val="50000"/>
                  </a:schemeClr>
                </a:solidFill>
                <a:cs typeface="B Nazanin" panose="00000400000000000000" pitchFamily="2" charset="-78"/>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413109" y="2001078"/>
            <a:ext cx="4336068" cy="4143316"/>
          </a:xfrm>
        </p:spPr>
        <p:txBody>
          <a:bodyPr/>
          <a:lstStyle>
            <a:lvl1pPr marL="0" indent="0">
              <a:buNone/>
              <a:defRPr sz="1600">
                <a:solidFill>
                  <a:schemeClr val="accent6">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77DDB53A-65B5-44B0-B1D1-61130CD6100C}"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 name="Flowchart: Alternate Process 9"/>
          <p:cNvSpPr/>
          <p:nvPr userDrawn="1"/>
        </p:nvSpPr>
        <p:spPr>
          <a:xfrm>
            <a:off x="162288" y="7425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12" name="TextBox 11"/>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3" name="Footer Placeholder 4"/>
          <p:cNvSpPr txBox="1">
            <a:spLocks/>
          </p:cNvSpPr>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4" name="Title 1"/>
          <p:cNvSpPr>
            <a:spLocks noGrp="1"/>
          </p:cNvSpPr>
          <p:nvPr>
            <p:ph type="title"/>
          </p:nvPr>
        </p:nvSpPr>
        <p:spPr>
          <a:xfrm>
            <a:off x="7295792" y="88423"/>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mj-cs"/>
              </a:defRPr>
            </a:lvl1pPr>
          </a:lstStyle>
          <a:p>
            <a:r>
              <a:rPr lang="en-US" dirty="0"/>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854" y="145777"/>
            <a:ext cx="1334914" cy="1182526"/>
          </a:xfrm>
          <a:prstGeom prst="rect">
            <a:avLst/>
          </a:prstGeom>
        </p:spPr>
      </p:pic>
    </p:spTree>
    <p:extLst>
      <p:ext uri="{BB962C8B-B14F-4D97-AF65-F5344CB8AC3E}">
        <p14:creationId xmlns:p14="http://schemas.microsoft.com/office/powerpoint/2010/main" val="1220158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413109" y="2057400"/>
            <a:ext cx="4336068" cy="4086994"/>
          </a:xfrm>
        </p:spPr>
        <p:txBody>
          <a:bodyPr/>
          <a:lstStyle>
            <a:lvl1pPr marL="0" indent="0">
              <a:buNone/>
              <a:defRPr sz="1600">
                <a:solidFill>
                  <a:schemeClr val="accent5">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77DDB53A-65B5-44B0-B1D1-61130CD6100C}"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 name="Flowchart: Alternate Process 9"/>
          <p:cNvSpPr/>
          <p:nvPr userDrawn="1"/>
        </p:nvSpPr>
        <p:spPr>
          <a:xfrm>
            <a:off x="175540" y="61007"/>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12" name="TextBox 11"/>
          <p:cNvSpPr txBox="1"/>
          <p:nvPr userDrawn="1"/>
        </p:nvSpPr>
        <p:spPr>
          <a:xfrm>
            <a:off x="0" y="6280917"/>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3" name="Footer Placeholder 4"/>
          <p:cNvSpPr txBox="1">
            <a:spLocks/>
          </p:cNvSpPr>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4" name="Title 1"/>
          <p:cNvSpPr>
            <a:spLocks noGrp="1"/>
          </p:cNvSpPr>
          <p:nvPr>
            <p:ph type="title"/>
          </p:nvPr>
        </p:nvSpPr>
        <p:spPr>
          <a:xfrm>
            <a:off x="7295792" y="167935"/>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
        <p:nvSpPr>
          <p:cNvPr id="15" name="Picture Placeholder 2"/>
          <p:cNvSpPr>
            <a:spLocks noGrp="1"/>
          </p:cNvSpPr>
          <p:nvPr>
            <p:ph type="pic" idx="1"/>
          </p:nvPr>
        </p:nvSpPr>
        <p:spPr>
          <a:xfrm>
            <a:off x="414068" y="1489358"/>
            <a:ext cx="6490093" cy="46649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106" y="154683"/>
            <a:ext cx="1334914" cy="1182526"/>
          </a:xfrm>
          <a:prstGeom prst="rect">
            <a:avLst/>
          </a:prstGeom>
        </p:spPr>
      </p:pic>
    </p:spTree>
    <p:extLst>
      <p:ext uri="{BB962C8B-B14F-4D97-AF65-F5344CB8AC3E}">
        <p14:creationId xmlns:p14="http://schemas.microsoft.com/office/powerpoint/2010/main" val="44591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buClr>
                <a:srgbClr val="C00000"/>
              </a:buClr>
              <a:defRPr>
                <a:solidFill>
                  <a:schemeClr val="accent6">
                    <a:lumMod val="50000"/>
                  </a:schemeClr>
                </a:solidFill>
                <a:cs typeface="+mj-cs"/>
              </a:defRPr>
            </a:lvl1pPr>
            <a:lvl2pPr>
              <a:buClr>
                <a:srgbClr val="C00000"/>
              </a:buClr>
              <a:defRPr>
                <a:solidFill>
                  <a:schemeClr val="accent6">
                    <a:lumMod val="50000"/>
                  </a:schemeClr>
                </a:solidFill>
                <a:cs typeface="+mj-cs"/>
              </a:defRPr>
            </a:lvl2pPr>
            <a:lvl3pPr>
              <a:buClr>
                <a:srgbClr val="C00000"/>
              </a:buClr>
              <a:defRPr>
                <a:solidFill>
                  <a:schemeClr val="accent6">
                    <a:lumMod val="50000"/>
                  </a:schemeClr>
                </a:solidFill>
                <a:cs typeface="+mj-cs"/>
              </a:defRPr>
            </a:lvl3pPr>
            <a:lvl4pPr>
              <a:buClr>
                <a:srgbClr val="C00000"/>
              </a:buClr>
              <a:defRPr>
                <a:solidFill>
                  <a:schemeClr val="accent6">
                    <a:lumMod val="50000"/>
                  </a:schemeClr>
                </a:solidFill>
                <a:cs typeface="+mj-cs"/>
              </a:defRPr>
            </a:lvl4pPr>
            <a:lvl5pPr>
              <a:buClr>
                <a:srgbClr val="C00000"/>
              </a:buClr>
              <a:defRPr>
                <a:solidFill>
                  <a:schemeClr val="accent6">
                    <a:lumMod val="50000"/>
                  </a:schemeClr>
                </a:solidFill>
                <a:cs typeface="+mj-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DDB53A-65B5-44B0-B1D1-61130CD6100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7" name="Flowchart: Alternate Process 6"/>
          <p:cNvSpPr/>
          <p:nvPr userDrawn="1"/>
        </p:nvSpPr>
        <p:spPr>
          <a:xfrm>
            <a:off x="10345111" y="11279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0" name="TextBox 9"/>
          <p:cNvSpPr txBox="1"/>
          <p:nvPr userDrawn="1"/>
        </p:nvSpPr>
        <p:spPr>
          <a:xfrm>
            <a:off x="0" y="6227058"/>
            <a:ext cx="12192000" cy="630942"/>
          </a:xfrm>
          <a:prstGeom prst="rect">
            <a:avLst/>
          </a:prstGeom>
          <a:solidFill>
            <a:srgbClr val="C00000"/>
          </a:solidFill>
        </p:spPr>
        <p:txBody>
          <a:bodyPr wrap="square" rtlCol="0">
            <a:spAutoFit/>
          </a:bodyPr>
          <a:lstStyle/>
          <a:p>
            <a:pPr algn="r">
              <a:lnSpc>
                <a:spcPct val="200000"/>
              </a:lnSpc>
            </a:pPr>
            <a:endParaRPr lang="en-US" sz="2000" dirty="0">
              <a:solidFill>
                <a:schemeClr val="bg1"/>
              </a:solidFill>
              <a:latin typeface="IranNastaliq" panose="02000503000000020003" pitchFamily="2" charset="0"/>
              <a:cs typeface="IranNastaliq" panose="02000503000000020003" pitchFamily="2" charset="0"/>
            </a:endParaRPr>
          </a:p>
        </p:txBody>
      </p:sp>
      <p:sp>
        <p:nvSpPr>
          <p:cNvPr id="11" name="Footer Placeholder 4"/>
          <p:cNvSpPr txBox="1">
            <a:spLocks/>
          </p:cNvSpPr>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4"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2173784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lvl1pPr>
              <a:buClr>
                <a:srgbClr val="C00000"/>
              </a:buClr>
              <a:defRPr>
                <a:solidFill>
                  <a:schemeClr val="accent6">
                    <a:lumMod val="50000"/>
                  </a:schemeClr>
                </a:solidFill>
              </a:defRPr>
            </a:lvl1pPr>
            <a:lvl2pPr>
              <a:buClr>
                <a:srgbClr val="C00000"/>
              </a:buClr>
              <a:defRPr>
                <a:solidFill>
                  <a:schemeClr val="accent6">
                    <a:lumMod val="50000"/>
                  </a:schemeClr>
                </a:solidFill>
              </a:defRPr>
            </a:lvl2pPr>
            <a:lvl3pPr>
              <a:buClr>
                <a:srgbClr val="C00000"/>
              </a:buClr>
              <a:defRPr>
                <a:solidFill>
                  <a:schemeClr val="accent6">
                    <a:lumMod val="50000"/>
                  </a:schemeClr>
                </a:solidFill>
              </a:defRPr>
            </a:lvl3pPr>
            <a:lvl4pPr>
              <a:buClr>
                <a:srgbClr val="C00000"/>
              </a:buClr>
              <a:defRPr>
                <a:solidFill>
                  <a:schemeClr val="accent6">
                    <a:lumMod val="50000"/>
                  </a:schemeClr>
                </a:solidFill>
              </a:defRPr>
            </a:lvl4pPr>
            <a:lvl5pPr>
              <a:buClr>
                <a:srgbClr val="C00000"/>
              </a:buClr>
              <a:defRPr>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DDB53A-65B5-44B0-B1D1-61130CD6100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7" name="Flowchart: Alternate Process 6"/>
          <p:cNvSpPr/>
          <p:nvPr userDrawn="1"/>
        </p:nvSpPr>
        <p:spPr>
          <a:xfrm rot="5400000">
            <a:off x="9626761" y="4156627"/>
            <a:ext cx="1140761" cy="2899914"/>
          </a:xfrm>
          <a:prstGeom prst="flowChartAlternateProcess">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r" rtl="1">
              <a:lnSpc>
                <a:spcPct val="90000"/>
              </a:lnSpc>
              <a:spcBef>
                <a:spcPct val="0"/>
              </a:spcBef>
            </a:pPr>
            <a:endParaRPr lang="en-US" sz="4400" b="1" dirty="0">
              <a:solidFill>
                <a:schemeClr val="bg1">
                  <a:lumMod val="95000"/>
                </a:schemeClr>
              </a:solidFill>
              <a:latin typeface="+mj-lt"/>
              <a:ea typeface="+mj-ea"/>
              <a:cs typeface="B Nazanin" panose="00000400000000000000" pitchFamily="2" charset="-78"/>
            </a:endParaRPr>
          </a:p>
        </p:txBody>
      </p:sp>
      <p:sp>
        <p:nvSpPr>
          <p:cNvPr id="12" name="TextBox 11"/>
          <p:cNvSpPr txBox="1"/>
          <p:nvPr userDrawn="1"/>
        </p:nvSpPr>
        <p:spPr>
          <a:xfrm>
            <a:off x="0" y="6227058"/>
            <a:ext cx="12192000" cy="630942"/>
          </a:xfrm>
          <a:prstGeom prst="rect">
            <a:avLst/>
          </a:prstGeom>
          <a:solidFill>
            <a:srgbClr val="C00000"/>
          </a:solidFill>
        </p:spPr>
        <p:txBody>
          <a:bodyPr wrap="square" rtlCol="0">
            <a:spAutoFit/>
          </a:bodyPr>
          <a:lstStyle/>
          <a:p>
            <a:pPr algn="r">
              <a:lnSpc>
                <a:spcPct val="200000"/>
              </a:lnSpc>
            </a:pPr>
            <a:r>
              <a:rPr lang="fa-IR" sz="2000" baseline="0" dirty="0">
                <a:solidFill>
                  <a:schemeClr val="bg1"/>
                </a:solidFill>
                <a:latin typeface="IranNastaliq" panose="02000503000000020003" pitchFamily="2" charset="0"/>
                <a:cs typeface="IranNastaliq" panose="02000503000000020003" pitchFamily="2" charset="0"/>
              </a:rPr>
              <a:t>  </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3" name="Footer Placeholder 4"/>
          <p:cNvSpPr txBox="1">
            <a:spLocks/>
          </p:cNvSpPr>
          <p:nvPr userDrawn="1"/>
        </p:nvSpPr>
        <p:spPr>
          <a:xfrm>
            <a:off x="111135" y="6373303"/>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4" name="Title 1"/>
          <p:cNvSpPr>
            <a:spLocks noGrp="1"/>
          </p:cNvSpPr>
          <p:nvPr>
            <p:ph type="title"/>
          </p:nvPr>
        </p:nvSpPr>
        <p:spPr>
          <a:xfrm rot="5400000">
            <a:off x="7877501" y="1069968"/>
            <a:ext cx="4639701" cy="2934001"/>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lvl1pPr algn="ct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078" y="5060846"/>
            <a:ext cx="1243520" cy="1101565"/>
          </a:xfrm>
          <a:prstGeom prst="rect">
            <a:avLst/>
          </a:prstGeom>
        </p:spPr>
      </p:pic>
    </p:spTree>
    <p:extLst>
      <p:ext uri="{BB962C8B-B14F-4D97-AF65-F5344CB8AC3E}">
        <p14:creationId xmlns:p14="http://schemas.microsoft.com/office/powerpoint/2010/main" val="4103637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TextBox 5"/>
          <p:cNvSpPr txBox="1"/>
          <p:nvPr userDrawn="1"/>
        </p:nvSpPr>
        <p:spPr>
          <a:xfrm>
            <a:off x="0" y="6150114"/>
            <a:ext cx="12218504" cy="707886"/>
          </a:xfrm>
          <a:prstGeom prst="rect">
            <a:avLst/>
          </a:prstGeom>
          <a:solidFill>
            <a:srgbClr val="4A66AB"/>
          </a:solidFill>
          <a:ln>
            <a:solidFill>
              <a:schemeClr val="accent1"/>
            </a:solidFill>
          </a:ln>
        </p:spPr>
        <p:txBody>
          <a:bodyPr wrap="square" rtlCol="0">
            <a:spAutoFit/>
          </a:bodyPr>
          <a:lstStyle/>
          <a:p>
            <a:pPr algn="r">
              <a:lnSpc>
                <a:spcPct val="200000"/>
              </a:lnSpc>
            </a:pPr>
            <a:r>
              <a:rPr lang="fa-IR" sz="2000" dirty="0">
                <a:solidFill>
                  <a:schemeClr val="bg1"/>
                </a:solidFill>
                <a:latin typeface="IranNastaliq" panose="02000503000000020003" pitchFamily="2" charset="0"/>
                <a:cs typeface="IranNastaliq" panose="02000503000000020003" pitchFamily="2" charset="0"/>
              </a:rPr>
              <a:t>        مرکز</a:t>
            </a:r>
            <a:r>
              <a:rPr lang="fa-IR" sz="2000" baseline="0" dirty="0">
                <a:solidFill>
                  <a:schemeClr val="bg1"/>
                </a:solidFill>
                <a:latin typeface="IranNastaliq" panose="02000503000000020003" pitchFamily="2" charset="0"/>
                <a:cs typeface="IranNastaliq" panose="02000503000000020003" pitchFamily="2" charset="0"/>
              </a:rPr>
              <a:t> مدیریت بیماری های واگیر   </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9" name="Flowchart: Alternate Process 8"/>
          <p:cNvSpPr/>
          <p:nvPr userDrawn="1"/>
        </p:nvSpPr>
        <p:spPr>
          <a:xfrm>
            <a:off x="5474901" y="241539"/>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4901" y="241539"/>
            <a:ext cx="1527505" cy="1185951"/>
          </a:xfrm>
          <a:prstGeom prst="rect">
            <a:avLst/>
          </a:prstGeom>
        </p:spPr>
      </p:pic>
      <p:sp>
        <p:nvSpPr>
          <p:cNvPr id="14" name="Footer Placeholder 4"/>
          <p:cNvSpPr txBox="1">
            <a:spLocks/>
          </p:cNvSpPr>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8" name="Title 1"/>
          <p:cNvSpPr>
            <a:spLocks noGrp="1"/>
          </p:cNvSpPr>
          <p:nvPr>
            <p:ph type="title"/>
          </p:nvPr>
        </p:nvSpPr>
        <p:spPr>
          <a:xfrm>
            <a:off x="1868557" y="2086293"/>
            <a:ext cx="8733182" cy="2976038"/>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defRPr sz="48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Tree>
    <p:extLst>
      <p:ext uri="{BB962C8B-B14F-4D97-AF65-F5344CB8AC3E}">
        <p14:creationId xmlns:p14="http://schemas.microsoft.com/office/powerpoint/2010/main" val="3891005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550" y="1661361"/>
            <a:ext cx="11587595" cy="4549738"/>
          </a:xfrm>
        </p:spPr>
        <p:txBody>
          <a:bodyPr/>
          <a:lstStyle>
            <a:lvl1pPr algn="r" rtl="1">
              <a:buClr>
                <a:srgbClr val="C00000"/>
              </a:buClr>
              <a:defRPr>
                <a:solidFill>
                  <a:schemeClr val="accent6">
                    <a:lumMod val="50000"/>
                  </a:schemeClr>
                </a:solidFill>
                <a:cs typeface="B Nazanin" panose="00000400000000000000" pitchFamily="2" charset="-78"/>
              </a:defRPr>
            </a:lvl1pPr>
            <a:lvl2pPr algn="r" rtl="1">
              <a:buClr>
                <a:srgbClr val="C00000"/>
              </a:buClr>
              <a:defRPr>
                <a:solidFill>
                  <a:schemeClr val="accent6">
                    <a:lumMod val="50000"/>
                  </a:schemeClr>
                </a:solidFill>
                <a:cs typeface="B Nazanin" panose="00000400000000000000" pitchFamily="2" charset="-78"/>
              </a:defRPr>
            </a:lvl2pPr>
            <a:lvl3pPr algn="r" rtl="1">
              <a:buClr>
                <a:srgbClr val="C00000"/>
              </a:buClr>
              <a:defRPr>
                <a:solidFill>
                  <a:schemeClr val="accent6">
                    <a:lumMod val="50000"/>
                  </a:schemeClr>
                </a:solidFill>
                <a:cs typeface="B Nazanin" panose="00000400000000000000" pitchFamily="2" charset="-78"/>
              </a:defRPr>
            </a:lvl3pPr>
            <a:lvl4pPr algn="r" rtl="1">
              <a:buClr>
                <a:srgbClr val="C00000"/>
              </a:buClr>
              <a:defRPr>
                <a:solidFill>
                  <a:schemeClr val="accent6">
                    <a:lumMod val="50000"/>
                  </a:schemeClr>
                </a:solidFill>
                <a:cs typeface="B Nazanin" panose="00000400000000000000" pitchFamily="2" charset="-78"/>
              </a:defRPr>
            </a:lvl4pPr>
            <a:lvl5pPr algn="r" rtl="1">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DDB53A-65B5-44B0-B1D1-61130CD6100C}" type="datetimeFigureOut">
              <a:rPr lang="en-US" smtClean="0"/>
              <a:t>5/28/2024</a:t>
            </a:fld>
            <a:endParaRPr lang="en-US"/>
          </a:p>
        </p:txBody>
      </p:sp>
      <p:sp>
        <p:nvSpPr>
          <p:cNvPr id="6"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9" name="Flowchart: Alternate Process 8"/>
          <p:cNvSpPr/>
          <p:nvPr userDrawn="1"/>
        </p:nvSpPr>
        <p:spPr>
          <a:xfrm>
            <a:off x="10345111" y="124925"/>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7" name="TextBox 6"/>
          <p:cNvSpPr txBox="1"/>
          <p:nvPr userDrawn="1"/>
        </p:nvSpPr>
        <p:spPr>
          <a:xfrm>
            <a:off x="0" y="6271786"/>
            <a:ext cx="12192000" cy="553998"/>
          </a:xfrm>
          <a:prstGeom prst="rect">
            <a:avLst/>
          </a:prstGeom>
          <a:solidFill>
            <a:srgbClr val="4A66AB"/>
          </a:solidFill>
        </p:spPr>
        <p:txBody>
          <a:bodyPr wrap="square" rtlCol="0">
            <a:spAutoFit/>
          </a:bodyPr>
          <a:lstStyle/>
          <a:p>
            <a:pPr algn="r">
              <a:lnSpc>
                <a:spcPct val="150000"/>
              </a:lnSpc>
            </a:pPr>
            <a:r>
              <a:rPr lang="fa-IR" sz="2000">
                <a:solidFill>
                  <a:schemeClr val="bg1"/>
                </a:solidFill>
                <a:latin typeface="IranNastaliq" panose="02000503000000020003" pitchFamily="2" charset="0"/>
                <a:cs typeface="IranNastaliq" panose="02000503000000020003" pitchFamily="2" charset="0"/>
              </a:rPr>
              <a:t>مرکز</a:t>
            </a:r>
            <a:r>
              <a:rPr lang="fa-IR" sz="2000" baseline="0">
                <a:solidFill>
                  <a:schemeClr val="bg1"/>
                </a:solidFill>
                <a:latin typeface="IranNastaliq" panose="02000503000000020003" pitchFamily="2" charset="0"/>
                <a:cs typeface="IranNastaliq" panose="02000503000000020003" pitchFamily="2" charset="0"/>
              </a:rPr>
              <a:t> مدیریت بیماری های واگیر</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7" name="Footer Placeholder 4"/>
          <p:cNvSpPr txBox="1">
            <a:spLocks/>
          </p:cNvSpPr>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 name="Title 1"/>
          <p:cNvSpPr>
            <a:spLocks noGrp="1"/>
          </p:cNvSpPr>
          <p:nvPr>
            <p:ph type="title"/>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effectLst/>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86266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3222576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09600" y="1133856"/>
            <a:ext cx="34544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0" y="1133472"/>
            <a:ext cx="70104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369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AD2D6C-EC2D-44FD-BFF5-44867E47801A}" type="datetime1">
              <a:rPr lang="en-US" smtClean="0">
                <a:solidFill>
                  <a:prstClr val="black">
                    <a:tint val="75000"/>
                  </a:prstClr>
                </a:solidFill>
              </a:rPr>
              <a:pPr/>
              <a:t>5/28/2024</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2DB244-4DF5-492F-AA98-A88CA56AAE46}" type="slidenum">
              <a:rPr lang="en-US" smtClean="0"/>
              <a:pPr/>
              <a:t>‹#›</a:t>
            </a:fld>
            <a:endParaRPr lang="en-US"/>
          </a:p>
        </p:txBody>
      </p:sp>
    </p:spTree>
    <p:extLst>
      <p:ext uri="{BB962C8B-B14F-4D97-AF65-F5344CB8AC3E}">
        <p14:creationId xmlns:p14="http://schemas.microsoft.com/office/powerpoint/2010/main" val="74176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022641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72BD0A-1A1E-49A4-802A-5A72D9400DB8}"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43581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2BD0A-1A1E-49A4-802A-5A72D9400DB8}"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61708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2BD0A-1A1E-49A4-802A-5A72D9400DB8}"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830961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48378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363394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772BD0A-1A1E-49A4-802A-5A72D9400DB8}" type="datetimeFigureOut">
              <a:rPr lang="en-US" smtClean="0"/>
              <a:t>5/28/2024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5ADD7E1-ED51-4CF8-8B2E-5BD660432C39}" type="slidenum">
              <a:rPr lang="en-US" smtClean="0"/>
              <a:t>‹#›</a:t>
            </a:fld>
            <a:endParaRPr lang="en-US"/>
          </a:p>
        </p:txBody>
      </p:sp>
    </p:spTree>
    <p:extLst>
      <p:ext uri="{BB962C8B-B14F-4D97-AF65-F5344CB8AC3E}">
        <p14:creationId xmlns:p14="http://schemas.microsoft.com/office/powerpoint/2010/main" val="2256323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579" r:id="rId17"/>
    <p:sldLayoutId id="2147484559" r:id="rId18"/>
    <p:sldLayoutId id="2147484446" r:id="rId19"/>
    <p:sldLayoutId id="2147484447" r:id="rId20"/>
    <p:sldLayoutId id="2147484449" r:id="rId21"/>
    <p:sldLayoutId id="2147484450" r:id="rId22"/>
    <p:sldLayoutId id="2147484451" r:id="rId23"/>
    <p:sldLayoutId id="2147484453" r:id="rId24"/>
    <p:sldLayoutId id="2147484454" r:id="rId25"/>
    <p:sldLayoutId id="2147484455" r:id="rId26"/>
    <p:sldLayoutId id="2147484456" r:id="rId27"/>
    <p:sldLayoutId id="2147484457" r:id="rId28"/>
    <p:sldLayoutId id="2147484458" r:id="rId29"/>
    <p:sldLayoutId id="2147484459" r:id="rId30"/>
    <p:sldLayoutId id="2147484478" r:id="rId31"/>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فایل لایه باز تصویر قرآنی آیه بسم الله الرحمن الرحیم | عصر انتظار .: Asre  Entezar :.">
            <a:extLst>
              <a:ext uri="{FF2B5EF4-FFF2-40B4-BE49-F238E27FC236}">
                <a16:creationId xmlns:a16="http://schemas.microsoft.com/office/drawing/2014/main" id="{C9A2C264-6FEC-354F-433A-2A1100ABC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41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a:solidFill>
                  <a:srgbClr val="FF0000"/>
                </a:solidFill>
                <a:cs typeface="B Nazanin" panose="00000400000000000000" pitchFamily="2" charset="-78"/>
              </a:rPr>
              <a:t>علایم بالینی تب دنگ</a:t>
            </a:r>
            <a:endParaRPr lang="en-US" sz="4000" b="1" dirty="0">
              <a:solidFill>
                <a:srgbClr val="FF0000"/>
              </a:solidFill>
              <a:cs typeface="B Nazanin"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145" y="1427018"/>
            <a:ext cx="8188037" cy="5209309"/>
          </a:xfrm>
          <a:prstGeom prst="rect">
            <a:avLst/>
          </a:prstGeom>
          <a:ln>
            <a:noFill/>
          </a:ln>
          <a:effectLst>
            <a:softEdge rad="112500"/>
          </a:effectLst>
        </p:spPr>
      </p:pic>
    </p:spTree>
    <p:extLst>
      <p:ext uri="{BB962C8B-B14F-4D97-AF65-F5344CB8AC3E}">
        <p14:creationId xmlns:p14="http://schemas.microsoft.com/office/powerpoint/2010/main" val="1482108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br>
              <a:rPr lang="fa-IR" sz="3100" dirty="0"/>
            </a:br>
            <a:r>
              <a:rPr lang="fa-IR" b="1" i="0" dirty="0">
                <a:solidFill>
                  <a:srgbClr val="FF0000"/>
                </a:solidFill>
                <a:effectLst/>
                <a:latin typeface="B Nazanin" panose="00000400000000000000" pitchFamily="2" charset="-78"/>
                <a:cs typeface="B Nazanin" panose="00000400000000000000" pitchFamily="2" charset="-78"/>
              </a:rPr>
              <a:t>دوره نهفتگی</a:t>
            </a:r>
            <a:r>
              <a:rPr lang="fa-IR" sz="4000" dirty="0">
                <a:solidFill>
                  <a:srgbClr val="FF0000"/>
                </a:solidFill>
              </a:rPr>
              <a:t> </a:t>
            </a:r>
            <a:br>
              <a:rPr lang="fa-IR" sz="2000" dirty="0"/>
            </a:br>
            <a:br>
              <a:rPr lang="fa-IR" sz="4000" dirty="0"/>
            </a:br>
            <a:endParaRPr lang="en-US" sz="4000" dirty="0">
              <a:solidFill>
                <a:srgbClr val="FF0000"/>
              </a:solidFill>
            </a:endParaRPr>
          </a:p>
        </p:txBody>
      </p:sp>
      <p:sp>
        <p:nvSpPr>
          <p:cNvPr id="3" name="Content Placeholder 2"/>
          <p:cNvSpPr>
            <a:spLocks noGrp="1"/>
          </p:cNvSpPr>
          <p:nvPr>
            <p:ph idx="1"/>
          </p:nvPr>
        </p:nvSpPr>
        <p:spPr>
          <a:xfrm>
            <a:off x="2589212" y="2133599"/>
            <a:ext cx="8915400" cy="4724401"/>
          </a:xfrm>
        </p:spPr>
        <p:txBody>
          <a:bodyPr>
            <a:noAutofit/>
          </a:bodyPr>
          <a:lstStyle/>
          <a:p>
            <a:pPr algn="r" rtl="1"/>
            <a:r>
              <a:rPr lang="fa-IR" sz="2800" b="0" i="0" dirty="0">
                <a:solidFill>
                  <a:srgbClr val="1F3864"/>
                </a:solidFill>
                <a:effectLst/>
                <a:latin typeface="Arial" panose="020B0604020202020204" pitchFamily="34" charset="0"/>
                <a:cs typeface="Arial" panose="020B0604020202020204" pitchFamily="34" charset="0"/>
              </a:rPr>
              <a:t>دوره نهفتگی بیماری 4تا 10روز بعد از گزش انسان توسط پشه آلوده است</a:t>
            </a:r>
            <a:r>
              <a:rPr lang="fa-IR" sz="2800" dirty="0">
                <a:latin typeface="Arial" panose="020B0604020202020204" pitchFamily="34" charset="0"/>
                <a:cs typeface="Arial" panose="020B0604020202020204" pitchFamily="34" charset="0"/>
              </a:rPr>
              <a:t> .</a:t>
            </a:r>
          </a:p>
          <a:p>
            <a:pPr algn="r" rtl="1"/>
            <a:r>
              <a:rPr lang="fa-IR" sz="2800" b="0" i="0" dirty="0">
                <a:solidFill>
                  <a:srgbClr val="1F3864"/>
                </a:solidFill>
                <a:effectLst/>
                <a:latin typeface="Arial" panose="020B0604020202020204" pitchFamily="34" charset="0"/>
                <a:cs typeface="Arial" panose="020B0604020202020204" pitchFamily="34" charset="0"/>
              </a:rPr>
              <a:t>انتقال ویروس از انسان به پشه، می تواند از 2روزقبل از شروع علائم تا 2روز پس از قطع تب رخ دهد</a:t>
            </a:r>
            <a:r>
              <a:rPr lang="fa-IR" sz="2800" dirty="0">
                <a:latin typeface="Arial" panose="020B0604020202020204" pitchFamily="34" charset="0"/>
                <a:cs typeface="Arial" panose="020B0604020202020204" pitchFamily="34" charset="0"/>
              </a:rPr>
              <a:t> .</a:t>
            </a:r>
          </a:p>
          <a:p>
            <a:pPr marL="0" indent="0" algn="r" rtl="1">
              <a:buNone/>
            </a:pPr>
            <a:endParaRPr lang="fa-I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91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84897"/>
            <a:ext cx="8911687" cy="1280890"/>
          </a:xfrm>
        </p:spPr>
        <p:txBody>
          <a:bodyPr>
            <a:normAutofit fontScale="90000"/>
          </a:bodyPr>
          <a:lstStyle/>
          <a:p>
            <a:pPr algn="r"/>
            <a:br>
              <a:rPr lang="fa-IR" sz="3100" dirty="0"/>
            </a:br>
            <a:r>
              <a:rPr lang="fa-IR" sz="4900" b="1" i="0" dirty="0">
                <a:solidFill>
                  <a:srgbClr val="FF0000"/>
                </a:solidFill>
                <a:effectLst/>
                <a:latin typeface="B Nazanin" panose="00000400000000000000" pitchFamily="2" charset="-78"/>
                <a:cs typeface="B Nazanin" panose="00000400000000000000" pitchFamily="2" charset="-78"/>
              </a:rPr>
              <a:t>مواجهه با عامل بیماری</a:t>
            </a:r>
            <a:r>
              <a:rPr lang="fa-IR" sz="3100" dirty="0">
                <a:solidFill>
                  <a:srgbClr val="FF0000"/>
                </a:solidFill>
              </a:rPr>
              <a:t> </a:t>
            </a:r>
            <a:br>
              <a:rPr lang="fa-IR" sz="1100" dirty="0"/>
            </a:br>
            <a:br>
              <a:rPr lang="fa-IR" sz="2000" dirty="0"/>
            </a:br>
            <a:br>
              <a:rPr lang="fa-IR" sz="4000" dirty="0"/>
            </a:br>
            <a:endParaRPr lang="en-US" sz="4000" dirty="0">
              <a:solidFill>
                <a:srgbClr val="FF0000"/>
              </a:solidFill>
            </a:endParaRPr>
          </a:p>
        </p:txBody>
      </p:sp>
      <p:sp>
        <p:nvSpPr>
          <p:cNvPr id="3" name="Content Placeholder 2"/>
          <p:cNvSpPr>
            <a:spLocks noGrp="1"/>
          </p:cNvSpPr>
          <p:nvPr>
            <p:ph idx="1"/>
          </p:nvPr>
        </p:nvSpPr>
        <p:spPr>
          <a:xfrm>
            <a:off x="2589212" y="1565787"/>
            <a:ext cx="8915400" cy="4724401"/>
          </a:xfrm>
        </p:spPr>
        <p:txBody>
          <a:bodyPr>
            <a:noAutofit/>
          </a:bodyPr>
          <a:lstStyle/>
          <a:p>
            <a:pPr algn="r" rtl="1"/>
            <a:r>
              <a:rPr lang="fa-IR" sz="2800" b="0" i="0" dirty="0">
                <a:solidFill>
                  <a:srgbClr val="1F3864"/>
                </a:solidFill>
                <a:effectLst/>
                <a:latin typeface="Arial" panose="020B0604020202020204" pitchFamily="34" charset="0"/>
                <a:cs typeface="Arial" panose="020B0604020202020204" pitchFamily="34" charset="0"/>
              </a:rPr>
              <a:t>سابقه سفر (یا زندگی) دو هفته قبل از بروز علائم و تب به منطقه ای که بیماری دانگ در آنجا آندمیک بوده یا طغیان بیماری در آن منطقه رخ داده است</a:t>
            </a:r>
            <a:r>
              <a:rPr lang="fa-IR" sz="2800" dirty="0">
                <a:latin typeface="Arial" panose="020B0604020202020204" pitchFamily="34" charset="0"/>
                <a:cs typeface="Arial" panose="020B0604020202020204" pitchFamily="34" charset="0"/>
              </a:rPr>
              <a:t> .</a:t>
            </a:r>
          </a:p>
          <a:p>
            <a:pPr algn="r" rtl="1"/>
            <a:r>
              <a:rPr lang="fa-IR" sz="2800" b="0" i="0" dirty="0">
                <a:solidFill>
                  <a:srgbClr val="1F3864"/>
                </a:solidFill>
                <a:effectLst/>
                <a:latin typeface="Arial" panose="020B0604020202020204" pitchFamily="34" charset="0"/>
                <a:cs typeface="Arial" panose="020B0604020202020204" pitchFamily="34" charset="0"/>
              </a:rPr>
              <a:t>سابقه تماس با مورد مشکوک یا محتمل دانگ (ارتباط زمانی و مکانی)</a:t>
            </a:r>
            <a:r>
              <a:rPr lang="fa-IR" sz="2800" dirty="0">
                <a:latin typeface="Arial" panose="020B0604020202020204" pitchFamily="34" charset="0"/>
                <a:cs typeface="Arial" panose="020B0604020202020204" pitchFamily="34" charset="0"/>
              </a:rPr>
              <a:t> </a:t>
            </a:r>
            <a:br>
              <a:rPr lang="fa-IR" sz="2800" dirty="0">
                <a:latin typeface="Arial" panose="020B0604020202020204" pitchFamily="34" charset="0"/>
                <a:cs typeface="Arial" panose="020B0604020202020204" pitchFamily="34" charset="0"/>
              </a:rPr>
            </a:br>
            <a:endParaRPr lang="fa-I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88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195943"/>
            <a:ext cx="8911687" cy="1280890"/>
          </a:xfrm>
        </p:spPr>
        <p:txBody>
          <a:bodyPr>
            <a:normAutofit fontScale="90000"/>
          </a:bodyPr>
          <a:lstStyle/>
          <a:p>
            <a:pPr algn="r"/>
            <a:r>
              <a:rPr lang="fa-IR" sz="4000" b="1" i="0" dirty="0">
                <a:solidFill>
                  <a:srgbClr val="FF0000"/>
                </a:solidFill>
                <a:effectLst/>
                <a:latin typeface="B Nazanin" panose="00000400000000000000" pitchFamily="2" charset="-78"/>
                <a:cs typeface="B Nazanin" panose="00000400000000000000" pitchFamily="2" charset="-78"/>
              </a:rPr>
              <a:t>روش های انتقال بیماری</a:t>
            </a:r>
            <a:r>
              <a:rPr lang="fa-IR" dirty="0">
                <a:solidFill>
                  <a:srgbClr val="FF0000"/>
                </a:solidFill>
              </a:rPr>
              <a:t> </a:t>
            </a:r>
            <a:br>
              <a:rPr lang="fa-IR" sz="1600" dirty="0"/>
            </a:br>
            <a:br>
              <a:rPr lang="fa-IR" sz="4000" dirty="0"/>
            </a:br>
            <a:endParaRPr lang="en-US" sz="4000" dirty="0">
              <a:solidFill>
                <a:srgbClr val="FF0000"/>
              </a:solidFill>
            </a:endParaRPr>
          </a:p>
        </p:txBody>
      </p:sp>
      <p:sp>
        <p:nvSpPr>
          <p:cNvPr id="3" name="Content Placeholder 2"/>
          <p:cNvSpPr>
            <a:spLocks noGrp="1"/>
          </p:cNvSpPr>
          <p:nvPr>
            <p:ph idx="1"/>
          </p:nvPr>
        </p:nvSpPr>
        <p:spPr>
          <a:xfrm>
            <a:off x="2589212" y="1356853"/>
            <a:ext cx="8915400" cy="4100050"/>
          </a:xfrm>
        </p:spPr>
        <p:txBody>
          <a:bodyPr>
            <a:noAutofit/>
          </a:bodyPr>
          <a:lstStyle/>
          <a:p>
            <a:pPr algn="r" rtl="1"/>
            <a:r>
              <a:rPr lang="fa-IR" sz="2000" b="0" i="0" dirty="0">
                <a:solidFill>
                  <a:schemeClr val="tx1"/>
                </a:solidFill>
                <a:effectLst/>
                <a:latin typeface="Arial" panose="020B0604020202020204" pitchFamily="34" charset="0"/>
                <a:cs typeface="Arial" panose="020B0604020202020204" pitchFamily="34" charset="0"/>
              </a:rPr>
              <a:t>عفونت از طریق گزش پشه ماده آئدس اجیپتی و آئدس آلبوپیکتوس آلوده به ویروس رخ می دهد</a:t>
            </a:r>
            <a:r>
              <a:rPr lang="fa-IR" sz="2000" dirty="0">
                <a:solidFill>
                  <a:schemeClr val="tx1"/>
                </a:solidFill>
                <a:latin typeface="Arial" panose="020B0604020202020204" pitchFamily="34" charset="0"/>
                <a:cs typeface="Arial" panose="020B0604020202020204" pitchFamily="34" charset="0"/>
              </a:rPr>
              <a:t> .</a:t>
            </a:r>
          </a:p>
          <a:p>
            <a:pPr algn="r" rtl="1"/>
            <a:r>
              <a:rPr lang="fa-IR" sz="2000" dirty="0">
                <a:solidFill>
                  <a:schemeClr val="tx1"/>
                </a:solidFill>
                <a:latin typeface="Arial" panose="020B0604020202020204" pitchFamily="34" charset="0"/>
                <a:cs typeface="Arial" panose="020B0604020202020204" pitchFamily="34" charset="0"/>
              </a:rPr>
              <a:t>پشه 8تا 12روز بعد از خوردن خون آلوده به ویروس تاپایان زندگی اش آلوده کننده خواهد بود </a:t>
            </a:r>
          </a:p>
          <a:p>
            <a:pPr algn="r" rtl="1"/>
            <a:r>
              <a:rPr lang="fa-IR" sz="2000" b="0" i="0" dirty="0">
                <a:solidFill>
                  <a:schemeClr val="tx1"/>
                </a:solidFill>
                <a:effectLst/>
                <a:latin typeface="Arial" panose="020B0604020202020204" pitchFamily="34" charset="0"/>
                <a:cs typeface="Arial" panose="020B0604020202020204" pitchFamily="34" charset="0"/>
              </a:rPr>
              <a:t>انتقال ویروس از انسان به پشه، می تواند از 2روزقبل از شروع علائم تا 2روز پس از قطع تب رخ دهد</a:t>
            </a:r>
            <a:r>
              <a:rPr lang="fa-IR" sz="2000" dirty="0">
                <a:solidFill>
                  <a:schemeClr val="tx1"/>
                </a:solidFill>
                <a:latin typeface="Arial" panose="020B0604020202020204" pitchFamily="34" charset="0"/>
                <a:cs typeface="Arial" panose="020B0604020202020204" pitchFamily="34" charset="0"/>
              </a:rPr>
              <a:t> </a:t>
            </a:r>
          </a:p>
          <a:p>
            <a:pPr algn="r" rtl="1"/>
            <a:r>
              <a:rPr lang="fa-IR" sz="2000" b="0" i="0" dirty="0">
                <a:solidFill>
                  <a:schemeClr val="tx1"/>
                </a:solidFill>
                <a:effectLst/>
                <a:latin typeface="Arial" panose="020B0604020202020204" pitchFamily="34" charset="0"/>
                <a:cs typeface="Arial" panose="020B0604020202020204" pitchFamily="34" charset="0"/>
              </a:rPr>
              <a:t>در اکثر افراد ویروس بمدت 4تا 5روز در خون آنهاوجود دارد، اما ممکن است تا 12روز طول بکشد</a:t>
            </a:r>
            <a:r>
              <a:rPr lang="fa-IR" sz="2000" dirty="0">
                <a:solidFill>
                  <a:schemeClr val="tx1"/>
                </a:solidFill>
                <a:latin typeface="Arial" panose="020B0604020202020204" pitchFamily="34" charset="0"/>
                <a:cs typeface="Arial" panose="020B0604020202020204" pitchFamily="34" charset="0"/>
              </a:rPr>
              <a:t> .</a:t>
            </a:r>
          </a:p>
          <a:p>
            <a:pPr algn="r" rtl="1"/>
            <a:r>
              <a:rPr lang="fa-IR" sz="3200" dirty="0">
                <a:solidFill>
                  <a:schemeClr val="tx1"/>
                </a:solidFill>
                <a:latin typeface="Arial" panose="020B0604020202020204" pitchFamily="34" charset="0"/>
                <a:cs typeface="Arial" panose="020B0604020202020204" pitchFamily="34" charset="0"/>
              </a:rPr>
              <a:t>سایر روشهای انتقال دانگ :</a:t>
            </a:r>
          </a:p>
          <a:p>
            <a:pPr algn="r" rtl="1"/>
            <a:r>
              <a:rPr lang="fa-IR" dirty="0">
                <a:solidFill>
                  <a:schemeClr val="tx1"/>
                </a:solidFill>
                <a:latin typeface="Arial" panose="020B0604020202020204" pitchFamily="34" charset="0"/>
                <a:cs typeface="Arial" panose="020B0604020202020204" pitchFamily="34" charset="0"/>
              </a:rPr>
              <a:t>احتمال انتقال از مادر به نوزاد به میزان کمی وجود داشته و بستگی به زمان عفونت مادر باردار دارد .</a:t>
            </a:r>
          </a:p>
          <a:p>
            <a:pPr algn="r" rtl="1"/>
            <a:r>
              <a:rPr lang="fa-IR" dirty="0">
                <a:solidFill>
                  <a:schemeClr val="tx1"/>
                </a:solidFill>
                <a:latin typeface="Arial" panose="020B0604020202020204" pitchFamily="34" charset="0"/>
                <a:cs typeface="Arial" panose="020B0604020202020204" pitchFamily="34" charset="0"/>
              </a:rPr>
              <a:t>احتمال بدنیا آمدن زود هنگام نوزاد،نوزاد با وزن پایین و یادیسترس جنینی مطرح است .</a:t>
            </a:r>
            <a:br>
              <a:rPr lang="fa-IR" sz="1400" dirty="0">
                <a:solidFill>
                  <a:schemeClr val="tx1"/>
                </a:solidFill>
                <a:latin typeface="Arial" panose="020B0604020202020204" pitchFamily="34" charset="0"/>
                <a:cs typeface="Arial" panose="020B0604020202020204" pitchFamily="34" charset="0"/>
              </a:rPr>
            </a:br>
            <a:br>
              <a:rPr lang="fa-IR" sz="1400" dirty="0">
                <a:solidFill>
                  <a:schemeClr val="tx1"/>
                </a:solidFill>
                <a:latin typeface="Arial" panose="020B0604020202020204" pitchFamily="34" charset="0"/>
                <a:cs typeface="Arial" panose="020B0604020202020204" pitchFamily="34" charset="0"/>
              </a:rPr>
            </a:br>
            <a:br>
              <a:rPr lang="fa-IR" sz="1400" dirty="0">
                <a:solidFill>
                  <a:schemeClr val="tx1"/>
                </a:solidFill>
                <a:latin typeface="Arial" panose="020B0604020202020204" pitchFamily="34" charset="0"/>
                <a:cs typeface="Arial" panose="020B0604020202020204" pitchFamily="34" charset="0"/>
              </a:rPr>
            </a:br>
            <a:endParaRPr lang="fa-IR" sz="1400" dirty="0">
              <a:solidFill>
                <a:schemeClr val="tx1"/>
              </a:solidFill>
              <a:latin typeface="Arial" panose="020B0604020202020204" pitchFamily="34" charset="0"/>
              <a:cs typeface="Arial" panose="020B0604020202020204" pitchFamily="34" charset="0"/>
            </a:endParaRPr>
          </a:p>
          <a:p>
            <a:pPr algn="r" rtl="1"/>
            <a:r>
              <a:rPr lang="fa-IR" sz="1400" dirty="0">
                <a:solidFill>
                  <a:schemeClr val="tx1"/>
                </a:solidFill>
                <a:latin typeface="Arial" panose="020B0604020202020204" pitchFamily="34" charset="0"/>
                <a:cs typeface="Arial" panose="020B0604020202020204" pitchFamily="34" charset="0"/>
              </a:rPr>
              <a:t> </a:t>
            </a:r>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49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76012744"/>
              </p:ext>
            </p:extLst>
          </p:nvPr>
        </p:nvGraphicFramePr>
        <p:xfrm>
          <a:off x="1631504" y="2113150"/>
          <a:ext cx="9036496" cy="4484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Right Arrow 2"/>
          <p:cNvSpPr/>
          <p:nvPr/>
        </p:nvSpPr>
        <p:spPr>
          <a:xfrm>
            <a:off x="1524000" y="260649"/>
            <a:ext cx="9144000" cy="1852501"/>
          </a:xfrm>
          <a:prstGeom prst="leftRightArrow">
            <a:avLst>
              <a:gd name="adj1" fmla="val 82506"/>
              <a:gd name="adj2" fmla="val 12679"/>
            </a:avLst>
          </a:prstGeom>
          <a:gradFill flip="none" rotWithShape="1">
            <a:gsLst>
              <a:gs pos="0">
                <a:schemeClr val="accent6">
                  <a:lumMod val="75000"/>
                </a:schemeClr>
              </a:gs>
              <a:gs pos="50000">
                <a:srgbClr val="FFC000"/>
              </a:gs>
              <a:gs pos="100000">
                <a:schemeClr val="accent6">
                  <a:lumMod val="75000"/>
                </a:schemeClr>
              </a:gs>
            </a:gsLst>
            <a:lin ang="0" scaled="1"/>
            <a:tileRect/>
          </a:gradFill>
          <a:effectLst/>
        </p:spPr>
        <p:style>
          <a:lnRef idx="0">
            <a:schemeClr val="lt1">
              <a:hueOff val="0"/>
              <a:satOff val="0"/>
              <a:lumOff val="0"/>
              <a:alphaOff val="0"/>
            </a:schemeClr>
          </a:lnRef>
          <a:fillRef idx="3">
            <a:scrgbClr r="0" g="0" b="0"/>
          </a:fillRef>
          <a:effectRef idx="2">
            <a:scrgbClr r="0" g="0" b="0"/>
          </a:effectRef>
          <a:fontRef idx="minor">
            <a:schemeClr val="dk1">
              <a:hueOff val="0"/>
              <a:satOff val="0"/>
              <a:lumOff val="0"/>
              <a:alphaOff val="0"/>
            </a:schemeClr>
          </a:fontRef>
        </p:style>
        <p:txBody>
          <a:bodyPr/>
          <a:lstStyle/>
          <a:p>
            <a:endParaRPr lang="en-US"/>
          </a:p>
        </p:txBody>
      </p:sp>
      <p:sp>
        <p:nvSpPr>
          <p:cNvPr id="5" name="TextBox 4"/>
          <p:cNvSpPr txBox="1"/>
          <p:nvPr/>
        </p:nvSpPr>
        <p:spPr>
          <a:xfrm>
            <a:off x="1524000" y="771400"/>
            <a:ext cx="8892480" cy="830997"/>
          </a:xfrm>
          <a:prstGeom prst="rect">
            <a:avLst/>
          </a:prstGeom>
          <a:noFill/>
        </p:spPr>
        <p:txBody>
          <a:bodyPr wrap="square" rtlCol="1">
            <a:spAutoFit/>
          </a:bodyPr>
          <a:lstStyle/>
          <a:p>
            <a:pPr algn="ctr" rtl="1"/>
            <a:r>
              <a:rPr lang="fa-IR" sz="2400" dirty="0">
                <a:cs typeface="B Nazanin" panose="00000400000000000000" pitchFamily="2" charset="-78"/>
              </a:rPr>
              <a:t>بنابراین انجام مطالعات سرو اپیدمیولوژی مقطعی کمک کننده است که میتواند در مناطق پرخطر (ازجمله مناطق دارای تراکم بالای پشه) موثر باشد. </a:t>
            </a:r>
          </a:p>
        </p:txBody>
      </p:sp>
    </p:spTree>
    <p:extLst>
      <p:ext uri="{BB962C8B-B14F-4D97-AF65-F5344CB8AC3E}">
        <p14:creationId xmlns:p14="http://schemas.microsoft.com/office/powerpoint/2010/main" val="147243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rot="10800000" flipV="1">
            <a:off x="7950226" y="1143000"/>
            <a:ext cx="2565374" cy="2514600"/>
          </a:xfrm>
          <a:prstGeom prst="round2DiagRect">
            <a:avLst>
              <a:gd name="adj1" fmla="val 11225"/>
              <a:gd name="adj2" fmla="val 0"/>
            </a:avLst>
          </a:prstGeom>
          <a:blipFill>
            <a:blip r:embed="rId3"/>
            <a:stretch>
              <a:fillRect/>
            </a:stretch>
          </a:blipFill>
          <a:ln>
            <a:noFill/>
          </a:ln>
          <a:effectLst>
            <a:glow rad="63500">
              <a:schemeClr val="bg1">
                <a:alpha val="40000"/>
              </a:schemeClr>
            </a:glow>
            <a:innerShdw blurRad="63500" dist="508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676398" y="1206174"/>
            <a:ext cx="3130577" cy="2333783"/>
          </a:xfrm>
          <a:prstGeom prst="round2DiagRect">
            <a:avLst>
              <a:gd name="adj1" fmla="val 10730"/>
              <a:gd name="adj2" fmla="val 0"/>
            </a:avLst>
          </a:prstGeom>
          <a:effectLst>
            <a:glow rad="101600">
              <a:schemeClr val="bg1">
                <a:alpha val="60000"/>
              </a:schemeClr>
            </a:glow>
            <a:innerShdw blurRad="63500" dist="50800" dir="13500000">
              <a:prstClr val="black">
                <a:alpha val="50000"/>
              </a:prstClr>
            </a:inn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978" y="1206174"/>
            <a:ext cx="3143249" cy="2333783"/>
          </a:xfrm>
          <a:prstGeom prst="round2DiagRect">
            <a:avLst>
              <a:gd name="adj1" fmla="val 10730"/>
              <a:gd name="adj2" fmla="val 0"/>
            </a:avLst>
          </a:prstGeom>
          <a:effectLst>
            <a:glow rad="63500">
              <a:schemeClr val="bg1">
                <a:alpha val="40000"/>
              </a:schemeClr>
            </a:glow>
            <a:innerShdw blurRad="63500" dist="50800" dir="13500000">
              <a:prstClr val="black">
                <a:alpha val="50000"/>
              </a:prstClr>
            </a:innerShdw>
          </a:effectLst>
        </p:spPr>
      </p:pic>
      <p:sp>
        <p:nvSpPr>
          <p:cNvPr id="2" name="Title 1"/>
          <p:cNvSpPr>
            <a:spLocks noGrp="1"/>
          </p:cNvSpPr>
          <p:nvPr>
            <p:ph type="ctrTitle"/>
          </p:nvPr>
        </p:nvSpPr>
        <p:spPr>
          <a:xfrm>
            <a:off x="1919536" y="103188"/>
            <a:ext cx="8596064" cy="887413"/>
          </a:xfrm>
        </p:spPr>
        <p:style>
          <a:lnRef idx="0">
            <a:schemeClr val="accent6"/>
          </a:lnRef>
          <a:fillRef idx="3">
            <a:schemeClr val="accent6"/>
          </a:fillRef>
          <a:effectRef idx="3">
            <a:schemeClr val="accent6"/>
          </a:effectRef>
          <a:fontRef idx="minor">
            <a:schemeClr val="lt1"/>
          </a:fontRef>
        </p:style>
        <p:txBody>
          <a:bodyPr>
            <a:normAutofit/>
          </a:bodyPr>
          <a:lstStyle/>
          <a:p>
            <a:pPr algn="r" rtl="1"/>
            <a:r>
              <a:rPr lang="ar-SA" sz="3200" dirty="0">
                <a:cs typeface="B Nazanin" panose="00000400000000000000" pitchFamily="2" charset="-78"/>
              </a:rPr>
              <a:t>این مسأله دو خطر می تواند بدنبال داشته باشد</a:t>
            </a:r>
            <a:r>
              <a:rPr lang="en-US" sz="3200" dirty="0">
                <a:cs typeface="B Nazanin" panose="00000400000000000000" pitchFamily="2" charset="-78"/>
              </a:rPr>
              <a:t>:</a:t>
            </a:r>
            <a:endParaRPr lang="fa-IR" sz="3200" dirty="0">
              <a:solidFill>
                <a:schemeClr val="accent5">
                  <a:lumMod val="20000"/>
                  <a:lumOff val="80000"/>
                </a:schemeClr>
              </a:solidFill>
              <a:cs typeface="B Nazanin" panose="00000400000000000000" pitchFamily="2" charset="-78"/>
            </a:endParaRPr>
          </a:p>
        </p:txBody>
      </p:sp>
      <p:sp>
        <p:nvSpPr>
          <p:cNvPr id="4" name="Rectangle 3"/>
          <p:cNvSpPr/>
          <p:nvPr/>
        </p:nvSpPr>
        <p:spPr>
          <a:xfrm>
            <a:off x="1775521" y="4149080"/>
            <a:ext cx="8740080" cy="2308324"/>
          </a:xfrm>
          <a:prstGeom prst="rect">
            <a:avLst/>
          </a:prstGeom>
        </p:spPr>
        <p:txBody>
          <a:bodyPr wrap="square">
            <a:spAutoFit/>
          </a:bodyPr>
          <a:lstStyle/>
          <a:p>
            <a:pPr marL="457200" indent="-457200" algn="r" rtl="1">
              <a:buFont typeface="Wingdings" panose="05000000000000000000" pitchFamily="2" charset="2"/>
              <a:buChar char="q"/>
            </a:pPr>
            <a:r>
              <a:rPr lang="ar-SA" sz="2400" b="1" dirty="0">
                <a:solidFill>
                  <a:schemeClr val="accent4">
                    <a:lumMod val="50000"/>
                  </a:schemeClr>
                </a:solidFill>
                <a:cs typeface="B Nazanin" panose="00000400000000000000" pitchFamily="2" charset="-78"/>
              </a:rPr>
              <a:t>بیمار آلوده در جامعه فعالیت دارد و میتواند در معرض گزش مجدد پشه ها قرار گیرد و سبب انتقال بیماری به دیگران شود</a:t>
            </a:r>
            <a:r>
              <a:rPr lang="fa-IR" sz="2400" b="1" dirty="0">
                <a:solidFill>
                  <a:schemeClr val="accent4">
                    <a:lumMod val="50000"/>
                  </a:schemeClr>
                </a:solidFill>
                <a:cs typeface="B Nazanin" panose="00000400000000000000" pitchFamily="2" charset="-78"/>
              </a:rPr>
              <a:t>.</a:t>
            </a:r>
          </a:p>
          <a:p>
            <a:pPr marL="457200" indent="-457200" algn="r" rtl="1">
              <a:buFont typeface="+mj-lt"/>
              <a:buAutoNum type="arabicPeriod"/>
            </a:pPr>
            <a:endParaRPr lang="fa-IR" sz="2400" b="1" dirty="0">
              <a:solidFill>
                <a:schemeClr val="accent4">
                  <a:lumMod val="50000"/>
                </a:schemeClr>
              </a:solidFill>
              <a:cs typeface="B Nazanin" panose="00000400000000000000" pitchFamily="2" charset="-78"/>
            </a:endParaRPr>
          </a:p>
          <a:p>
            <a:pPr algn="r" rtl="1"/>
            <a:endParaRPr lang="en-US" sz="2400" b="1" dirty="0">
              <a:solidFill>
                <a:schemeClr val="accent4">
                  <a:lumMod val="50000"/>
                </a:schemeClr>
              </a:solidFill>
              <a:cs typeface="B Nazanin" panose="00000400000000000000" pitchFamily="2" charset="-78"/>
            </a:endParaRPr>
          </a:p>
          <a:p>
            <a:pPr marL="457200" indent="-457200" algn="r" rtl="1">
              <a:buFont typeface="Wingdings" panose="05000000000000000000" pitchFamily="2" charset="2"/>
              <a:buChar char="q"/>
            </a:pPr>
            <a:r>
              <a:rPr lang="ar-SA" sz="2400" b="1" dirty="0">
                <a:solidFill>
                  <a:schemeClr val="accent4">
                    <a:lumMod val="50000"/>
                  </a:schemeClr>
                </a:solidFill>
                <a:cs typeface="B Nazanin" panose="00000400000000000000" pitchFamily="2" charset="-78"/>
              </a:rPr>
              <a:t>در زمان ورود یک سروتیپ جدید به منطقه در صورت آلودگی با سروتیپ جدید، بیمار به فرم شدید دانگ مبتلا می گردد</a:t>
            </a:r>
            <a:r>
              <a:rPr lang="fa-IR" sz="2400" b="1" dirty="0">
                <a:solidFill>
                  <a:schemeClr val="accent4">
                    <a:lumMod val="50000"/>
                  </a:schemeClr>
                </a:solidFill>
                <a:cs typeface="B Nazanin" panose="00000400000000000000" pitchFamily="2" charset="-78"/>
              </a:rPr>
              <a:t>.</a:t>
            </a:r>
            <a:endParaRPr lang="en-US" sz="2400" b="1" dirty="0">
              <a:solidFill>
                <a:schemeClr val="accent4">
                  <a:lumMod val="50000"/>
                </a:schemeClr>
              </a:solidFill>
              <a:cs typeface="B Nazanin" panose="00000400000000000000" pitchFamily="2" charset="-78"/>
            </a:endParaRPr>
          </a:p>
        </p:txBody>
      </p:sp>
    </p:spTree>
    <p:extLst>
      <p:ext uri="{BB962C8B-B14F-4D97-AF65-F5344CB8AC3E}">
        <p14:creationId xmlns:p14="http://schemas.microsoft.com/office/powerpoint/2010/main" val="411684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0CE255-C05E-35E7-3EC9-E6F1C8CB8627}"/>
              </a:ext>
            </a:extLst>
          </p:cNvPr>
          <p:cNvSpPr>
            <a:spLocks noGrp="1"/>
          </p:cNvSpPr>
          <p:nvPr>
            <p:ph idx="1"/>
          </p:nvPr>
        </p:nvSpPr>
        <p:spPr>
          <a:xfrm>
            <a:off x="2156075" y="320841"/>
            <a:ext cx="8915400" cy="6224337"/>
          </a:xfrm>
        </p:spPr>
        <p:txBody>
          <a:bodyPr>
            <a:noAutofit/>
          </a:bodyPr>
          <a:lstStyle/>
          <a:p>
            <a:pPr algn="r" rtl="1"/>
            <a:r>
              <a:rPr lang="fa-IR" sz="3600" b="1" dirty="0">
                <a:solidFill>
                  <a:srgbClr val="FF0000"/>
                </a:solidFill>
                <a:latin typeface="Arial" panose="020B0604020202020204" pitchFamily="34" charset="0"/>
                <a:cs typeface="Arial" panose="020B0604020202020204" pitchFamily="34" charset="0"/>
              </a:rPr>
              <a:t>راه های پیشگیری از بیماری های منتقله از آئدس</a:t>
            </a:r>
          </a:p>
          <a:p>
            <a:pPr algn="r" rtl="1"/>
            <a:endParaRPr lang="fa-IR" sz="1600" b="1" dirty="0">
              <a:latin typeface="Arial" panose="020B0604020202020204" pitchFamily="34" charset="0"/>
              <a:cs typeface="Arial" panose="020B0604020202020204" pitchFamily="34" charset="0"/>
            </a:endParaRPr>
          </a:p>
          <a:p>
            <a:pPr algn="r" rtl="1">
              <a:buFont typeface="+mj-lt"/>
              <a:buAutoNum type="arabicParenR"/>
            </a:pPr>
            <a:r>
              <a:rPr lang="fa-IR" sz="1600" b="1" dirty="0">
                <a:latin typeface="Arial" panose="020B0604020202020204" pitchFamily="34" charset="0"/>
                <a:cs typeface="Arial" panose="020B0604020202020204" pitchFamily="34" charset="0"/>
              </a:rPr>
              <a:t> از مواد دافع پشه، حتی در داخل منزل استفاده کنید.</a:t>
            </a:r>
          </a:p>
          <a:p>
            <a:pPr algn="r" rtl="1">
              <a:buFont typeface="+mj-lt"/>
              <a:buAutoNum type="arabicParenR"/>
            </a:pPr>
            <a:r>
              <a:rPr lang="fa-IR" sz="1600" b="1" dirty="0">
                <a:latin typeface="Arial" panose="020B0604020202020204" pitchFamily="34" charset="0"/>
                <a:cs typeface="Arial" panose="020B0604020202020204" pitchFamily="34" charset="0"/>
              </a:rPr>
              <a:t> هنگام بیرون رفتن از پیراهن های آستین بلند و شلوارهای بلند که در جوراب ها فرو رفته اند استفاده کنید.</a:t>
            </a:r>
          </a:p>
          <a:p>
            <a:pPr algn="r" rtl="1">
              <a:buFont typeface="+mj-lt"/>
              <a:buAutoNum type="arabicParenR"/>
            </a:pPr>
            <a:r>
              <a:rPr lang="fa-IR" sz="1600" b="1" dirty="0">
                <a:latin typeface="Arial" panose="020B0604020202020204" pitchFamily="34" charset="0"/>
                <a:cs typeface="Arial" panose="020B0604020202020204" pitchFamily="34" charset="0"/>
              </a:rPr>
              <a:t>در داخل خانه ، در صورت وجود از تهویه مطبوع استفاده کنید.</a:t>
            </a:r>
          </a:p>
          <a:p>
            <a:pPr algn="r" rtl="1">
              <a:buFont typeface="+mj-lt"/>
              <a:buAutoNum type="arabicParenR"/>
            </a:pPr>
            <a:r>
              <a:rPr lang="fa-IR" sz="1600" b="1" dirty="0">
                <a:latin typeface="Arial" panose="020B0604020202020204" pitchFamily="34" charset="0"/>
                <a:cs typeface="Arial" panose="020B0604020202020204" pitchFamily="34" charset="0"/>
              </a:rPr>
              <a:t>اطمینان حاصل کنید که در و پنجره ها توری سالم و بدون پارگی داشته باشند. </a:t>
            </a:r>
          </a:p>
          <a:p>
            <a:pPr algn="r" rtl="1">
              <a:buFont typeface="+mj-lt"/>
              <a:buAutoNum type="arabicParenR"/>
            </a:pPr>
            <a:r>
              <a:rPr lang="fa-IR" sz="1600" b="1" dirty="0">
                <a:latin typeface="Arial" panose="020B0604020202020204" pitchFamily="34" charset="0"/>
                <a:cs typeface="Arial" panose="020B0604020202020204" pitchFamily="34" charset="0"/>
              </a:rPr>
              <a:t>اگر علائم دنگی دارید ، با پزشک خود صحبت کنید.</a:t>
            </a:r>
          </a:p>
          <a:p>
            <a:pPr algn="r" rtl="1">
              <a:buFont typeface="+mj-lt"/>
              <a:buAutoNum type="arabicParenR"/>
            </a:pPr>
            <a:r>
              <a:rPr lang="fa-IR" sz="1600" b="1" dirty="0">
                <a:latin typeface="Arial" panose="020B0604020202020204" pitchFamily="34" charset="0"/>
                <a:cs typeface="Arial" panose="020B0604020202020204" pitchFamily="34" charset="0"/>
              </a:rPr>
              <a:t>برای کاهش جمعیت پشه ها ، از مکان هایی که پشه ها می توانند تولید مثل کنند ، خلاص شوید. اینها شامل لاستیک های قدیمی ، قوطی یا گلدان هایی هستند که باران را جمع می کنند. آب حمام پرندگان و ظروف آب حیوانات خانگی را به طور منظم عوض کنید.</a:t>
            </a:r>
          </a:p>
          <a:p>
            <a:pPr algn="r" rtl="1">
              <a:buFont typeface="+mj-lt"/>
              <a:buAutoNum type="arabicParenR"/>
            </a:pPr>
            <a:r>
              <a:rPr lang="fa-IR" sz="1600" b="1" dirty="0">
                <a:latin typeface="Arial" panose="020B0604020202020204" pitchFamily="34" charset="0"/>
                <a:cs typeface="Arial" panose="020B0604020202020204" pitchFamily="34" charset="0"/>
              </a:rPr>
              <a:t>جمع اوری صحیح زباله ها،</a:t>
            </a:r>
          </a:p>
          <a:p>
            <a:pPr algn="r" rtl="1">
              <a:buFont typeface="+mj-lt"/>
              <a:buAutoNum type="arabicParenR"/>
            </a:pPr>
            <a:r>
              <a:rPr lang="fa-IR" sz="1600" b="1" dirty="0">
                <a:latin typeface="Arial" panose="020B0604020202020204" pitchFamily="34" charset="0"/>
                <a:cs typeface="Arial" panose="020B0604020202020204" pitchFamily="34" charset="0"/>
              </a:rPr>
              <a:t>جمع اوری پسماندها و لاستیک های رها شده از سطح شهرها و روستاها</a:t>
            </a:r>
          </a:p>
          <a:p>
            <a:pPr marL="0" indent="0" algn="r" rtl="1">
              <a:buNone/>
            </a:pPr>
            <a:r>
              <a:rPr lang="fa-IR" sz="1600" b="1" dirty="0">
                <a:latin typeface="Arial" panose="020B0604020202020204" pitchFamily="34" charset="0"/>
                <a:cs typeface="Arial" panose="020B0604020202020204" pitchFamily="34" charset="0"/>
              </a:rPr>
              <a:t> اگر شخصی در خانه شما به تب دنگی مبتلا است ، به خصوص در مورد تلاش برای محافظت از خود و سایر اعضای خانواده در برابر پشه ها هوشیار باشید. پشه هایی که اعضای خانواده آلوده را نیش می زنند ، می توانند عفونت را به دیگران در خانه شما منتقل کنند</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94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674" y="2721774"/>
            <a:ext cx="3550583" cy="3046988"/>
          </a:xfrm>
          <a:prstGeom prst="rect">
            <a:avLst/>
          </a:prstGeom>
        </p:spPr>
        <p:txBody>
          <a:bodyPr wrap="square">
            <a:spAutoFit/>
          </a:bodyPr>
          <a:lstStyle/>
          <a:p>
            <a:pPr indent="-214313" algn="r" rtl="1">
              <a:buFont typeface="Arial" panose="020B0604020202020204" pitchFamily="34" charset="0"/>
              <a:buChar char="•"/>
            </a:pPr>
            <a:r>
              <a:rPr lang="fa-IR" sz="3200" dirty="0">
                <a:solidFill>
                  <a:schemeClr val="accent2">
                    <a:lumMod val="50000"/>
                  </a:schemeClr>
                </a:solidFill>
                <a:latin typeface="Times New Roman" panose="02020603050405020304" pitchFamily="18" charset="0"/>
                <a:cs typeface="B Nazanin" panose="00000400000000000000" pitchFamily="2" charset="-78"/>
              </a:rPr>
              <a:t>انتقال ویروس زیکا:</a:t>
            </a:r>
            <a:endParaRPr lang="en-US" sz="3200" dirty="0">
              <a:solidFill>
                <a:schemeClr val="accent2">
                  <a:lumMod val="50000"/>
                </a:schemeClr>
              </a:solidFill>
              <a:latin typeface="Times New Roman" panose="02020603050405020304" pitchFamily="18" charset="0"/>
              <a:cs typeface="B Nazanin" panose="00000400000000000000" pitchFamily="2" charset="-78"/>
            </a:endParaRPr>
          </a:p>
          <a:p>
            <a:pPr indent="-214313" algn="r" rtl="1">
              <a:buFont typeface="Arial" panose="020B0604020202020204" pitchFamily="34" charset="0"/>
              <a:buChar char="•"/>
            </a:pPr>
            <a:r>
              <a:rPr lang="fa-IR" sz="3200" dirty="0">
                <a:solidFill>
                  <a:srgbClr val="000000"/>
                </a:solidFill>
                <a:latin typeface="Times New Roman" panose="02020603050405020304" pitchFamily="18" charset="0"/>
                <a:cs typeface="B Nazanin" panose="00000400000000000000" pitchFamily="2" charset="-78"/>
              </a:rPr>
              <a:t>گزش آئدس مهاجم ماده</a:t>
            </a:r>
            <a:endParaRPr lang="en-US" sz="3200" dirty="0">
              <a:solidFill>
                <a:srgbClr val="000000"/>
              </a:solidFill>
              <a:latin typeface="Times New Roman" panose="02020603050405020304" pitchFamily="18" charset="0"/>
              <a:cs typeface="B Nazanin" panose="00000400000000000000" pitchFamily="2" charset="-78"/>
            </a:endParaRPr>
          </a:p>
          <a:p>
            <a:pPr indent="-214313" algn="r" rtl="1">
              <a:buFont typeface="Arial" panose="020B0604020202020204" pitchFamily="34" charset="0"/>
              <a:buChar char="•"/>
            </a:pPr>
            <a:r>
              <a:rPr lang="fa-IR" sz="3200" dirty="0">
                <a:solidFill>
                  <a:srgbClr val="000000"/>
                </a:solidFill>
                <a:latin typeface="Times New Roman" panose="02020603050405020304" pitchFamily="18" charset="0"/>
                <a:cs typeface="B Nazanin" panose="00000400000000000000" pitchFamily="2" charset="-78"/>
              </a:rPr>
              <a:t>از مادر به جنین</a:t>
            </a:r>
            <a:endParaRPr lang="en-US" sz="3200" dirty="0">
              <a:solidFill>
                <a:srgbClr val="000000"/>
              </a:solidFill>
              <a:latin typeface="Times New Roman" panose="02020603050405020304" pitchFamily="18" charset="0"/>
              <a:cs typeface="B Nazanin" panose="00000400000000000000" pitchFamily="2" charset="-78"/>
            </a:endParaRPr>
          </a:p>
          <a:p>
            <a:pPr indent="-214313" algn="r" rtl="1">
              <a:buFont typeface="Arial" panose="020B0604020202020204" pitchFamily="34" charset="0"/>
              <a:buChar char="•"/>
            </a:pPr>
            <a:r>
              <a:rPr lang="fa-IR" sz="3200" dirty="0">
                <a:solidFill>
                  <a:srgbClr val="000000"/>
                </a:solidFill>
                <a:latin typeface="Times New Roman" panose="02020603050405020304" pitchFamily="18" charset="0"/>
                <a:cs typeface="B Nazanin" panose="00000400000000000000" pitchFamily="2" charset="-78"/>
              </a:rPr>
              <a:t>ارتباط جنسی محافظت نشده</a:t>
            </a:r>
            <a:endParaRPr lang="en-US" sz="3200" dirty="0">
              <a:solidFill>
                <a:srgbClr val="000000"/>
              </a:solidFill>
              <a:latin typeface="Times New Roman" panose="02020603050405020304" pitchFamily="18" charset="0"/>
              <a:cs typeface="B Nazanin" panose="00000400000000000000" pitchFamily="2" charset="-78"/>
            </a:endParaRPr>
          </a:p>
          <a:p>
            <a:pPr indent="-214313" algn="r" rtl="1">
              <a:buFont typeface="Arial" panose="020B0604020202020204" pitchFamily="34" charset="0"/>
              <a:buChar char="•"/>
            </a:pPr>
            <a:r>
              <a:rPr lang="fa-IR" sz="3200" dirty="0">
                <a:solidFill>
                  <a:srgbClr val="000000"/>
                </a:solidFill>
                <a:latin typeface="Times New Roman" panose="02020603050405020304" pitchFamily="18" charset="0"/>
                <a:cs typeface="B Nazanin" panose="00000400000000000000" pitchFamily="2" charset="-78"/>
              </a:rPr>
              <a:t>انتقال خون</a:t>
            </a:r>
            <a:endParaRPr lang="en-US" sz="3200" dirty="0">
              <a:solidFill>
                <a:srgbClr val="000000"/>
              </a:solidFill>
              <a:latin typeface="Times New Roman" panose="02020603050405020304" pitchFamily="18" charset="0"/>
              <a:cs typeface="B Nazanin" panose="00000400000000000000" pitchFamily="2" charset="-78"/>
            </a:endParaRPr>
          </a:p>
        </p:txBody>
      </p:sp>
      <p:pic>
        <p:nvPicPr>
          <p:cNvPr id="3" name="Picture 2"/>
          <p:cNvPicPr>
            <a:picLocks noChangeAspect="1"/>
          </p:cNvPicPr>
          <p:nvPr/>
        </p:nvPicPr>
        <p:blipFill>
          <a:blip r:embed="rId2"/>
          <a:stretch>
            <a:fillRect/>
          </a:stretch>
        </p:blipFill>
        <p:spPr>
          <a:xfrm>
            <a:off x="7026816" y="1001154"/>
            <a:ext cx="2648409" cy="2648409"/>
          </a:xfrm>
          <a:prstGeom prst="rect">
            <a:avLst/>
          </a:prstGeom>
        </p:spPr>
      </p:pic>
      <p:sp>
        <p:nvSpPr>
          <p:cNvPr id="4" name="Rectangle 3"/>
          <p:cNvSpPr/>
          <p:nvPr/>
        </p:nvSpPr>
        <p:spPr>
          <a:xfrm>
            <a:off x="1759916" y="334188"/>
            <a:ext cx="5257610" cy="2677656"/>
          </a:xfrm>
          <a:prstGeom prst="rect">
            <a:avLst/>
          </a:prstGeom>
        </p:spPr>
        <p:txBody>
          <a:bodyPr wrap="square">
            <a:spAutoFit/>
          </a:bodyPr>
          <a:lstStyle/>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تب</a:t>
            </a:r>
            <a:endParaRPr lang="en-US" sz="2800" dirty="0">
              <a:solidFill>
                <a:srgbClr val="000000"/>
              </a:solidFill>
              <a:latin typeface="Times New Roman" panose="02020603050405020304" pitchFamily="18" charset="0"/>
              <a:cs typeface="B Nazanin" panose="00000400000000000000" pitchFamily="2" charset="-78"/>
            </a:endParaRPr>
          </a:p>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راش پوستی</a:t>
            </a:r>
            <a:endParaRPr lang="en-US" sz="2800" dirty="0">
              <a:solidFill>
                <a:srgbClr val="000000"/>
              </a:solidFill>
              <a:latin typeface="Times New Roman" panose="02020603050405020304" pitchFamily="18" charset="0"/>
              <a:cs typeface="B Nazanin" panose="00000400000000000000" pitchFamily="2" charset="-78"/>
            </a:endParaRPr>
          </a:p>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سردرد</a:t>
            </a:r>
            <a:endParaRPr lang="en-US" sz="2800" dirty="0">
              <a:solidFill>
                <a:srgbClr val="000000"/>
              </a:solidFill>
              <a:latin typeface="Times New Roman" panose="02020603050405020304" pitchFamily="18" charset="0"/>
              <a:cs typeface="B Nazanin" panose="00000400000000000000" pitchFamily="2" charset="-78"/>
            </a:endParaRPr>
          </a:p>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درد مفاصل</a:t>
            </a:r>
            <a:endParaRPr lang="en-US" sz="2800" dirty="0">
              <a:solidFill>
                <a:srgbClr val="000000"/>
              </a:solidFill>
              <a:latin typeface="Times New Roman" panose="02020603050405020304" pitchFamily="18" charset="0"/>
              <a:cs typeface="B Nazanin" panose="00000400000000000000" pitchFamily="2" charset="-78"/>
            </a:endParaRPr>
          </a:p>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قرمزی چشم</a:t>
            </a:r>
            <a:endParaRPr lang="en-US" sz="2800" dirty="0">
              <a:solidFill>
                <a:srgbClr val="000000"/>
              </a:solidFill>
              <a:latin typeface="Times New Roman" panose="02020603050405020304" pitchFamily="18" charset="0"/>
              <a:cs typeface="B Nazanin" panose="00000400000000000000" pitchFamily="2" charset="-78"/>
            </a:endParaRPr>
          </a:p>
          <a:p>
            <a:pPr algn="r" rtl="1">
              <a:buFont typeface="Arial" panose="020B0604020202020204" pitchFamily="34" charset="0"/>
              <a:buChar char="•"/>
            </a:pPr>
            <a:r>
              <a:rPr lang="fa-IR" sz="2800" dirty="0">
                <a:solidFill>
                  <a:srgbClr val="000000"/>
                </a:solidFill>
                <a:latin typeface="Times New Roman" panose="02020603050405020304" pitchFamily="18" charset="0"/>
                <a:cs typeface="B Nazanin" panose="00000400000000000000" pitchFamily="2" charset="-78"/>
              </a:rPr>
              <a:t>درد عضلات</a:t>
            </a:r>
            <a:endParaRPr lang="en-US" sz="2800" dirty="0">
              <a:solidFill>
                <a:srgbClr val="000000"/>
              </a:solidFill>
              <a:latin typeface="Times New Roman" panose="02020603050405020304" pitchFamily="18" charset="0"/>
              <a:cs typeface="B Nazanin" panose="00000400000000000000" pitchFamily="2" charset="-78"/>
            </a:endParaRPr>
          </a:p>
        </p:txBody>
      </p:sp>
      <p:sp>
        <p:nvSpPr>
          <p:cNvPr id="6" name="Rectangle 5"/>
          <p:cNvSpPr/>
          <p:nvPr/>
        </p:nvSpPr>
        <p:spPr>
          <a:xfrm>
            <a:off x="7982495" y="255968"/>
            <a:ext cx="2492990" cy="784830"/>
          </a:xfrm>
          <a:prstGeom prst="rect">
            <a:avLst/>
          </a:prstGeom>
        </p:spPr>
        <p:txBody>
          <a:bodyPr wrap="none">
            <a:spAutoFit/>
          </a:bodyPr>
          <a:lstStyle/>
          <a:p>
            <a:pPr algn="r" rtl="1"/>
            <a:r>
              <a:rPr lang="fa-IR" sz="45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بیماری زیکا</a:t>
            </a:r>
            <a:endParaRPr lang="en-US" sz="45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050281" y="3649562"/>
            <a:ext cx="4490357" cy="2325008"/>
          </a:xfrm>
          <a:prstGeom prst="rect">
            <a:avLst/>
          </a:prstGeom>
        </p:spPr>
      </p:pic>
      <p:sp>
        <p:nvSpPr>
          <p:cNvPr id="10" name="Rectangle 9"/>
          <p:cNvSpPr/>
          <p:nvPr/>
        </p:nvSpPr>
        <p:spPr>
          <a:xfrm rot="19863075">
            <a:off x="5172964" y="3930712"/>
            <a:ext cx="3201517" cy="369332"/>
          </a:xfrm>
          <a:prstGeom prst="rect">
            <a:avLst/>
          </a:prstGeom>
          <a:ln>
            <a:solidFill>
              <a:srgbClr val="FFFF00"/>
            </a:solidFill>
          </a:ln>
        </p:spPr>
        <p:txBody>
          <a:bodyPr wrap="none">
            <a:spAutoFit/>
          </a:bodyPr>
          <a:lstStyle/>
          <a:p>
            <a:r>
              <a:rPr lang="en-US" b="1" dirty="0">
                <a:solidFill>
                  <a:srgbClr val="FF0000"/>
                </a:solidFill>
                <a:effectLst>
                  <a:outerShdw blurRad="38100" dist="38100" dir="2700000" algn="tl">
                    <a:srgbClr val="000000">
                      <a:alpha val="43137"/>
                    </a:srgbClr>
                  </a:outerShdw>
                </a:effectLst>
              </a:rPr>
              <a:t>Congenital </a:t>
            </a:r>
            <a:r>
              <a:rPr lang="en-US" b="1" dirty="0" err="1">
                <a:solidFill>
                  <a:srgbClr val="FF0000"/>
                </a:solidFill>
                <a:effectLst>
                  <a:outerShdw blurRad="38100" dist="38100" dir="2700000" algn="tl">
                    <a:srgbClr val="000000">
                      <a:alpha val="43137"/>
                    </a:srgbClr>
                  </a:outerShdw>
                </a:effectLst>
              </a:rPr>
              <a:t>Zika</a:t>
            </a:r>
            <a:r>
              <a:rPr lang="en-US" b="1" dirty="0">
                <a:solidFill>
                  <a:srgbClr val="FF0000"/>
                </a:solidFill>
                <a:effectLst>
                  <a:outerShdw blurRad="38100" dist="38100" dir="2700000" algn="tl">
                    <a:srgbClr val="000000">
                      <a:alpha val="43137"/>
                    </a:srgbClr>
                  </a:outerShdw>
                </a:effectLst>
              </a:rPr>
              <a:t> Syndrome </a:t>
            </a:r>
          </a:p>
        </p:txBody>
      </p:sp>
      <p:sp>
        <p:nvSpPr>
          <p:cNvPr id="5" name="Rectangle: Rounded Corners 4">
            <a:extLst>
              <a:ext uri="{FF2B5EF4-FFF2-40B4-BE49-F238E27FC236}">
                <a16:creationId xmlns:a16="http://schemas.microsoft.com/office/drawing/2014/main" id="{F644F92A-4690-CC91-2469-46843DE81E77}"/>
              </a:ext>
            </a:extLst>
          </p:cNvPr>
          <p:cNvSpPr/>
          <p:nvPr/>
        </p:nvSpPr>
        <p:spPr>
          <a:xfrm>
            <a:off x="377159" y="6003443"/>
            <a:ext cx="10344918" cy="8834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rgbClr val="FF0000"/>
                </a:solidFill>
              </a:rPr>
              <a:t>خطر اصلی این ویروس متوجه زنان بارداراست زیرا ابتلا به این ویروس ممکن است به بروز میکروسفالی و تولد کودکانی با سر کوچک و رشد اندک مغز و جمجمه منجر شود.</a:t>
            </a:r>
            <a:endParaRPr lang="en-US" sz="2000" b="1" dirty="0">
              <a:solidFill>
                <a:srgbClr val="FF0000"/>
              </a:solidFill>
            </a:endParaRPr>
          </a:p>
        </p:txBody>
      </p:sp>
    </p:spTree>
    <p:extLst>
      <p:ext uri="{BB962C8B-B14F-4D97-AF65-F5344CB8AC3E}">
        <p14:creationId xmlns:p14="http://schemas.microsoft.com/office/powerpoint/2010/main" val="1973536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hikungunya sympt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578" y="909155"/>
            <a:ext cx="3336416" cy="27892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1274682"/>
            <a:ext cx="4074578" cy="5016758"/>
          </a:xfrm>
          <a:prstGeom prst="rect">
            <a:avLst/>
          </a:prstGeom>
        </p:spPr>
        <p:txBody>
          <a:bodyPr wrap="square">
            <a:spAutoFit/>
          </a:bodyPr>
          <a:lstStyle/>
          <a:p>
            <a:pPr algn="r" defTabSz="685800">
              <a:defRPr/>
            </a:pPr>
            <a:endParaRPr lang="fa-IR" sz="3200" dirty="0">
              <a:solidFill>
                <a:srgbClr val="000000"/>
              </a:solidFill>
              <a:latin typeface="Times New Roman" panose="02020603050405020304" pitchFamily="18" charset="0"/>
              <a:cs typeface="B Nazanin" panose="00000400000000000000" pitchFamily="2" charset="-78"/>
            </a:endParaRPr>
          </a:p>
          <a:p>
            <a:pPr marL="342900" indent="-342900" algn="r" defTabSz="685800" rtl="1">
              <a:buFont typeface="Arial" panose="020B0604020202020204" pitchFamily="34" charset="0"/>
              <a:buChar char="•"/>
              <a:defRPr/>
            </a:pPr>
            <a:r>
              <a:rPr lang="fa-IR" sz="3200" dirty="0">
                <a:solidFill>
                  <a:srgbClr val="000000"/>
                </a:solidFill>
                <a:latin typeface="Times New Roman" panose="02020603050405020304" pitchFamily="18" charset="0"/>
                <a:cs typeface="B Nazanin" panose="00000400000000000000" pitchFamily="2" charset="-78"/>
              </a:rPr>
              <a:t>علائم بیماری شبیه بیماری تب دانگ است</a:t>
            </a:r>
            <a:endParaRPr lang="en-US" sz="3200" dirty="0">
              <a:solidFill>
                <a:srgbClr val="000000"/>
              </a:solidFill>
              <a:latin typeface="Times New Roman" panose="02020603050405020304" pitchFamily="18" charset="0"/>
              <a:cs typeface="B Nazanin" panose="00000400000000000000" pitchFamily="2" charset="-78"/>
            </a:endParaRPr>
          </a:p>
          <a:p>
            <a:pPr marL="342900" indent="-342900" algn="r" defTabSz="685800" rtl="1">
              <a:buFont typeface="Arial" panose="020B0604020202020204" pitchFamily="34" charset="0"/>
              <a:buChar char="•"/>
              <a:defRPr/>
            </a:pPr>
            <a:endParaRPr lang="en-US" sz="3200" dirty="0">
              <a:solidFill>
                <a:srgbClr val="000000"/>
              </a:solidFill>
              <a:latin typeface="Times New Roman" panose="02020603050405020304" pitchFamily="18" charset="0"/>
              <a:cs typeface="B Nazanin" panose="00000400000000000000" pitchFamily="2" charset="-78"/>
            </a:endParaRPr>
          </a:p>
          <a:p>
            <a:pPr marL="342900" indent="-342900" algn="r" defTabSz="685800" rtl="1">
              <a:buFont typeface="Arial" panose="020B0604020202020204" pitchFamily="34" charset="0"/>
              <a:buChar char="•"/>
              <a:defRPr/>
            </a:pPr>
            <a:endParaRPr lang="fa-IR" sz="3200" dirty="0">
              <a:solidFill>
                <a:srgbClr val="000000"/>
              </a:solidFill>
              <a:latin typeface="Times New Roman" panose="02020603050405020304" pitchFamily="18" charset="0"/>
              <a:cs typeface="B Nazanin" panose="00000400000000000000" pitchFamily="2" charset="-78"/>
            </a:endParaRPr>
          </a:p>
          <a:p>
            <a:pPr marL="342900" indent="-342900" algn="r" defTabSz="685800" rtl="1">
              <a:buFont typeface="Arial" panose="020B0604020202020204" pitchFamily="34" charset="0"/>
              <a:buChar char="•"/>
              <a:defRPr/>
            </a:pPr>
            <a:r>
              <a:rPr lang="fa-IR" sz="3200" dirty="0">
                <a:solidFill>
                  <a:srgbClr val="000000"/>
                </a:solidFill>
                <a:latin typeface="Times New Roman" panose="02020603050405020304" pitchFamily="18" charset="0"/>
                <a:cs typeface="B Nazanin" panose="00000400000000000000" pitchFamily="2" charset="-78"/>
              </a:rPr>
              <a:t>بیشتر افراد درمان می شوند اما ممکن است درد مفصل تا ماه ها و حتی تا سالها باقی بماند و باعث از کار افتادن افراد شود</a:t>
            </a:r>
            <a:endParaRPr lang="en-US" sz="3200" dirty="0">
              <a:solidFill>
                <a:srgbClr val="000000"/>
              </a:solidFill>
              <a:latin typeface="Times New Roman" panose="02020603050405020304" pitchFamily="18" charset="0"/>
              <a:cs typeface="B Nazanin" panose="00000400000000000000" pitchFamily="2" charset="-78"/>
            </a:endParaRPr>
          </a:p>
        </p:txBody>
      </p:sp>
      <p:sp>
        <p:nvSpPr>
          <p:cNvPr id="4" name="Rectangle 3"/>
          <p:cNvSpPr/>
          <p:nvPr/>
        </p:nvSpPr>
        <p:spPr>
          <a:xfrm>
            <a:off x="2895600" y="152400"/>
            <a:ext cx="4576894" cy="923330"/>
          </a:xfrm>
          <a:prstGeom prst="rect">
            <a:avLst/>
          </a:prstGeom>
        </p:spPr>
        <p:txBody>
          <a:bodyPr wrap="none">
            <a:spAutoFit/>
          </a:bodyPr>
          <a:lstStyle/>
          <a:p>
            <a:pPr defTabSz="685800">
              <a:defRPr/>
            </a:pPr>
            <a:r>
              <a:rPr lang="fa-IR" sz="54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بیماری چیکونگونیا</a:t>
            </a:r>
            <a:endParaRPr lang="en-US" sz="54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t="10805" b="11595"/>
          <a:stretch/>
        </p:blipFill>
        <p:spPr>
          <a:xfrm>
            <a:off x="7732561" y="3698424"/>
            <a:ext cx="1950102" cy="2165167"/>
          </a:xfrm>
          <a:prstGeom prst="rect">
            <a:avLst/>
          </a:prstGeom>
        </p:spPr>
      </p:pic>
    </p:spTree>
    <p:extLst>
      <p:ext uri="{BB962C8B-B14F-4D97-AF65-F5344CB8AC3E}">
        <p14:creationId xmlns:p14="http://schemas.microsoft.com/office/powerpoint/2010/main" val="3241329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915" y="5220724"/>
            <a:ext cx="3249282" cy="1231551"/>
          </a:xfrm>
        </p:spPr>
        <p:txBody>
          <a:bodyPr>
            <a:noAutofit/>
          </a:bodyPr>
          <a:lstStyle/>
          <a:p>
            <a:r>
              <a:rPr lang="fa-IR" sz="2400" i="0" dirty="0">
                <a:solidFill>
                  <a:schemeClr val="accent1">
                    <a:lumMod val="75000"/>
                  </a:schemeClr>
                </a:solidFill>
                <a:effectLst>
                  <a:outerShdw blurRad="38100" dist="38100" dir="2700000" algn="tl">
                    <a:srgbClr val="000000">
                      <a:alpha val="43137"/>
                    </a:srgbClr>
                  </a:outerShdw>
                </a:effectLst>
                <a:cs typeface="B Titr" panose="00000700000000000000" pitchFamily="2" charset="-78"/>
              </a:rPr>
              <a:t>برخی مبتلایان چیکنگونیا هفته ها و گاهی ماهها از درد مفاصل رنج خواهند کشید</a:t>
            </a:r>
          </a:p>
        </p:txBody>
      </p:sp>
      <p:pic>
        <p:nvPicPr>
          <p:cNvPr id="4" name="Picture 3"/>
          <p:cNvPicPr>
            <a:picLocks noChangeAspect="1"/>
          </p:cNvPicPr>
          <p:nvPr/>
        </p:nvPicPr>
        <p:blipFill>
          <a:blip r:embed="rId2"/>
          <a:stretch>
            <a:fillRect/>
          </a:stretch>
        </p:blipFill>
        <p:spPr>
          <a:xfrm>
            <a:off x="176306" y="160716"/>
            <a:ext cx="3249282" cy="4119903"/>
          </a:xfrm>
          <a:prstGeom prst="rect">
            <a:avLst/>
          </a:prstGeom>
        </p:spPr>
      </p:pic>
      <p:pic>
        <p:nvPicPr>
          <p:cNvPr id="5" name="Picture 4"/>
          <p:cNvPicPr>
            <a:picLocks noChangeAspect="1"/>
          </p:cNvPicPr>
          <p:nvPr/>
        </p:nvPicPr>
        <p:blipFill>
          <a:blip r:embed="rId3"/>
          <a:stretch>
            <a:fillRect/>
          </a:stretch>
        </p:blipFill>
        <p:spPr>
          <a:xfrm>
            <a:off x="3657600" y="160716"/>
            <a:ext cx="4275303" cy="3199206"/>
          </a:xfrm>
          <a:prstGeom prst="rect">
            <a:avLst/>
          </a:prstGeom>
        </p:spPr>
      </p:pic>
      <p:pic>
        <p:nvPicPr>
          <p:cNvPr id="7" name="Picture 6"/>
          <p:cNvPicPr>
            <a:picLocks noChangeAspect="1"/>
          </p:cNvPicPr>
          <p:nvPr/>
        </p:nvPicPr>
        <p:blipFill>
          <a:blip r:embed="rId4"/>
          <a:stretch>
            <a:fillRect/>
          </a:stretch>
        </p:blipFill>
        <p:spPr>
          <a:xfrm>
            <a:off x="8164915" y="2740957"/>
            <a:ext cx="3453524" cy="2311205"/>
          </a:xfrm>
          <a:prstGeom prst="rect">
            <a:avLst/>
          </a:prstGeom>
        </p:spPr>
      </p:pic>
      <p:pic>
        <p:nvPicPr>
          <p:cNvPr id="8" name="Picture 7"/>
          <p:cNvPicPr>
            <a:picLocks noChangeAspect="1"/>
          </p:cNvPicPr>
          <p:nvPr/>
        </p:nvPicPr>
        <p:blipFill>
          <a:blip r:embed="rId5"/>
          <a:stretch>
            <a:fillRect/>
          </a:stretch>
        </p:blipFill>
        <p:spPr>
          <a:xfrm>
            <a:off x="8164915" y="160716"/>
            <a:ext cx="3453524" cy="2411679"/>
          </a:xfrm>
          <a:prstGeom prst="rect">
            <a:avLst/>
          </a:prstGeom>
        </p:spPr>
      </p:pic>
      <p:pic>
        <p:nvPicPr>
          <p:cNvPr id="9" name="Picture 8"/>
          <p:cNvPicPr>
            <a:picLocks noChangeAspect="1"/>
          </p:cNvPicPr>
          <p:nvPr/>
        </p:nvPicPr>
        <p:blipFill>
          <a:blip r:embed="rId6"/>
          <a:stretch>
            <a:fillRect/>
          </a:stretch>
        </p:blipFill>
        <p:spPr>
          <a:xfrm>
            <a:off x="3659661" y="3483545"/>
            <a:ext cx="4273241" cy="3052315"/>
          </a:xfrm>
          <a:prstGeom prst="rect">
            <a:avLst/>
          </a:prstGeom>
        </p:spPr>
      </p:pic>
    </p:spTree>
    <p:extLst>
      <p:ext uri="{BB962C8B-B14F-4D97-AF65-F5344CB8AC3E}">
        <p14:creationId xmlns:p14="http://schemas.microsoft.com/office/powerpoint/2010/main" val="29272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A61B-DA9D-BF3C-C478-1A21EAB72945}"/>
              </a:ext>
            </a:extLst>
          </p:cNvPr>
          <p:cNvSpPr>
            <a:spLocks noGrp="1"/>
          </p:cNvSpPr>
          <p:nvPr>
            <p:ph type="title"/>
          </p:nvPr>
        </p:nvSpPr>
        <p:spPr>
          <a:xfrm>
            <a:off x="473805" y="851242"/>
            <a:ext cx="8911687" cy="2113228"/>
          </a:xfrm>
        </p:spPr>
        <p:txBody>
          <a:bodyPr>
            <a:normAutofit/>
          </a:bodyPr>
          <a:lstStyle/>
          <a:p>
            <a:pPr algn="ctr"/>
            <a:r>
              <a:rPr lang="fa-IR" b="1" dirty="0">
                <a:solidFill>
                  <a:schemeClr val="accent6"/>
                </a:solidFill>
                <a:cs typeface="B Titr" panose="00000700000000000000" pitchFamily="2" charset="-78"/>
              </a:rPr>
              <a:t>بیماریهای منتقله از حشرات</a:t>
            </a:r>
            <a:br>
              <a:rPr lang="fa-IR" b="1" dirty="0">
                <a:solidFill>
                  <a:schemeClr val="accent6"/>
                </a:solidFill>
                <a:cs typeface="B Titr" panose="00000700000000000000" pitchFamily="2" charset="-78"/>
              </a:rPr>
            </a:br>
            <a:r>
              <a:rPr lang="fa-IR" b="1" dirty="0">
                <a:solidFill>
                  <a:schemeClr val="accent6"/>
                </a:solidFill>
                <a:cs typeface="B Titr" panose="00000700000000000000" pitchFamily="2" charset="-78"/>
              </a:rPr>
              <a:t>(بیماریهای ناقل زاد)</a:t>
            </a:r>
            <a:br>
              <a:rPr lang="fa-IR" b="1" dirty="0">
                <a:solidFill>
                  <a:srgbClr val="C1217C"/>
                </a:solidFill>
                <a:cs typeface="B Titr" panose="00000700000000000000" pitchFamily="2" charset="-78"/>
              </a:rPr>
            </a:br>
            <a:r>
              <a:rPr lang="fa-IR" b="1" dirty="0">
                <a:solidFill>
                  <a:srgbClr val="C1217C"/>
                </a:solidFill>
                <a:cs typeface="B Titr" panose="00000700000000000000" pitchFamily="2" charset="-78"/>
              </a:rPr>
              <a:t>کارشناس برنامه : نسرین سلاجقه</a:t>
            </a:r>
            <a:endParaRPr lang="en-US" b="1" dirty="0">
              <a:solidFill>
                <a:srgbClr val="C1217C"/>
              </a:solidFill>
              <a:cs typeface="B Titr" panose="00000700000000000000" pitchFamily="2" charset="-78"/>
            </a:endParaRPr>
          </a:p>
        </p:txBody>
      </p:sp>
      <p:pic>
        <p:nvPicPr>
          <p:cNvPr id="2050" name="Picture 2" descr="مناطق گرمسیری کرمانشاه از این نوع پشه باید بیشتر بترسند | خبرگزاری فارس">
            <a:extLst>
              <a:ext uri="{FF2B5EF4-FFF2-40B4-BE49-F238E27FC236}">
                <a16:creationId xmlns:a16="http://schemas.microsoft.com/office/drawing/2014/main" id="{96AB0E0B-BF61-3DFA-542F-2F1E699C760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66880" y="3443750"/>
            <a:ext cx="2441493" cy="12245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عکس پشه مالاریا - عکس نودی">
            <a:extLst>
              <a:ext uri="{FF2B5EF4-FFF2-40B4-BE49-F238E27FC236}">
                <a16:creationId xmlns:a16="http://schemas.microsoft.com/office/drawing/2014/main" id="{7F132435-5052-390F-9FFF-E813862A4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188" y="5376314"/>
            <a:ext cx="2788878" cy="13238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تصویر &quot;كَنه هيالوما&quot; عامل اصلى تب كريمه كنگو">
            <a:extLst>
              <a:ext uri="{FF2B5EF4-FFF2-40B4-BE49-F238E27FC236}">
                <a16:creationId xmlns:a16="http://schemas.microsoft.com/office/drawing/2014/main" id="{5060D072-5CCF-9AA8-B480-84A0FB06F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599" y="3598849"/>
            <a:ext cx="2212258" cy="12351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ورود پشه «آئدس» به چابهار؛ مرکز بهداشت به مردم هشدار داد - خبرگزاری مهر |  اخبار ایران و جهان | Mehr News Agency">
            <a:extLst>
              <a:ext uri="{FF2B5EF4-FFF2-40B4-BE49-F238E27FC236}">
                <a16:creationId xmlns:a16="http://schemas.microsoft.com/office/drawing/2014/main" id="{C7CEF076-032A-5A89-5416-BDA3C8491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599" y="5443254"/>
            <a:ext cx="2256666" cy="1256884"/>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942E78C8-05A8-5C46-DDC8-F467D61CBE99}"/>
              </a:ext>
            </a:extLst>
          </p:cNvPr>
          <p:cNvSpPr/>
          <p:nvPr/>
        </p:nvSpPr>
        <p:spPr>
          <a:xfrm>
            <a:off x="3724646" y="3497782"/>
            <a:ext cx="1961535" cy="914400"/>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t>سالک</a:t>
            </a:r>
            <a:endParaRPr lang="en-US" dirty="0"/>
          </a:p>
        </p:txBody>
      </p:sp>
      <p:sp>
        <p:nvSpPr>
          <p:cNvPr id="7" name="Cloud 6">
            <a:extLst>
              <a:ext uri="{FF2B5EF4-FFF2-40B4-BE49-F238E27FC236}">
                <a16:creationId xmlns:a16="http://schemas.microsoft.com/office/drawing/2014/main" id="{6A47E297-EDE5-774D-E19D-5C4C40FF18D1}"/>
              </a:ext>
            </a:extLst>
          </p:cNvPr>
          <p:cNvSpPr/>
          <p:nvPr/>
        </p:nvSpPr>
        <p:spPr>
          <a:xfrm>
            <a:off x="3982066" y="5428416"/>
            <a:ext cx="1895167" cy="91440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t>مالاریا</a:t>
            </a:r>
            <a:endParaRPr lang="en-US" dirty="0"/>
          </a:p>
        </p:txBody>
      </p:sp>
      <p:sp>
        <p:nvSpPr>
          <p:cNvPr id="8" name="Cloud 7">
            <a:extLst>
              <a:ext uri="{FF2B5EF4-FFF2-40B4-BE49-F238E27FC236}">
                <a16:creationId xmlns:a16="http://schemas.microsoft.com/office/drawing/2014/main" id="{2CE02A29-5BC5-BCE1-D9F7-728462C2271A}"/>
              </a:ext>
            </a:extLst>
          </p:cNvPr>
          <p:cNvSpPr/>
          <p:nvPr/>
        </p:nvSpPr>
        <p:spPr>
          <a:xfrm>
            <a:off x="9011265" y="3598849"/>
            <a:ext cx="2328463" cy="914400"/>
          </a:xfrm>
          <a:prstGeom prst="cloud">
            <a:avLst/>
          </a:prstGeom>
          <a:solidFill>
            <a:srgbClr val="F3B7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t>تب کریمه کنگو</a:t>
            </a:r>
            <a:endParaRPr lang="en-US" dirty="0"/>
          </a:p>
        </p:txBody>
      </p:sp>
      <p:sp>
        <p:nvSpPr>
          <p:cNvPr id="9" name="Cloud 8">
            <a:extLst>
              <a:ext uri="{FF2B5EF4-FFF2-40B4-BE49-F238E27FC236}">
                <a16:creationId xmlns:a16="http://schemas.microsoft.com/office/drawing/2014/main" id="{B6D63D82-06C8-1996-550B-EDB782B268C5}"/>
              </a:ext>
            </a:extLst>
          </p:cNvPr>
          <p:cNvSpPr/>
          <p:nvPr/>
        </p:nvSpPr>
        <p:spPr>
          <a:xfrm>
            <a:off x="8966857" y="5459939"/>
            <a:ext cx="2328463" cy="914400"/>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t>تب دنگ،زیکا،</a:t>
            </a:r>
          </a:p>
          <a:p>
            <a:pPr algn="ctr"/>
            <a:r>
              <a:rPr lang="fa-IR" dirty="0"/>
              <a:t>چیکونگونیا</a:t>
            </a:r>
            <a:endParaRPr lang="en-US" dirty="0"/>
          </a:p>
        </p:txBody>
      </p:sp>
      <p:pic>
        <p:nvPicPr>
          <p:cNvPr id="3" name="Picture 2">
            <a:extLst>
              <a:ext uri="{FF2B5EF4-FFF2-40B4-BE49-F238E27FC236}">
                <a16:creationId xmlns:a16="http://schemas.microsoft.com/office/drawing/2014/main" id="{53106B7B-0C2E-DAAA-9BF3-4FEFF749D57E}"/>
              </a:ext>
            </a:extLst>
          </p:cNvPr>
          <p:cNvPicPr>
            <a:picLocks noChangeAspect="1"/>
          </p:cNvPicPr>
          <p:nvPr/>
        </p:nvPicPr>
        <p:blipFill>
          <a:blip r:embed="rId6"/>
          <a:stretch>
            <a:fillRect/>
          </a:stretch>
        </p:blipFill>
        <p:spPr>
          <a:xfrm>
            <a:off x="9142288" y="380472"/>
            <a:ext cx="1977599" cy="1876031"/>
          </a:xfrm>
          <a:prstGeom prst="rect">
            <a:avLst/>
          </a:prstGeom>
        </p:spPr>
      </p:pic>
    </p:spTree>
    <p:extLst>
      <p:ext uri="{BB962C8B-B14F-4D97-AF65-F5344CB8AC3E}">
        <p14:creationId xmlns:p14="http://schemas.microsoft.com/office/powerpoint/2010/main" val="285283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062-37FA-341C-4B43-EFF1FF77697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1284FBE-0B6D-38EF-5822-E5B2BDD174F3}"/>
              </a:ext>
            </a:extLst>
          </p:cNvPr>
          <p:cNvPicPr>
            <a:picLocks noGrp="1" noChangeAspect="1"/>
          </p:cNvPicPr>
          <p:nvPr>
            <p:ph idx="1"/>
          </p:nvPr>
        </p:nvPicPr>
        <p:blipFill>
          <a:blip r:embed="rId2"/>
          <a:stretch>
            <a:fillRect/>
          </a:stretch>
        </p:blipFill>
        <p:spPr>
          <a:xfrm>
            <a:off x="110612" y="1"/>
            <a:ext cx="12081387" cy="6857999"/>
          </a:xfrm>
          <a:prstGeom prst="rect">
            <a:avLst/>
          </a:prstGeom>
        </p:spPr>
      </p:pic>
    </p:spTree>
    <p:extLst>
      <p:ext uri="{BB962C8B-B14F-4D97-AF65-F5344CB8AC3E}">
        <p14:creationId xmlns:p14="http://schemas.microsoft.com/office/powerpoint/2010/main" val="2439006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7">
            <a:extLst>
              <a:ext uri="{FF2B5EF4-FFF2-40B4-BE49-F238E27FC236}">
                <a16:creationId xmlns:a16="http://schemas.microsoft.com/office/drawing/2014/main" id="{59352CB1-68DA-DA15-07BF-135B134D2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1047750"/>
            <a:ext cx="90392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0446ECA8-C510-0840-4873-84AB8B446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866775"/>
            <a:ext cx="92487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CFC7C092-56CD-1A1A-4F09-0CF24F62C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8" y="933450"/>
            <a:ext cx="99314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a:extLst>
              <a:ext uri="{FF2B5EF4-FFF2-40B4-BE49-F238E27FC236}">
                <a16:creationId xmlns:a16="http://schemas.microsoft.com/office/drawing/2014/main" id="{B7C3AB83-3027-04EF-C082-026553BBB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028700"/>
            <a:ext cx="1009808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a:extLst>
              <a:ext uri="{FF2B5EF4-FFF2-40B4-BE49-F238E27FC236}">
                <a16:creationId xmlns:a16="http://schemas.microsoft.com/office/drawing/2014/main" id="{386F3D25-36B8-98B7-FD8E-190078C32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952500"/>
            <a:ext cx="94202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E2312-69A9-1360-575A-95D2E01C4AC8}"/>
              </a:ext>
            </a:extLst>
          </p:cNvPr>
          <p:cNvPicPr>
            <a:picLocks noChangeAspect="1"/>
          </p:cNvPicPr>
          <p:nvPr/>
        </p:nvPicPr>
        <p:blipFill>
          <a:blip r:embed="rId2"/>
          <a:stretch>
            <a:fillRect/>
          </a:stretch>
        </p:blipFill>
        <p:spPr>
          <a:xfrm>
            <a:off x="412955" y="162232"/>
            <a:ext cx="11651226" cy="6548283"/>
          </a:xfrm>
          <a:prstGeom prst="rect">
            <a:avLst/>
          </a:prstGeom>
        </p:spPr>
      </p:pic>
    </p:spTree>
    <p:extLst>
      <p:ext uri="{BB962C8B-B14F-4D97-AF65-F5344CB8AC3E}">
        <p14:creationId xmlns:p14="http://schemas.microsoft.com/office/powerpoint/2010/main" val="371783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2921C-A8B9-F5A1-1975-514B1F5A9389}"/>
              </a:ext>
            </a:extLst>
          </p:cNvPr>
          <p:cNvPicPr>
            <a:picLocks noChangeAspect="1"/>
          </p:cNvPicPr>
          <p:nvPr/>
        </p:nvPicPr>
        <p:blipFill>
          <a:blip r:embed="rId2"/>
          <a:stretch>
            <a:fillRect/>
          </a:stretch>
        </p:blipFill>
        <p:spPr>
          <a:xfrm>
            <a:off x="383459" y="206477"/>
            <a:ext cx="11562736" cy="6651523"/>
          </a:xfrm>
          <a:prstGeom prst="rect">
            <a:avLst/>
          </a:prstGeom>
        </p:spPr>
      </p:pic>
    </p:spTree>
    <p:extLst>
      <p:ext uri="{BB962C8B-B14F-4D97-AF65-F5344CB8AC3E}">
        <p14:creationId xmlns:p14="http://schemas.microsoft.com/office/powerpoint/2010/main" val="3179922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FF0CEC-4BA8-BB53-36A2-A071D09401F8}"/>
              </a:ext>
            </a:extLst>
          </p:cNvPr>
          <p:cNvSpPr txBox="1"/>
          <p:nvPr/>
        </p:nvSpPr>
        <p:spPr>
          <a:xfrm>
            <a:off x="2901292" y="1179670"/>
            <a:ext cx="8550442" cy="5940088"/>
          </a:xfrm>
          <a:prstGeom prst="rect">
            <a:avLst/>
          </a:prstGeom>
          <a:noFill/>
        </p:spPr>
        <p:txBody>
          <a:bodyPr wrap="square">
            <a:spAutoFit/>
          </a:bodyPr>
          <a:lstStyle/>
          <a:p>
            <a:pPr algn="r" rtl="1"/>
            <a:r>
              <a:rPr lang="fa-IR" sz="2000" b="1" dirty="0">
                <a:latin typeface="Arial" panose="020B0604020202020204" pitchFamily="34" charset="0"/>
                <a:cs typeface="Arial" panose="020B0604020202020204" pitchFamily="34" charset="0"/>
              </a:rPr>
              <a:t>سالک» یا لیشمانیوز پوستی یک بیماری انگلی است که از نیش یک پشه کوچک به نام پشه خاکی به انسان منتقل می‌شود و در صورتی که پشه آلوده باشد هنگام خون‌خواری این انگل را به بدن انسان انتقال می‌دهد.</a:t>
            </a:r>
          </a:p>
          <a:p>
            <a:pPr algn="r" rtl="1"/>
            <a:r>
              <a:rPr lang="fa-IR" sz="2000" b="1" dirty="0">
                <a:latin typeface="Arial" panose="020B0604020202020204" pitchFamily="34" charset="0"/>
                <a:cs typeface="Arial" panose="020B0604020202020204" pitchFamily="34" charset="0"/>
              </a:rPr>
              <a:t>عامل بيماري سالك در ايران گونه هاي مختلفي از جنس ليشمانيا </a:t>
            </a:r>
            <a:r>
              <a:rPr lang="en-US" sz="2000" b="1" dirty="0">
                <a:latin typeface="Arial" panose="020B0604020202020204" pitchFamily="34" charset="0"/>
                <a:cs typeface="Arial" panose="020B0604020202020204" pitchFamily="34" charset="0"/>
              </a:rPr>
              <a:t>(Leishmania ) </a:t>
            </a:r>
            <a:r>
              <a:rPr lang="fa-IR" sz="2000" b="1" dirty="0">
                <a:latin typeface="Arial" panose="020B0604020202020204" pitchFamily="34" charset="0"/>
                <a:cs typeface="Arial" panose="020B0604020202020204" pitchFamily="34" charset="0"/>
              </a:rPr>
              <a:t>شامل</a:t>
            </a:r>
            <a:r>
              <a:rPr lang="en-US" sz="2000" b="1" dirty="0" err="1">
                <a:latin typeface="Arial" panose="020B0604020202020204" pitchFamily="34" charset="0"/>
                <a:cs typeface="Arial" panose="020B0604020202020204" pitchFamily="34" charset="0"/>
              </a:rPr>
              <a:t>L.major</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L.tropica</a:t>
            </a:r>
            <a:r>
              <a:rPr lang="en-US" sz="2000" b="1" dirty="0">
                <a:latin typeface="Arial" panose="020B0604020202020204" pitchFamily="34" charset="0"/>
                <a:cs typeface="Arial" panose="020B0604020202020204" pitchFamily="34" charset="0"/>
              </a:rPr>
              <a:t>  </a:t>
            </a:r>
            <a:r>
              <a:rPr lang="fa-IR" sz="2000" b="1" dirty="0">
                <a:latin typeface="Arial" panose="020B0604020202020204" pitchFamily="34" charset="0"/>
                <a:cs typeface="Arial" panose="020B0604020202020204" pitchFamily="34" charset="0"/>
              </a:rPr>
              <a:t>و </a:t>
            </a:r>
            <a:r>
              <a:rPr lang="en-US" sz="2000" b="1" dirty="0">
                <a:latin typeface="Arial" panose="020B0604020202020204" pitchFamily="34" charset="0"/>
                <a:cs typeface="Arial" panose="020B0604020202020204" pitchFamily="34" charset="0"/>
              </a:rPr>
              <a:t>L. infantum</a:t>
            </a:r>
            <a:r>
              <a:rPr lang="fa-IR" sz="2000" b="1" dirty="0">
                <a:latin typeface="Arial" panose="020B0604020202020204" pitchFamily="34" charset="0"/>
                <a:cs typeface="Arial" panose="020B0604020202020204" pitchFamily="34" charset="0"/>
              </a:rPr>
              <a:t>است. </a:t>
            </a:r>
          </a:p>
          <a:p>
            <a:pPr algn="r" rtl="1"/>
            <a:endParaRPr lang="fa-IR"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بيماري ناشي از ليشمانيا در پوست ، ليشمانيوز جلدي يا سالك گفته مي شود .به زخم حاصل ازليشمانيا تروپيكا بدليل ظاهر ضايعه نوع خشك يا نوع شهري می گویند و ليشمانيا ماژور بدليل وجود ترشح در ضايعه  به نوع روستائي يا نوع مرطوب معروف می باشد.</a:t>
            </a:r>
          </a:p>
          <a:p>
            <a:pPr algn="r" rtl="1"/>
            <a:endParaRPr lang="fa-IR"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 البته تظاهرات باليني هميشه با ابتلاء به نوع انگل مطابقت ندارد وتشخيص  بيماري براساس شكل ضايعه و منطقه بروز آن قابل اعتماد نيست.</a:t>
            </a:r>
            <a:endParaRPr lang="en-US" sz="2000" b="1" dirty="0">
              <a:latin typeface="Arial" panose="020B0604020202020204" pitchFamily="34" charset="0"/>
              <a:cs typeface="Arial" panose="020B0604020202020204" pitchFamily="34" charset="0"/>
            </a:endParaRPr>
          </a:p>
          <a:p>
            <a:pPr algn="r" rtl="1"/>
            <a:endParaRPr lang="en-US"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لیشمانیوز احشایی هم نوع دیگری از این بیماری بوده چندین اندام داخلی </a:t>
            </a:r>
            <a:endParaRPr lang="en-US"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(معمولاً طحال، کبد و مغز استخوان) را درگیر می‌کند.</a:t>
            </a:r>
          </a:p>
          <a:p>
            <a:pPr algn="r" rtl="1"/>
            <a:endParaRPr lang="fa-IR"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زخم سالک مسری نیست و از فردی به فرد دیگر منتقل نمی شود.</a:t>
            </a:r>
          </a:p>
          <a:p>
            <a:pPr algn="r" rtl="1"/>
            <a:r>
              <a:rPr lang="fa-IR" sz="2000" b="1" dirty="0">
                <a:latin typeface="Arial" panose="020B0604020202020204" pitchFamily="34" charset="0"/>
                <a:cs typeface="Arial" panose="020B0604020202020204" pitchFamily="34" charset="0"/>
              </a:rPr>
              <a:t> مهم ترین راه انتقال آن فقط گزش پوست توسط پشه خاکی آلوده به انگل سالک می باشد.</a:t>
            </a:r>
          </a:p>
          <a:p>
            <a:pPr algn="r" rtl="1"/>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249526-28DD-6A44-8544-236AC8C2D8F5}"/>
              </a:ext>
            </a:extLst>
          </p:cNvPr>
          <p:cNvPicPr>
            <a:picLocks noChangeAspect="1"/>
          </p:cNvPicPr>
          <p:nvPr/>
        </p:nvPicPr>
        <p:blipFill>
          <a:blip r:embed="rId2"/>
          <a:stretch>
            <a:fillRect/>
          </a:stretch>
        </p:blipFill>
        <p:spPr>
          <a:xfrm>
            <a:off x="534975" y="4606525"/>
            <a:ext cx="2724419" cy="2072011"/>
          </a:xfrm>
          <a:prstGeom prst="rect">
            <a:avLst/>
          </a:prstGeom>
        </p:spPr>
      </p:pic>
    </p:spTree>
    <p:extLst>
      <p:ext uri="{BB962C8B-B14F-4D97-AF65-F5344CB8AC3E}">
        <p14:creationId xmlns:p14="http://schemas.microsoft.com/office/powerpoint/2010/main" val="1457344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70AD86F-9D75-E918-EF13-84055EE36AEA}"/>
              </a:ext>
            </a:extLst>
          </p:cNvPr>
          <p:cNvSpPr>
            <a:spLocks noGrp="1" noRot="1" noChangeArrowheads="1"/>
          </p:cNvSpPr>
          <p:nvPr>
            <p:ph type="title"/>
          </p:nvPr>
        </p:nvSpPr>
        <p:spPr/>
        <p:txBody>
          <a:bodyPr/>
          <a:lstStyle/>
          <a:p>
            <a:pPr eaLnBrk="1" hangingPunct="1">
              <a:defRPr/>
            </a:pPr>
            <a:r>
              <a:rPr lang="fa-IR" sz="2400" b="0" dirty="0">
                <a:solidFill>
                  <a:srgbClr val="FF66CC"/>
                </a:solidFill>
                <a:cs typeface="B Titr" pitchFamily="2" charset="-78"/>
              </a:rPr>
              <a:t>تشخيص  بيماري ليشمانيوز احشايي (كالاآزار) در انواع مظنون، محتمل، و قطعي بر اساس آخرين مصوبه كميته كشوري</a:t>
            </a:r>
            <a:endParaRPr lang="en-US" sz="2400" b="0" dirty="0">
              <a:solidFill>
                <a:srgbClr val="FF66CC"/>
              </a:solidFill>
              <a:cs typeface="B Titr" pitchFamily="2" charset="-78"/>
            </a:endParaRPr>
          </a:p>
        </p:txBody>
      </p:sp>
      <p:sp>
        <p:nvSpPr>
          <p:cNvPr id="6147" name="Rectangle 3">
            <a:extLst>
              <a:ext uri="{FF2B5EF4-FFF2-40B4-BE49-F238E27FC236}">
                <a16:creationId xmlns:a16="http://schemas.microsoft.com/office/drawing/2014/main" id="{41AF8BA5-AB64-19C8-9C09-7A791951A9B7}"/>
              </a:ext>
            </a:extLst>
          </p:cNvPr>
          <p:cNvSpPr>
            <a:spLocks noGrp="1" noChangeArrowheads="1"/>
          </p:cNvSpPr>
          <p:nvPr>
            <p:ph idx="1"/>
          </p:nvPr>
        </p:nvSpPr>
        <p:spPr>
          <a:xfrm>
            <a:off x="1981200" y="1928813"/>
            <a:ext cx="8229600" cy="4525962"/>
          </a:xfrm>
        </p:spPr>
        <p:txBody>
          <a:bodyPr/>
          <a:lstStyle/>
          <a:p>
            <a:pPr eaLnBrk="1" hangingPunct="1">
              <a:lnSpc>
                <a:spcPct val="80000"/>
              </a:lnSpc>
              <a:defRPr/>
            </a:pPr>
            <a:r>
              <a:rPr lang="fa-IR" sz="2400" b="1" dirty="0">
                <a:solidFill>
                  <a:schemeClr val="hlink"/>
                </a:solidFill>
                <a:cs typeface="B Koodak" pitchFamily="2" charset="-78"/>
              </a:rPr>
              <a:t>تشخيص مظنون </a:t>
            </a:r>
            <a:r>
              <a:rPr lang="en-US" sz="2400" b="1" dirty="0">
                <a:solidFill>
                  <a:schemeClr val="hlink"/>
                </a:solidFill>
                <a:cs typeface="B Koodak" pitchFamily="2" charset="-78"/>
              </a:rPr>
              <a:t>Suspected</a:t>
            </a:r>
            <a:r>
              <a:rPr lang="fa-IR" sz="2400" b="1" dirty="0">
                <a:solidFill>
                  <a:schemeClr val="hlink"/>
                </a:solidFill>
                <a:cs typeface="B Koodak" pitchFamily="2" charset="-78"/>
              </a:rPr>
              <a:t>:</a:t>
            </a:r>
          </a:p>
          <a:p>
            <a:pPr eaLnBrk="1" hangingPunct="1">
              <a:lnSpc>
                <a:spcPct val="80000"/>
              </a:lnSpc>
              <a:buFont typeface="Wingdings" panose="05000000000000000000" pitchFamily="2" charset="2"/>
              <a:buNone/>
              <a:defRPr/>
            </a:pPr>
            <a:r>
              <a:rPr lang="fa-IR" sz="2400" dirty="0">
                <a:cs typeface="B Koodak" pitchFamily="2" charset="-78"/>
              </a:rPr>
              <a:t>- بروز علائم كلينيكي بصورت بيماري تحت حاد با علائمي نظير تب، هپاتومگالي، اسپلنومگالي، كاهش وزن، كم خوني، تغيير رنگ پوست.</a:t>
            </a:r>
          </a:p>
          <a:p>
            <a:pPr eaLnBrk="1" hangingPunct="1">
              <a:lnSpc>
                <a:spcPct val="80000"/>
              </a:lnSpc>
              <a:defRPr/>
            </a:pPr>
            <a:endParaRPr lang="fa-IR" sz="2400" dirty="0">
              <a:cs typeface="B Koodak" pitchFamily="2" charset="-78"/>
            </a:endParaRPr>
          </a:p>
          <a:p>
            <a:pPr eaLnBrk="1" hangingPunct="1">
              <a:lnSpc>
                <a:spcPct val="80000"/>
              </a:lnSpc>
              <a:defRPr/>
            </a:pPr>
            <a:r>
              <a:rPr lang="fa-IR" sz="2400" b="1" dirty="0">
                <a:solidFill>
                  <a:schemeClr val="hlink"/>
                </a:solidFill>
                <a:cs typeface="B Koodak" pitchFamily="2" charset="-78"/>
              </a:rPr>
              <a:t>تشخيص محتمل </a:t>
            </a:r>
            <a:r>
              <a:rPr lang="en-US" sz="2400" b="1" dirty="0">
                <a:solidFill>
                  <a:schemeClr val="hlink"/>
                </a:solidFill>
                <a:cs typeface="B Koodak" pitchFamily="2" charset="-78"/>
              </a:rPr>
              <a:t>Probable</a:t>
            </a:r>
            <a:r>
              <a:rPr lang="fa-IR" sz="2400" b="1" dirty="0">
                <a:solidFill>
                  <a:schemeClr val="hlink"/>
                </a:solidFill>
                <a:cs typeface="B Koodak" pitchFamily="2" charset="-78"/>
              </a:rPr>
              <a:t>:</a:t>
            </a:r>
          </a:p>
          <a:p>
            <a:pPr eaLnBrk="1" hangingPunct="1">
              <a:lnSpc>
                <a:spcPct val="80000"/>
              </a:lnSpc>
              <a:buFont typeface="Wingdings" panose="05000000000000000000" pitchFamily="2" charset="2"/>
              <a:buNone/>
              <a:defRPr/>
            </a:pPr>
            <a:r>
              <a:rPr lang="fa-IR" sz="2400" dirty="0">
                <a:cs typeface="B Koodak" pitchFamily="2" charset="-78"/>
              </a:rPr>
              <a:t>- علائم باليني همراه با آزمايش </a:t>
            </a:r>
            <a:r>
              <a:rPr lang="en-US" sz="2400" b="1" dirty="0">
                <a:cs typeface="B Koodak" pitchFamily="2" charset="-78"/>
              </a:rPr>
              <a:t>IFA, DAT</a:t>
            </a:r>
            <a:r>
              <a:rPr lang="fa-IR" sz="2400" dirty="0">
                <a:cs typeface="B Koodak" pitchFamily="2" charset="-78"/>
              </a:rPr>
              <a:t> مثبت.</a:t>
            </a:r>
          </a:p>
          <a:p>
            <a:pPr eaLnBrk="1" hangingPunct="1">
              <a:lnSpc>
                <a:spcPct val="80000"/>
              </a:lnSpc>
              <a:defRPr/>
            </a:pPr>
            <a:endParaRPr lang="fa-IR" sz="2400" dirty="0">
              <a:cs typeface="B Koodak" pitchFamily="2" charset="-78"/>
            </a:endParaRPr>
          </a:p>
          <a:p>
            <a:pPr eaLnBrk="1" hangingPunct="1">
              <a:lnSpc>
                <a:spcPct val="80000"/>
              </a:lnSpc>
              <a:defRPr/>
            </a:pPr>
            <a:r>
              <a:rPr lang="fa-IR" sz="2400" b="1" dirty="0">
                <a:solidFill>
                  <a:schemeClr val="hlink"/>
                </a:solidFill>
                <a:cs typeface="B Koodak" pitchFamily="2" charset="-78"/>
              </a:rPr>
              <a:t>تشخيص قطعي </a:t>
            </a:r>
            <a:r>
              <a:rPr lang="en-US" sz="2400" b="1" dirty="0">
                <a:solidFill>
                  <a:schemeClr val="hlink"/>
                </a:solidFill>
                <a:cs typeface="B Koodak" pitchFamily="2" charset="-78"/>
              </a:rPr>
              <a:t>Definite</a:t>
            </a:r>
            <a:r>
              <a:rPr lang="fa-IR" sz="2400" b="1" dirty="0">
                <a:solidFill>
                  <a:schemeClr val="hlink"/>
                </a:solidFill>
                <a:cs typeface="B Koodak" pitchFamily="2" charset="-78"/>
              </a:rPr>
              <a:t>:</a:t>
            </a:r>
          </a:p>
          <a:p>
            <a:pPr eaLnBrk="1" hangingPunct="1">
              <a:lnSpc>
                <a:spcPct val="80000"/>
              </a:lnSpc>
              <a:buFont typeface="Wingdings" panose="05000000000000000000" pitchFamily="2" charset="2"/>
              <a:buNone/>
              <a:defRPr/>
            </a:pPr>
            <a:r>
              <a:rPr lang="fa-IR" sz="2400" dirty="0">
                <a:cs typeface="B Koodak" pitchFamily="2" charset="-78"/>
              </a:rPr>
              <a:t>- ديدن انگل در گسترش تهيه شده از بافتها (طحال، مغز استخوان و غدد لنفاوي) و يا بدست آوردن آن در محيط كشت.</a:t>
            </a:r>
            <a:endParaRPr lang="en-US" sz="2400" dirty="0">
              <a:cs typeface="B Koodak" pitchFamily="2" charset="-78"/>
            </a:endParaRPr>
          </a:p>
          <a:p>
            <a:pPr eaLnBrk="1" hangingPunct="1">
              <a:lnSpc>
                <a:spcPct val="80000"/>
              </a:lnSpc>
              <a:defRPr/>
            </a:pPr>
            <a:endParaRPr lang="en-US" sz="2400" dirty="0">
              <a:cs typeface="B Koodak" pitchFamily="2"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FD06-E761-6727-D757-20F6C84AFFE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BE6AEF0-A292-EF4C-9501-C05C06B831AA}"/>
              </a:ext>
            </a:extLst>
          </p:cNvPr>
          <p:cNvPicPr>
            <a:picLocks noGrp="1" noChangeAspect="1"/>
          </p:cNvPicPr>
          <p:nvPr>
            <p:ph idx="1"/>
          </p:nvPr>
        </p:nvPicPr>
        <p:blipFill>
          <a:blip r:embed="rId2"/>
          <a:stretch>
            <a:fillRect/>
          </a:stretch>
        </p:blipFill>
        <p:spPr>
          <a:xfrm>
            <a:off x="442452" y="134342"/>
            <a:ext cx="11592232" cy="6723658"/>
          </a:xfrm>
          <a:prstGeom prst="rect">
            <a:avLst/>
          </a:prstGeom>
        </p:spPr>
      </p:pic>
    </p:spTree>
    <p:extLst>
      <p:ext uri="{BB962C8B-B14F-4D97-AF65-F5344CB8AC3E}">
        <p14:creationId xmlns:p14="http://schemas.microsoft.com/office/powerpoint/2010/main" val="2480795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8E94CB-5AED-A1B9-D1A9-FCF9B2F9E28C}"/>
              </a:ext>
            </a:extLst>
          </p:cNvPr>
          <p:cNvPicPr>
            <a:picLocks noChangeAspect="1"/>
          </p:cNvPicPr>
          <p:nvPr/>
        </p:nvPicPr>
        <p:blipFill>
          <a:blip r:embed="rId2"/>
          <a:stretch>
            <a:fillRect/>
          </a:stretch>
        </p:blipFill>
        <p:spPr>
          <a:xfrm>
            <a:off x="339213" y="383458"/>
            <a:ext cx="11852787" cy="6312309"/>
          </a:xfrm>
          <a:prstGeom prst="rect">
            <a:avLst/>
          </a:prstGeom>
        </p:spPr>
      </p:pic>
    </p:spTree>
    <p:extLst>
      <p:ext uri="{BB962C8B-B14F-4D97-AF65-F5344CB8AC3E}">
        <p14:creationId xmlns:p14="http://schemas.microsoft.com/office/powerpoint/2010/main" val="498561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DA349-447E-5F51-E9B4-FB92017DA821}"/>
              </a:ext>
            </a:extLst>
          </p:cNvPr>
          <p:cNvPicPr>
            <a:picLocks noChangeAspect="1"/>
          </p:cNvPicPr>
          <p:nvPr/>
        </p:nvPicPr>
        <p:blipFill>
          <a:blip r:embed="rId2"/>
          <a:stretch>
            <a:fillRect/>
          </a:stretch>
        </p:blipFill>
        <p:spPr>
          <a:xfrm>
            <a:off x="294968" y="206477"/>
            <a:ext cx="11665974" cy="6400800"/>
          </a:xfrm>
          <a:prstGeom prst="rect">
            <a:avLst/>
          </a:prstGeom>
        </p:spPr>
      </p:pic>
    </p:spTree>
    <p:extLst>
      <p:ext uri="{BB962C8B-B14F-4D97-AF65-F5344CB8AC3E}">
        <p14:creationId xmlns:p14="http://schemas.microsoft.com/office/powerpoint/2010/main" val="4090404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45CCD-78B9-8CB7-70EE-1C0FC51A02AD}"/>
              </a:ext>
            </a:extLst>
          </p:cNvPr>
          <p:cNvSpPr txBox="1"/>
          <p:nvPr/>
        </p:nvSpPr>
        <p:spPr>
          <a:xfrm>
            <a:off x="1122947" y="920621"/>
            <a:ext cx="9978189" cy="3539430"/>
          </a:xfrm>
          <a:prstGeom prst="rect">
            <a:avLst/>
          </a:prstGeom>
          <a:noFill/>
        </p:spPr>
        <p:txBody>
          <a:bodyPr wrap="square">
            <a:spAutoFit/>
          </a:bodyPr>
          <a:lstStyle/>
          <a:p>
            <a:pPr algn="r" rtl="1"/>
            <a:r>
              <a:rPr lang="fa-IR" sz="3200" dirty="0">
                <a:latin typeface="Arial" panose="020B0604020202020204" pitchFamily="34" charset="0"/>
                <a:cs typeface="Arial" panose="020B0604020202020204" pitchFamily="34" charset="0"/>
              </a:rPr>
              <a:t>چرا سالک یک بیماری جدی است؟</a:t>
            </a:r>
          </a:p>
          <a:p>
            <a:pPr algn="r" rtl="1"/>
            <a:r>
              <a:rPr lang="fa-IR" sz="3200" dirty="0">
                <a:latin typeface="Arial" panose="020B0604020202020204" pitchFamily="34" charset="0"/>
                <a:cs typeface="Arial" panose="020B0604020202020204" pitchFamily="34" charset="0"/>
              </a:rPr>
              <a:t>ضایعه سالک به شکل یک زخم بدشکل ممکن است برای بیشتر از یکسال باقی بماند. که موجب اثرات روانی در بیمار حتی پس از بهبودی گردد. در برخی موارد با تهاجم به پلک و بینی ممکن است موجب ایجاد ضایعه (اسکار) ماندگار در چهره و یا تغییر شکل شدید در قیافه بیمار گردد. بعلاوه ایجاد عفونت ثانویه با باکتری‌ها، ممکن است ایجاد عوارض منتشر شدید نماید</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482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83EBB-6212-9438-B472-B972A36ABDDB}"/>
              </a:ext>
            </a:extLst>
          </p:cNvPr>
          <p:cNvPicPr>
            <a:picLocks noChangeAspect="1"/>
          </p:cNvPicPr>
          <p:nvPr/>
        </p:nvPicPr>
        <p:blipFill>
          <a:blip r:embed="rId2"/>
          <a:stretch>
            <a:fillRect/>
          </a:stretch>
        </p:blipFill>
        <p:spPr>
          <a:xfrm>
            <a:off x="721895" y="272716"/>
            <a:ext cx="11020926" cy="6416842"/>
          </a:xfrm>
          <a:prstGeom prst="rect">
            <a:avLst/>
          </a:prstGeom>
        </p:spPr>
      </p:pic>
    </p:spTree>
    <p:extLst>
      <p:ext uri="{BB962C8B-B14F-4D97-AF65-F5344CB8AC3E}">
        <p14:creationId xmlns:p14="http://schemas.microsoft.com/office/powerpoint/2010/main" val="2851052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A3DF4-062F-4BF3-F8B8-2BEB9B4D4CA7}"/>
              </a:ext>
            </a:extLst>
          </p:cNvPr>
          <p:cNvPicPr>
            <a:picLocks noChangeAspect="1"/>
          </p:cNvPicPr>
          <p:nvPr/>
        </p:nvPicPr>
        <p:blipFill>
          <a:blip r:embed="rId2"/>
          <a:stretch>
            <a:fillRect/>
          </a:stretch>
        </p:blipFill>
        <p:spPr>
          <a:xfrm>
            <a:off x="339213" y="0"/>
            <a:ext cx="11852787" cy="6622025"/>
          </a:xfrm>
          <a:prstGeom prst="rect">
            <a:avLst/>
          </a:prstGeom>
        </p:spPr>
      </p:pic>
    </p:spTree>
    <p:extLst>
      <p:ext uri="{BB962C8B-B14F-4D97-AF65-F5344CB8AC3E}">
        <p14:creationId xmlns:p14="http://schemas.microsoft.com/office/powerpoint/2010/main" val="2105684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98E56B-E62E-8D70-FA42-61D98E0E30DC}"/>
              </a:ext>
            </a:extLst>
          </p:cNvPr>
          <p:cNvPicPr>
            <a:picLocks noChangeAspect="1"/>
          </p:cNvPicPr>
          <p:nvPr/>
        </p:nvPicPr>
        <p:blipFill>
          <a:blip r:embed="rId2"/>
          <a:stretch>
            <a:fillRect/>
          </a:stretch>
        </p:blipFill>
        <p:spPr>
          <a:xfrm>
            <a:off x="353961" y="176981"/>
            <a:ext cx="11838039" cy="6828503"/>
          </a:xfrm>
          <a:prstGeom prst="rect">
            <a:avLst/>
          </a:prstGeom>
        </p:spPr>
      </p:pic>
    </p:spTree>
    <p:extLst>
      <p:ext uri="{BB962C8B-B14F-4D97-AF65-F5344CB8AC3E}">
        <p14:creationId xmlns:p14="http://schemas.microsoft.com/office/powerpoint/2010/main" val="1005516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D094A-FFD7-CECA-F171-E6A9F42D2AA5}"/>
              </a:ext>
            </a:extLst>
          </p:cNvPr>
          <p:cNvPicPr>
            <a:picLocks noChangeAspect="1"/>
          </p:cNvPicPr>
          <p:nvPr/>
        </p:nvPicPr>
        <p:blipFill>
          <a:blip r:embed="rId2"/>
          <a:stretch>
            <a:fillRect/>
          </a:stretch>
        </p:blipFill>
        <p:spPr>
          <a:xfrm>
            <a:off x="250724" y="225062"/>
            <a:ext cx="11941276" cy="6411712"/>
          </a:xfrm>
          <a:prstGeom prst="rect">
            <a:avLst/>
          </a:prstGeom>
        </p:spPr>
      </p:pic>
    </p:spTree>
    <p:extLst>
      <p:ext uri="{BB962C8B-B14F-4D97-AF65-F5344CB8AC3E}">
        <p14:creationId xmlns:p14="http://schemas.microsoft.com/office/powerpoint/2010/main" val="1339355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9B07B-D933-6F53-F05C-29274DF4AE1F}"/>
              </a:ext>
            </a:extLst>
          </p:cNvPr>
          <p:cNvPicPr>
            <a:picLocks noChangeAspect="1"/>
          </p:cNvPicPr>
          <p:nvPr/>
        </p:nvPicPr>
        <p:blipFill>
          <a:blip r:embed="rId2"/>
          <a:stretch>
            <a:fillRect/>
          </a:stretch>
        </p:blipFill>
        <p:spPr>
          <a:xfrm>
            <a:off x="427703" y="221226"/>
            <a:ext cx="11547987" cy="6356555"/>
          </a:xfrm>
          <a:prstGeom prst="rect">
            <a:avLst/>
          </a:prstGeom>
        </p:spPr>
      </p:pic>
    </p:spTree>
    <p:extLst>
      <p:ext uri="{BB962C8B-B14F-4D97-AF65-F5344CB8AC3E}">
        <p14:creationId xmlns:p14="http://schemas.microsoft.com/office/powerpoint/2010/main" val="240518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9E550-76C1-4CB1-F263-8FC5545C3A6A}"/>
              </a:ext>
            </a:extLst>
          </p:cNvPr>
          <p:cNvPicPr>
            <a:picLocks noChangeAspect="1"/>
          </p:cNvPicPr>
          <p:nvPr/>
        </p:nvPicPr>
        <p:blipFill>
          <a:blip r:embed="rId2"/>
          <a:stretch>
            <a:fillRect/>
          </a:stretch>
        </p:blipFill>
        <p:spPr>
          <a:xfrm>
            <a:off x="516194" y="442453"/>
            <a:ext cx="11488993" cy="6061586"/>
          </a:xfrm>
          <a:prstGeom prst="rect">
            <a:avLst/>
          </a:prstGeom>
        </p:spPr>
      </p:pic>
    </p:spTree>
    <p:extLst>
      <p:ext uri="{BB962C8B-B14F-4D97-AF65-F5344CB8AC3E}">
        <p14:creationId xmlns:p14="http://schemas.microsoft.com/office/powerpoint/2010/main" val="298014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EB8F4-8CD6-53E5-5881-261B8430B084}"/>
              </a:ext>
            </a:extLst>
          </p:cNvPr>
          <p:cNvPicPr>
            <a:picLocks noChangeAspect="1"/>
          </p:cNvPicPr>
          <p:nvPr/>
        </p:nvPicPr>
        <p:blipFill>
          <a:blip r:embed="rId2"/>
          <a:stretch>
            <a:fillRect/>
          </a:stretch>
        </p:blipFill>
        <p:spPr>
          <a:xfrm>
            <a:off x="471948" y="368710"/>
            <a:ext cx="11720052" cy="6371303"/>
          </a:xfrm>
          <a:prstGeom prst="rect">
            <a:avLst/>
          </a:prstGeom>
        </p:spPr>
      </p:pic>
    </p:spTree>
    <p:extLst>
      <p:ext uri="{BB962C8B-B14F-4D97-AF65-F5344CB8AC3E}">
        <p14:creationId xmlns:p14="http://schemas.microsoft.com/office/powerpoint/2010/main" val="110644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25DF-8187-ADC9-E268-68EAC436F77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9A69FC9-831A-99D7-4FCE-9F44A5F7467B}"/>
              </a:ext>
            </a:extLst>
          </p:cNvPr>
          <p:cNvPicPr>
            <a:picLocks noGrp="1" noChangeAspect="1"/>
          </p:cNvPicPr>
          <p:nvPr>
            <p:ph idx="1"/>
          </p:nvPr>
        </p:nvPicPr>
        <p:blipFill>
          <a:blip r:embed="rId2"/>
          <a:stretch>
            <a:fillRect/>
          </a:stretch>
        </p:blipFill>
        <p:spPr>
          <a:xfrm>
            <a:off x="280219" y="235974"/>
            <a:ext cx="11798710" cy="6430297"/>
          </a:xfrm>
          <a:prstGeom prst="rect">
            <a:avLst/>
          </a:prstGeom>
        </p:spPr>
      </p:pic>
    </p:spTree>
    <p:extLst>
      <p:ext uri="{BB962C8B-B14F-4D97-AF65-F5344CB8AC3E}">
        <p14:creationId xmlns:p14="http://schemas.microsoft.com/office/powerpoint/2010/main" val="293769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8C1FA0-D305-AE1B-EB9C-709DCC8FC4A3}"/>
              </a:ext>
            </a:extLst>
          </p:cNvPr>
          <p:cNvPicPr>
            <a:picLocks noChangeAspect="1"/>
          </p:cNvPicPr>
          <p:nvPr/>
        </p:nvPicPr>
        <p:blipFill>
          <a:blip r:embed="rId2"/>
          <a:stretch>
            <a:fillRect/>
          </a:stretch>
        </p:blipFill>
        <p:spPr>
          <a:xfrm>
            <a:off x="280220" y="148"/>
            <a:ext cx="11911780" cy="6857851"/>
          </a:xfrm>
          <a:prstGeom prst="rect">
            <a:avLst/>
          </a:prstGeom>
        </p:spPr>
      </p:pic>
    </p:spTree>
    <p:extLst>
      <p:ext uri="{BB962C8B-B14F-4D97-AF65-F5344CB8AC3E}">
        <p14:creationId xmlns:p14="http://schemas.microsoft.com/office/powerpoint/2010/main" val="1291289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4AE5A4-55BF-6530-C81A-D96A1A9ACF7D}"/>
              </a:ext>
            </a:extLst>
          </p:cNvPr>
          <p:cNvSpPr>
            <a:spLocks noGrp="1"/>
          </p:cNvSpPr>
          <p:nvPr>
            <p:ph idx="1"/>
          </p:nvPr>
        </p:nvSpPr>
        <p:spPr/>
        <p:txBody>
          <a:bodyPr>
            <a:normAutofit fontScale="92500" lnSpcReduction="20000"/>
          </a:bodyPr>
          <a:lstStyle/>
          <a:p>
            <a:pPr algn="r"/>
            <a:endParaRPr lang="fa-IR" dirty="0"/>
          </a:p>
          <a:p>
            <a:pPr algn="r"/>
            <a:r>
              <a:rPr lang="fa-IR" dirty="0"/>
              <a:t>مالاریا</a:t>
            </a:r>
            <a:r>
              <a:rPr lang="en-US" dirty="0"/>
              <a:t>Malaria ) </a:t>
            </a:r>
            <a:r>
              <a:rPr lang="fa-IR" dirty="0"/>
              <a:t>)نوعی بیماری انگلی شایع منتقله است که از نیش پشه آلوده به انسان منتقل می‌شود.</a:t>
            </a:r>
          </a:p>
          <a:p>
            <a:pPr algn="r"/>
            <a:endParaRPr lang="fa-IR" dirty="0"/>
          </a:p>
          <a:p>
            <a:pPr algn="r"/>
            <a:r>
              <a:rPr lang="fa-IR" dirty="0"/>
              <a:t>نگل‌ آن تک‌یاخته ای به نام پلاسمودیوم است که  به وسیله نیش پشه آنوفل ماده عامل انتقال بیماری به انسان هستند.</a:t>
            </a:r>
            <a:endParaRPr lang="en-US" dirty="0"/>
          </a:p>
          <a:p>
            <a:pPr algn="r"/>
            <a:r>
              <a:rPr lang="fa-IR" dirty="0"/>
              <a:t>شامل پلاسمودیوم فالسیپاروم،ویواکس، اووال و مالاریه است</a:t>
            </a:r>
            <a:r>
              <a:rPr lang="en-US" dirty="0"/>
              <a:t>.</a:t>
            </a:r>
          </a:p>
          <a:p>
            <a:pPr algn="r"/>
            <a:r>
              <a:rPr lang="fa-IR" dirty="0"/>
              <a:t>اولین علائم فردی که به این بیماری مبتلا می‌شود احساس سرما و لرز است که به تب و نهایت عرق ختم می‌شود. </a:t>
            </a:r>
          </a:p>
          <a:p>
            <a:pPr marL="0" indent="0" algn="r">
              <a:buNone/>
            </a:pPr>
            <a:endParaRPr lang="fa-IR" dirty="0"/>
          </a:p>
          <a:p>
            <a:pPr algn="r"/>
            <a:r>
              <a:rPr lang="fa-IR" b="1" dirty="0">
                <a:solidFill>
                  <a:srgbClr val="FF0000"/>
                </a:solidFill>
              </a:rPr>
              <a:t>اگرچه شایع‌ترین راه انتقال مالاریا، گزش پشه آلوده است، اما در مـوارد نـادر، احتمال انتقال از راه دریافت خون آلوده، استفاده از سرنگ مشترک و از مادر بـه جنین نیز وجود دارد.</a:t>
            </a:r>
            <a:endParaRPr lang="en-US" b="1" dirty="0">
              <a:solidFill>
                <a:srgbClr val="FF0000"/>
              </a:solidFill>
            </a:endParaRPr>
          </a:p>
        </p:txBody>
      </p:sp>
      <p:sp>
        <p:nvSpPr>
          <p:cNvPr id="4" name="Slide Number Placeholder 3">
            <a:extLst>
              <a:ext uri="{FF2B5EF4-FFF2-40B4-BE49-F238E27FC236}">
                <a16:creationId xmlns:a16="http://schemas.microsoft.com/office/drawing/2014/main" id="{EFA0DA50-4720-CCBB-1F28-E9E334D77D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810EB8-03D4-469A-91BE-22C8A6F19C5A}" type="slidenum">
              <a:rPr kumimoji="0" lang="en-US" sz="1200" b="0" i="0" u="none" strike="noStrike" kern="1200" cap="none" spc="0" normalizeH="0" baseline="0" noProof="0" smtClean="0">
                <a:ln>
                  <a:noFill/>
                </a:ln>
                <a:solidFill>
                  <a:prstClr val="white"/>
                </a:solidFill>
                <a:effectLst/>
                <a:uLnTx/>
                <a:uFillTx/>
                <a:latin typeface="Calibri"/>
                <a:ea typeface="+mn-ea"/>
                <a:cs typeface="B Nazanin"/>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Calibri"/>
              <a:ea typeface="+mn-ea"/>
              <a:cs typeface="B Nazanin"/>
            </a:endParaRPr>
          </a:p>
        </p:txBody>
      </p:sp>
      <p:pic>
        <p:nvPicPr>
          <p:cNvPr id="5" name="Picture 4">
            <a:extLst>
              <a:ext uri="{FF2B5EF4-FFF2-40B4-BE49-F238E27FC236}">
                <a16:creationId xmlns:a16="http://schemas.microsoft.com/office/drawing/2014/main" id="{49446D20-1BC5-00F0-FE1C-DF4C975220DA}"/>
              </a:ext>
            </a:extLst>
          </p:cNvPr>
          <p:cNvPicPr>
            <a:picLocks noChangeAspect="1"/>
          </p:cNvPicPr>
          <p:nvPr/>
        </p:nvPicPr>
        <p:blipFill>
          <a:blip r:embed="rId2"/>
          <a:stretch>
            <a:fillRect/>
          </a:stretch>
        </p:blipFill>
        <p:spPr>
          <a:xfrm>
            <a:off x="534848" y="257381"/>
            <a:ext cx="2831204" cy="1823210"/>
          </a:xfrm>
          <a:prstGeom prst="rect">
            <a:avLst/>
          </a:prstGeom>
        </p:spPr>
      </p:pic>
    </p:spTree>
    <p:extLst>
      <p:ext uri="{BB962C8B-B14F-4D97-AF65-F5344CB8AC3E}">
        <p14:creationId xmlns:p14="http://schemas.microsoft.com/office/powerpoint/2010/main" val="1099498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42CDB-DCEC-064C-DBA1-CAFABB74C783}"/>
              </a:ext>
            </a:extLst>
          </p:cNvPr>
          <p:cNvPicPr>
            <a:picLocks noChangeAspect="1"/>
          </p:cNvPicPr>
          <p:nvPr/>
        </p:nvPicPr>
        <p:blipFill>
          <a:blip r:embed="rId2"/>
          <a:stretch>
            <a:fillRect/>
          </a:stretch>
        </p:blipFill>
        <p:spPr>
          <a:xfrm>
            <a:off x="1411706" y="728913"/>
            <a:ext cx="9914020" cy="5576636"/>
          </a:xfrm>
          <a:prstGeom prst="rect">
            <a:avLst/>
          </a:prstGeom>
        </p:spPr>
      </p:pic>
    </p:spTree>
    <p:extLst>
      <p:ext uri="{BB962C8B-B14F-4D97-AF65-F5344CB8AC3E}">
        <p14:creationId xmlns:p14="http://schemas.microsoft.com/office/powerpoint/2010/main" val="1106036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9F9782-DF2F-6C0D-353F-34CF78F04EBB}"/>
              </a:ext>
            </a:extLst>
          </p:cNvPr>
          <p:cNvPicPr>
            <a:picLocks noChangeAspect="1"/>
          </p:cNvPicPr>
          <p:nvPr/>
        </p:nvPicPr>
        <p:blipFill>
          <a:blip r:embed="rId2"/>
          <a:stretch>
            <a:fillRect/>
          </a:stretch>
        </p:blipFill>
        <p:spPr>
          <a:xfrm>
            <a:off x="481263" y="541420"/>
            <a:ext cx="11149263" cy="6116053"/>
          </a:xfrm>
          <a:prstGeom prst="rect">
            <a:avLst/>
          </a:prstGeom>
        </p:spPr>
      </p:pic>
    </p:spTree>
    <p:extLst>
      <p:ext uri="{BB962C8B-B14F-4D97-AF65-F5344CB8AC3E}">
        <p14:creationId xmlns:p14="http://schemas.microsoft.com/office/powerpoint/2010/main" val="2464609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41E71-ACC4-0B34-7075-4527BE2FF8CC}"/>
              </a:ext>
            </a:extLst>
          </p:cNvPr>
          <p:cNvPicPr>
            <a:picLocks noChangeAspect="1"/>
          </p:cNvPicPr>
          <p:nvPr/>
        </p:nvPicPr>
        <p:blipFill>
          <a:blip r:embed="rId2"/>
          <a:stretch>
            <a:fillRect/>
          </a:stretch>
        </p:blipFill>
        <p:spPr>
          <a:xfrm>
            <a:off x="529389" y="401052"/>
            <a:ext cx="11133222" cy="6456947"/>
          </a:xfrm>
          <a:prstGeom prst="rect">
            <a:avLst/>
          </a:prstGeom>
        </p:spPr>
      </p:pic>
    </p:spTree>
    <p:extLst>
      <p:ext uri="{BB962C8B-B14F-4D97-AF65-F5344CB8AC3E}">
        <p14:creationId xmlns:p14="http://schemas.microsoft.com/office/powerpoint/2010/main" val="2211414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40481-500C-018F-5196-DC61CC61C642}"/>
              </a:ext>
            </a:extLst>
          </p:cNvPr>
          <p:cNvSpPr>
            <a:spLocks noGrp="1"/>
          </p:cNvSpPr>
          <p:nvPr>
            <p:ph type="title"/>
          </p:nvPr>
        </p:nvSpPr>
        <p:spPr/>
        <p:txBody>
          <a:bodyPr/>
          <a:lstStyle/>
          <a:p>
            <a:r>
              <a:rPr lang="fa-IR" dirty="0"/>
              <a:t>گروه هدف در معرض خطر ابتلابه بیماری مالاریا</a:t>
            </a:r>
            <a:endParaRPr lang="en-US" dirty="0"/>
          </a:p>
        </p:txBody>
      </p:sp>
      <p:sp>
        <p:nvSpPr>
          <p:cNvPr id="2" name="Content Placeholder 1">
            <a:extLst>
              <a:ext uri="{FF2B5EF4-FFF2-40B4-BE49-F238E27FC236}">
                <a16:creationId xmlns:a16="http://schemas.microsoft.com/office/drawing/2014/main" id="{B987A7DD-91E7-5367-A2C6-08D7E18D043C}"/>
              </a:ext>
            </a:extLst>
          </p:cNvPr>
          <p:cNvSpPr>
            <a:spLocks noGrp="1"/>
          </p:cNvSpPr>
          <p:nvPr>
            <p:ph idx="1"/>
          </p:nvPr>
        </p:nvSpPr>
        <p:spPr/>
        <p:txBody>
          <a:bodyPr/>
          <a:lstStyle/>
          <a:p>
            <a:r>
              <a:rPr lang="fa-IR" dirty="0"/>
              <a:t>رانندگان ترانزیتی و سوخت کش</a:t>
            </a:r>
          </a:p>
          <a:p>
            <a:r>
              <a:rPr lang="fa-IR" dirty="0"/>
              <a:t>نظامیان وسربازان</a:t>
            </a:r>
          </a:p>
          <a:p>
            <a:r>
              <a:rPr lang="fa-IR" dirty="0"/>
              <a:t>سابقه ابتلا به مالاریا در گذشته</a:t>
            </a:r>
          </a:p>
          <a:p>
            <a:r>
              <a:rPr lang="fa-IR" dirty="0"/>
              <a:t>اتباع وارده از کشورهای افغانستان-پاکستان-آفریقا و.... خصوصا مواردی که طی 18 ماه گذشته وارد کشور شدند.</a:t>
            </a:r>
          </a:p>
          <a:p>
            <a:r>
              <a:rPr lang="fa-IR" dirty="0"/>
              <a:t>سابقه سفر به مناطق مالاریا خیز (ایرانشهر-چابهار-مرز ریمدان و....</a:t>
            </a:r>
          </a:p>
          <a:p>
            <a:r>
              <a:rPr lang="fa-IR" dirty="0"/>
              <a:t>سابقه تب طول کشیده بیشتر از سه روز بهمراه سردرد خفیف و....</a:t>
            </a:r>
            <a:endParaRPr lang="en-US" dirty="0"/>
          </a:p>
        </p:txBody>
      </p:sp>
    </p:spTree>
    <p:extLst>
      <p:ext uri="{BB962C8B-B14F-4D97-AF65-F5344CB8AC3E}">
        <p14:creationId xmlns:p14="http://schemas.microsoft.com/office/powerpoint/2010/main" val="1208678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D9F31-8C40-E427-D9C7-1824173090B7}"/>
              </a:ext>
            </a:extLst>
          </p:cNvPr>
          <p:cNvPicPr>
            <a:picLocks noChangeAspect="1"/>
          </p:cNvPicPr>
          <p:nvPr/>
        </p:nvPicPr>
        <p:blipFill>
          <a:blip r:embed="rId2"/>
          <a:stretch>
            <a:fillRect/>
          </a:stretch>
        </p:blipFill>
        <p:spPr>
          <a:xfrm>
            <a:off x="106161" y="447797"/>
            <a:ext cx="11979678" cy="5962405"/>
          </a:xfrm>
          <a:prstGeom prst="rect">
            <a:avLst/>
          </a:prstGeom>
        </p:spPr>
      </p:pic>
    </p:spTree>
    <p:extLst>
      <p:ext uri="{BB962C8B-B14F-4D97-AF65-F5344CB8AC3E}">
        <p14:creationId xmlns:p14="http://schemas.microsoft.com/office/powerpoint/2010/main" val="4074348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291600-14FF-0BDE-CCCE-88C3F4AAFF16}"/>
              </a:ext>
            </a:extLst>
          </p:cNvPr>
          <p:cNvPicPr>
            <a:picLocks noChangeAspect="1"/>
          </p:cNvPicPr>
          <p:nvPr/>
        </p:nvPicPr>
        <p:blipFill>
          <a:blip r:embed="rId2"/>
          <a:stretch>
            <a:fillRect/>
          </a:stretch>
        </p:blipFill>
        <p:spPr>
          <a:xfrm>
            <a:off x="339213" y="221226"/>
            <a:ext cx="11695471" cy="6386051"/>
          </a:xfrm>
          <a:prstGeom prst="rect">
            <a:avLst/>
          </a:prstGeom>
        </p:spPr>
      </p:pic>
      <p:pic>
        <p:nvPicPr>
          <p:cNvPr id="3" name="Picture 2">
            <a:extLst>
              <a:ext uri="{FF2B5EF4-FFF2-40B4-BE49-F238E27FC236}">
                <a16:creationId xmlns:a16="http://schemas.microsoft.com/office/drawing/2014/main" id="{2E02EE1E-0750-E3EE-E25F-5B145C6AA8C9}"/>
              </a:ext>
            </a:extLst>
          </p:cNvPr>
          <p:cNvPicPr>
            <a:picLocks noChangeAspect="1"/>
          </p:cNvPicPr>
          <p:nvPr/>
        </p:nvPicPr>
        <p:blipFill>
          <a:blip r:embed="rId3"/>
          <a:stretch>
            <a:fillRect/>
          </a:stretch>
        </p:blipFill>
        <p:spPr>
          <a:xfrm>
            <a:off x="555701" y="1159089"/>
            <a:ext cx="3631858" cy="2269911"/>
          </a:xfrm>
          <a:prstGeom prst="rect">
            <a:avLst/>
          </a:prstGeom>
        </p:spPr>
      </p:pic>
    </p:spTree>
    <p:extLst>
      <p:ext uri="{BB962C8B-B14F-4D97-AF65-F5344CB8AC3E}">
        <p14:creationId xmlns:p14="http://schemas.microsoft.com/office/powerpoint/2010/main" val="2552976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CCA38-77C4-88CC-BED8-363F0060C35C}"/>
              </a:ext>
            </a:extLst>
          </p:cNvPr>
          <p:cNvPicPr>
            <a:picLocks noChangeAspect="1"/>
          </p:cNvPicPr>
          <p:nvPr/>
        </p:nvPicPr>
        <p:blipFill>
          <a:blip r:embed="rId2"/>
          <a:stretch>
            <a:fillRect/>
          </a:stretch>
        </p:blipFill>
        <p:spPr>
          <a:xfrm>
            <a:off x="235974" y="83109"/>
            <a:ext cx="11956026" cy="6494672"/>
          </a:xfrm>
          <a:prstGeom prst="rect">
            <a:avLst/>
          </a:prstGeom>
        </p:spPr>
      </p:pic>
      <p:pic>
        <p:nvPicPr>
          <p:cNvPr id="3" name="Picture 2">
            <a:extLst>
              <a:ext uri="{FF2B5EF4-FFF2-40B4-BE49-F238E27FC236}">
                <a16:creationId xmlns:a16="http://schemas.microsoft.com/office/drawing/2014/main" id="{A381BB37-09FF-692B-8284-2D7750BEAB07}"/>
              </a:ext>
            </a:extLst>
          </p:cNvPr>
          <p:cNvPicPr>
            <a:picLocks noChangeAspect="1"/>
          </p:cNvPicPr>
          <p:nvPr/>
        </p:nvPicPr>
        <p:blipFill>
          <a:blip r:embed="rId3"/>
          <a:stretch>
            <a:fillRect/>
          </a:stretch>
        </p:blipFill>
        <p:spPr>
          <a:xfrm>
            <a:off x="929148" y="958646"/>
            <a:ext cx="5166852" cy="4070554"/>
          </a:xfrm>
          <a:prstGeom prst="rect">
            <a:avLst/>
          </a:prstGeom>
        </p:spPr>
      </p:pic>
    </p:spTree>
    <p:extLst>
      <p:ext uri="{BB962C8B-B14F-4D97-AF65-F5344CB8AC3E}">
        <p14:creationId xmlns:p14="http://schemas.microsoft.com/office/powerpoint/2010/main" val="2014169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CDEC0-41E2-9134-6C6E-E5418192D6F2}"/>
              </a:ext>
            </a:extLst>
          </p:cNvPr>
          <p:cNvPicPr>
            <a:picLocks noChangeAspect="1"/>
          </p:cNvPicPr>
          <p:nvPr/>
        </p:nvPicPr>
        <p:blipFill>
          <a:blip r:embed="rId2"/>
          <a:stretch>
            <a:fillRect/>
          </a:stretch>
        </p:blipFill>
        <p:spPr>
          <a:xfrm>
            <a:off x="339213" y="176982"/>
            <a:ext cx="11636477" cy="6681018"/>
          </a:xfrm>
          <a:prstGeom prst="rect">
            <a:avLst/>
          </a:prstGeom>
        </p:spPr>
      </p:pic>
    </p:spTree>
    <p:extLst>
      <p:ext uri="{BB962C8B-B14F-4D97-AF65-F5344CB8AC3E}">
        <p14:creationId xmlns:p14="http://schemas.microsoft.com/office/powerpoint/2010/main" val="130819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2634018" y="1349991"/>
          <a:ext cx="6923964" cy="461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124200" y="5105401"/>
            <a:ext cx="5943600" cy="584775"/>
          </a:xfrm>
          <a:prstGeom prst="rect">
            <a:avLst/>
          </a:prstGeom>
          <a:noFill/>
        </p:spPr>
        <p:txBody>
          <a:bodyPr wrap="square" rtlCol="0">
            <a:spAutoFit/>
          </a:bodyPr>
          <a:lstStyle/>
          <a:p>
            <a:pPr lvl="0" algn="r" rtl="1"/>
            <a:r>
              <a:rPr lang="fa-IR" sz="3200" b="1" dirty="0">
                <a:solidFill>
                  <a:srgbClr val="FF0000"/>
                </a:solidFill>
                <a:latin typeface="Times New Roman" panose="02020603050405020304" pitchFamily="18" charset="0"/>
                <a:cs typeface="B Nazanin" panose="00000400000000000000" pitchFamily="2" charset="-78"/>
              </a:rPr>
              <a:t>بیماریهای منتقله توسط آئدسهای مهاجم </a:t>
            </a:r>
            <a:endParaRPr lang="en-US" sz="3200" b="1" dirty="0">
              <a:solidFill>
                <a:srgbClr val="FF0000"/>
              </a:solidFill>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368435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518474" y="1611985"/>
            <a:ext cx="11349872" cy="4639728"/>
          </a:xfrm>
        </p:spPr>
        <p:txBody>
          <a:bodyPr>
            <a:normAutofit fontScale="77500" lnSpcReduction="20000"/>
          </a:bodyPr>
          <a:lstStyle/>
          <a:p>
            <a:pPr marR="0" algn="just" rtl="1">
              <a:lnSpc>
                <a:spcPct val="115000"/>
              </a:lnSpc>
              <a:spcBef>
                <a:spcPts val="0"/>
              </a:spcBef>
              <a:spcAft>
                <a:spcPts val="1000"/>
              </a:spcAft>
              <a:buFont typeface="Wingdings" panose="05000000000000000000" pitchFamily="2" charset="2"/>
              <a:buChar char="§"/>
            </a:pPr>
            <a:r>
              <a:rPr lang="fa-IR" sz="3500" b="1" dirty="0">
                <a:solidFill>
                  <a:srgbClr val="FF0000"/>
                </a:solidFill>
                <a:effectLst/>
                <a:latin typeface="Calibri" panose="020F0502020204030204" pitchFamily="34" charset="0"/>
                <a:ea typeface="Calibri" panose="020F0502020204030204" pitchFamily="34" charset="0"/>
              </a:rPr>
              <a:t>مورد مشکوک </a:t>
            </a:r>
            <a:r>
              <a:rPr lang="en-US" sz="3500" b="1" dirty="0">
                <a:solidFill>
                  <a:srgbClr val="FF0000"/>
                </a:solidFill>
                <a:effectLst/>
                <a:latin typeface="Calibri" panose="020F0502020204030204" pitchFamily="34" charset="0"/>
                <a:ea typeface="Calibri" panose="020F0502020204030204" pitchFamily="34" charset="0"/>
              </a:rPr>
              <a:t>(Suspected malaria case)</a:t>
            </a:r>
            <a:r>
              <a:rPr lang="fa-IR" sz="3500" b="1" dirty="0">
                <a:solidFill>
                  <a:srgbClr val="FF0000"/>
                </a:solidFill>
                <a:effectLst/>
                <a:latin typeface="Calibri" panose="020F0502020204030204" pitchFamily="34" charset="0"/>
                <a:ea typeface="Calibri" panose="020F0502020204030204" pitchFamily="34" charset="0"/>
              </a:rPr>
              <a:t>: </a:t>
            </a:r>
          </a:p>
          <a:p>
            <a:pPr marL="0" marR="0" indent="0" algn="just" rtl="1">
              <a:lnSpc>
                <a:spcPct val="115000"/>
              </a:lnSpc>
              <a:spcBef>
                <a:spcPts val="0"/>
              </a:spcBef>
              <a:spcAft>
                <a:spcPts val="1000"/>
              </a:spcAft>
              <a:buNone/>
            </a:pPr>
            <a:r>
              <a:rPr lang="fa-IR" sz="3000" b="1" dirty="0">
                <a:solidFill>
                  <a:srgbClr val="002060"/>
                </a:solidFill>
                <a:effectLst/>
                <a:latin typeface="Calibri" panose="020F0502020204030204" pitchFamily="34" charset="0"/>
                <a:ea typeface="Calibri" panose="020F0502020204030204" pitchFamily="34" charset="0"/>
              </a:rPr>
              <a:t>هر بيمار با علائمی از قبيل تب، لرز، ضعف عمومي، سردرد، تهوع و استفراغ و درد عضلاني و نیز زردی به همراه سابقه مسافرت به مناطق داراي انتقال محلي مالاريا </a:t>
            </a:r>
            <a:r>
              <a:rPr lang="fa-IR" sz="3000" b="1" dirty="0">
                <a:solidFill>
                  <a:srgbClr val="FF0000"/>
                </a:solidFill>
                <a:effectLst/>
                <a:latin typeface="Calibri" panose="020F0502020204030204" pitchFamily="34" charset="0"/>
                <a:ea typeface="Calibri" panose="020F0502020204030204" pitchFamily="34" charset="0"/>
              </a:rPr>
              <a:t>طي</a:t>
            </a:r>
            <a:r>
              <a:rPr lang="fa-IR" sz="3000" b="1" dirty="0">
                <a:solidFill>
                  <a:srgbClr val="002060"/>
                </a:solidFill>
                <a:effectLst/>
                <a:latin typeface="Calibri" panose="020F0502020204030204" pitchFamily="34" charset="0"/>
                <a:ea typeface="Calibri" panose="020F0502020204030204" pitchFamily="34" charset="0"/>
              </a:rPr>
              <a:t> </a:t>
            </a:r>
            <a:r>
              <a:rPr lang="fa-IR" sz="3000" b="1" dirty="0">
                <a:solidFill>
                  <a:srgbClr val="FF0000"/>
                </a:solidFill>
                <a:effectLst/>
                <a:latin typeface="Calibri" panose="020F0502020204030204" pitchFamily="34" charset="0"/>
                <a:ea typeface="Calibri" panose="020F0502020204030204" pitchFamily="34" charset="0"/>
              </a:rPr>
              <a:t>18 ماه گذشته </a:t>
            </a:r>
            <a:r>
              <a:rPr lang="fa-IR" sz="3000" b="1" dirty="0">
                <a:solidFill>
                  <a:srgbClr val="002060"/>
                </a:solidFill>
                <a:effectLst/>
                <a:latin typeface="Calibri" panose="020F0502020204030204" pitchFamily="34" charset="0"/>
                <a:ea typeface="Calibri" panose="020F0502020204030204" pitchFamily="34" charset="0"/>
              </a:rPr>
              <a:t>یا </a:t>
            </a:r>
            <a:r>
              <a:rPr lang="fa-IR" sz="3000" b="1" dirty="0">
                <a:solidFill>
                  <a:srgbClr val="FF0000"/>
                </a:solidFill>
                <a:effectLst/>
                <a:latin typeface="Calibri" panose="020F0502020204030204" pitchFamily="34" charset="0"/>
                <a:ea typeface="Calibri" panose="020F0502020204030204" pitchFamily="34" charset="0"/>
              </a:rPr>
              <a:t>سابقه ابتلا به مالاریا </a:t>
            </a:r>
            <a:r>
              <a:rPr lang="fa-IR" sz="3000" b="1" dirty="0">
                <a:solidFill>
                  <a:srgbClr val="002060"/>
                </a:solidFill>
                <a:effectLst/>
                <a:latin typeface="Calibri" panose="020F0502020204030204" pitchFamily="34" charset="0"/>
                <a:ea typeface="Calibri" panose="020F0502020204030204" pitchFamily="34" charset="0"/>
              </a:rPr>
              <a:t>در گذشته مورد مشكوك تلقی مي‌شود. </a:t>
            </a:r>
          </a:p>
          <a:p>
            <a:pPr marL="0" marR="0" indent="0" algn="just" rtl="1">
              <a:lnSpc>
                <a:spcPct val="115000"/>
              </a:lnSpc>
              <a:spcBef>
                <a:spcPts val="0"/>
              </a:spcBef>
              <a:spcAft>
                <a:spcPts val="1000"/>
              </a:spcAft>
              <a:buNone/>
            </a:pPr>
            <a:endParaRPr lang="fa-IR" sz="3000" b="1" dirty="0">
              <a:solidFill>
                <a:srgbClr val="002060"/>
              </a:solidFill>
              <a:effectLst/>
              <a:latin typeface="Calibri" panose="020F0502020204030204" pitchFamily="34" charset="0"/>
              <a:ea typeface="Calibri" panose="020F0502020204030204" pitchFamily="34" charset="0"/>
            </a:endParaRPr>
          </a:p>
          <a:p>
            <a:pPr marL="0" marR="0" algn="just" rtl="1">
              <a:spcBef>
                <a:spcPts val="0"/>
              </a:spcBef>
              <a:spcAft>
                <a:spcPts val="0"/>
              </a:spcAft>
              <a:buFont typeface="Wingdings" panose="05000000000000000000" pitchFamily="2" charset="2"/>
              <a:buChar char="q"/>
            </a:pPr>
            <a:r>
              <a:rPr lang="fa-IR" sz="3000" b="1" dirty="0">
                <a:solidFill>
                  <a:srgbClr val="002060"/>
                </a:solidFill>
                <a:effectLst/>
                <a:latin typeface="Times New Roman" panose="02020603050405020304" pitchFamily="18" charset="0"/>
                <a:ea typeface="Times New Roman" panose="02020603050405020304" pitchFamily="18" charset="0"/>
              </a:rPr>
              <a:t>به کارکنان نظام ارائه خدمات بهداشتی درمانی توصیه می شود مالاریا را در تشخیص افتراقی همه بیماران تب دار و بیماران با اختلال هوشیاری در نظر گیرند .</a:t>
            </a:r>
          </a:p>
          <a:p>
            <a:pPr marL="0" marR="0" indent="0" algn="just" rtl="1">
              <a:spcBef>
                <a:spcPts val="0"/>
              </a:spcBef>
              <a:spcAft>
                <a:spcPts val="0"/>
              </a:spcAft>
              <a:buNone/>
            </a:pPr>
            <a:endParaRPr lang="fa-IR" sz="3000" b="1" dirty="0">
              <a:solidFill>
                <a:srgbClr val="002060"/>
              </a:solidFill>
              <a:effectLst/>
              <a:latin typeface="Times New Roman" panose="02020603050405020304" pitchFamily="18" charset="0"/>
              <a:ea typeface="Times New Roman" panose="02020603050405020304" pitchFamily="18" charset="0"/>
            </a:endParaRPr>
          </a:p>
          <a:p>
            <a:pPr marL="114300" indent="-342900" algn="just">
              <a:spcBef>
                <a:spcPts val="0"/>
              </a:spcBef>
              <a:buFont typeface="Wingdings" panose="05000000000000000000" pitchFamily="2" charset="2"/>
              <a:buChar char="q"/>
            </a:pPr>
            <a:r>
              <a:rPr lang="fa-IR" sz="3000" b="1" dirty="0">
                <a:solidFill>
                  <a:srgbClr val="002060"/>
                </a:solidFill>
                <a:latin typeface="Times New Roman" panose="02020603050405020304" pitchFamily="18" charset="0"/>
                <a:ea typeface="Times New Roman" panose="02020603050405020304" pitchFamily="18" charset="0"/>
              </a:rPr>
              <a:t>مالاریا حداقل در چهار سندرم زیر قرار می گیرد:</a:t>
            </a:r>
          </a:p>
          <a:p>
            <a:pPr marL="571500" lvl="1" indent="-342900" algn="just">
              <a:spcBef>
                <a:spcPts val="0"/>
              </a:spcBef>
            </a:pPr>
            <a:r>
              <a:rPr lang="fa-IR" sz="2600" b="1" dirty="0">
                <a:solidFill>
                  <a:srgbClr val="002060"/>
                </a:solidFill>
                <a:effectLst/>
                <a:latin typeface="Times New Roman" panose="02020603050405020304" pitchFamily="18" charset="0"/>
                <a:ea typeface="Times New Roman" panose="02020603050405020304" pitchFamily="18" charset="0"/>
              </a:rPr>
              <a:t> تب طول کشیده</a:t>
            </a:r>
          </a:p>
          <a:p>
            <a:pPr marL="571500" lvl="1" indent="-342900" algn="just">
              <a:spcBef>
                <a:spcPts val="0"/>
              </a:spcBef>
            </a:pPr>
            <a:r>
              <a:rPr lang="fa-IR" sz="2600" b="1" dirty="0">
                <a:solidFill>
                  <a:srgbClr val="002060"/>
                </a:solidFill>
                <a:latin typeface="Times New Roman" panose="02020603050405020304" pitchFamily="18" charset="0"/>
                <a:ea typeface="Times New Roman" panose="02020603050405020304" pitchFamily="18" charset="0"/>
              </a:rPr>
              <a:t>تب و زردی</a:t>
            </a:r>
          </a:p>
          <a:p>
            <a:pPr marL="571500" lvl="1" indent="-342900" algn="just">
              <a:spcBef>
                <a:spcPts val="0"/>
              </a:spcBef>
            </a:pPr>
            <a:r>
              <a:rPr lang="fa-IR" sz="2600" b="1" dirty="0">
                <a:solidFill>
                  <a:srgbClr val="002060"/>
                </a:solidFill>
                <a:effectLst/>
                <a:latin typeface="Times New Roman" panose="02020603050405020304" pitchFamily="18" charset="0"/>
                <a:ea typeface="Times New Roman" panose="02020603050405020304" pitchFamily="18" charset="0"/>
              </a:rPr>
              <a:t>تب و خونریزی</a:t>
            </a:r>
          </a:p>
          <a:p>
            <a:pPr marL="571500" lvl="1" indent="-342900" algn="just">
              <a:spcBef>
                <a:spcPts val="0"/>
              </a:spcBef>
            </a:pPr>
            <a:r>
              <a:rPr lang="fa-IR" sz="2600" b="1" dirty="0">
                <a:solidFill>
                  <a:srgbClr val="002060"/>
                </a:solidFill>
                <a:latin typeface="Times New Roman" panose="02020603050405020304" pitchFamily="18" charset="0"/>
                <a:ea typeface="Times New Roman" panose="02020603050405020304" pitchFamily="18" charset="0"/>
              </a:rPr>
              <a:t>تب و علایم عصبی</a:t>
            </a:r>
            <a:endParaRPr lang="en-US" sz="2600" b="1" dirty="0">
              <a:solidFill>
                <a:srgbClr val="002060"/>
              </a:solidFill>
              <a:effectLst/>
              <a:latin typeface="Times New Roman" panose="02020603050405020304" pitchFamily="18" charset="0"/>
              <a:ea typeface="Times New Roman" panose="02020603050405020304" pitchFamily="18" charset="0"/>
            </a:endParaRPr>
          </a:p>
          <a:p>
            <a:pPr marL="0" marR="0" algn="just" rtl="1">
              <a:spcBef>
                <a:spcPts val="0"/>
              </a:spcBef>
              <a:spcAft>
                <a:spcPts val="0"/>
              </a:spcAft>
            </a:pPr>
            <a:endParaRPr lang="en-US" sz="2400" b="1" dirty="0">
              <a:solidFill>
                <a:srgbClr val="002060"/>
              </a:solidFill>
              <a:latin typeface="Times New Roman" panose="02020603050405020304" pitchFamily="18" charset="0"/>
              <a:ea typeface="Times New Roman" panose="02020603050405020304" pitchFamily="18" charset="0"/>
            </a:endParaRPr>
          </a:p>
          <a:p>
            <a:pPr marL="0" marR="0" indent="0" algn="just" rtl="1">
              <a:spcBef>
                <a:spcPts val="0"/>
              </a:spcBef>
              <a:spcAft>
                <a:spcPts val="0"/>
              </a:spcAft>
              <a:buNone/>
            </a:pPr>
            <a:endParaRPr lang="en-US" sz="2400" b="1" dirty="0">
              <a:solidFill>
                <a:srgbClr val="002060"/>
              </a:solidFill>
              <a:latin typeface="Calibri" panose="020F0502020204030204" pitchFamily="34" charset="0"/>
            </a:endParaRPr>
          </a:p>
        </p:txBody>
      </p:sp>
      <p:sp>
        <p:nvSpPr>
          <p:cNvPr id="4" name="Title 1"/>
          <p:cNvSpPr txBox="1">
            <a:spLocks/>
          </p:cNvSpPr>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3600" b="1" i="0" u="none" strike="noStrike" kern="1200" cap="none" spc="0" normalizeH="0" baseline="0" noProof="0" dirty="0">
                <a:ln>
                  <a:noFill/>
                </a:ln>
                <a:solidFill>
                  <a:prstClr val="white"/>
                </a:solidFill>
                <a:effectLst/>
                <a:uLnTx/>
                <a:uFillTx/>
                <a:latin typeface="Calibri Light"/>
                <a:ea typeface="+mj-ea"/>
                <a:cs typeface="B Nazanin"/>
              </a:rPr>
              <a:t>تعاریف استاندارد - مالاریا</a:t>
            </a:r>
            <a:endParaRPr kumimoji="0" lang="en-US" sz="3600" b="1" i="0" u="none" strike="noStrike" kern="1200" cap="none" spc="0" normalizeH="0" baseline="0" noProof="0" dirty="0">
              <a:ln>
                <a:noFill/>
              </a:ln>
              <a:solidFill>
                <a:prstClr val="white"/>
              </a:solidFill>
              <a:effectLst/>
              <a:uLnTx/>
              <a:uFillTx/>
              <a:latin typeface="Calibri Light"/>
              <a:ea typeface="+mj-ea"/>
              <a:cs typeface="B Nazanin"/>
            </a:endParaRPr>
          </a:p>
        </p:txBody>
      </p:sp>
    </p:spTree>
    <p:extLst>
      <p:ext uri="{BB962C8B-B14F-4D97-AF65-F5344CB8AC3E}">
        <p14:creationId xmlns:p14="http://schemas.microsoft.com/office/powerpoint/2010/main" val="372855366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B27F0C-2A0B-0532-557E-7C6CF4BA6AA3}"/>
              </a:ext>
            </a:extLst>
          </p:cNvPr>
          <p:cNvPicPr>
            <a:picLocks noGrp="1" noChangeAspect="1"/>
          </p:cNvPicPr>
          <p:nvPr>
            <p:ph idx="1"/>
          </p:nvPr>
        </p:nvPicPr>
        <p:blipFill>
          <a:blip r:embed="rId2"/>
          <a:stretch>
            <a:fillRect/>
          </a:stretch>
        </p:blipFill>
        <p:spPr>
          <a:xfrm>
            <a:off x="250724" y="0"/>
            <a:ext cx="10138980" cy="6474087"/>
          </a:xfrm>
          <a:prstGeom prst="rect">
            <a:avLst/>
          </a:prstGeom>
        </p:spPr>
      </p:pic>
      <p:sp>
        <p:nvSpPr>
          <p:cNvPr id="5" name="Oval 4">
            <a:extLst>
              <a:ext uri="{FF2B5EF4-FFF2-40B4-BE49-F238E27FC236}">
                <a16:creationId xmlns:a16="http://schemas.microsoft.com/office/drawing/2014/main" id="{82D69E69-CE71-5D09-C344-EC41029D1CB5}"/>
              </a:ext>
            </a:extLst>
          </p:cNvPr>
          <p:cNvSpPr/>
          <p:nvPr/>
        </p:nvSpPr>
        <p:spPr>
          <a:xfrm>
            <a:off x="5910470" y="2000678"/>
            <a:ext cx="185530" cy="265444"/>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 Nazanin"/>
            </a:endParaRPr>
          </a:p>
        </p:txBody>
      </p:sp>
      <p:pic>
        <p:nvPicPr>
          <p:cNvPr id="6" name="Picture 5">
            <a:extLst>
              <a:ext uri="{FF2B5EF4-FFF2-40B4-BE49-F238E27FC236}">
                <a16:creationId xmlns:a16="http://schemas.microsoft.com/office/drawing/2014/main" id="{6A4169C0-43D0-7898-5C1E-F611D0A1230C}"/>
              </a:ext>
            </a:extLst>
          </p:cNvPr>
          <p:cNvPicPr>
            <a:picLocks noChangeAspect="1"/>
          </p:cNvPicPr>
          <p:nvPr/>
        </p:nvPicPr>
        <p:blipFill>
          <a:blip r:embed="rId3"/>
          <a:stretch>
            <a:fillRect/>
          </a:stretch>
        </p:blipFill>
        <p:spPr>
          <a:xfrm>
            <a:off x="6210490" y="6144623"/>
            <a:ext cx="195089" cy="280440"/>
          </a:xfrm>
          <a:prstGeom prst="rect">
            <a:avLst/>
          </a:prstGeom>
        </p:spPr>
      </p:pic>
      <p:pic>
        <p:nvPicPr>
          <p:cNvPr id="7" name="Picture 6">
            <a:extLst>
              <a:ext uri="{FF2B5EF4-FFF2-40B4-BE49-F238E27FC236}">
                <a16:creationId xmlns:a16="http://schemas.microsoft.com/office/drawing/2014/main" id="{13E1625A-D652-350A-B174-3999C73D8F49}"/>
              </a:ext>
            </a:extLst>
          </p:cNvPr>
          <p:cNvPicPr>
            <a:picLocks noChangeAspect="1"/>
          </p:cNvPicPr>
          <p:nvPr/>
        </p:nvPicPr>
        <p:blipFill>
          <a:blip r:embed="rId3"/>
          <a:stretch>
            <a:fillRect/>
          </a:stretch>
        </p:blipFill>
        <p:spPr>
          <a:xfrm>
            <a:off x="3599812" y="3739354"/>
            <a:ext cx="195089" cy="280440"/>
          </a:xfrm>
          <a:prstGeom prst="rect">
            <a:avLst/>
          </a:prstGeom>
        </p:spPr>
      </p:pic>
      <p:pic>
        <p:nvPicPr>
          <p:cNvPr id="8" name="Picture 7">
            <a:extLst>
              <a:ext uri="{FF2B5EF4-FFF2-40B4-BE49-F238E27FC236}">
                <a16:creationId xmlns:a16="http://schemas.microsoft.com/office/drawing/2014/main" id="{B2BBC038-BF63-9EBA-1894-9C1CF6D5093A}"/>
              </a:ext>
            </a:extLst>
          </p:cNvPr>
          <p:cNvPicPr>
            <a:picLocks noChangeAspect="1"/>
          </p:cNvPicPr>
          <p:nvPr/>
        </p:nvPicPr>
        <p:blipFill>
          <a:blip r:embed="rId3"/>
          <a:stretch>
            <a:fillRect/>
          </a:stretch>
        </p:blipFill>
        <p:spPr>
          <a:xfrm>
            <a:off x="1939596" y="3739354"/>
            <a:ext cx="185530" cy="266697"/>
          </a:xfrm>
          <a:prstGeom prst="rect">
            <a:avLst/>
          </a:prstGeom>
        </p:spPr>
      </p:pic>
    </p:spTree>
    <p:extLst>
      <p:ext uri="{BB962C8B-B14F-4D97-AF65-F5344CB8AC3E}">
        <p14:creationId xmlns:p14="http://schemas.microsoft.com/office/powerpoint/2010/main" val="3761604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269563" y="1640264"/>
            <a:ext cx="11598783" cy="4448809"/>
          </a:xfrm>
        </p:spPr>
        <p:txBody>
          <a:bodyPr>
            <a:normAutofit/>
          </a:bodyPr>
          <a:lstStyle/>
          <a:p>
            <a:pPr algn="just">
              <a:buFont typeface="Wingdings" panose="05000000000000000000" pitchFamily="2" charset="2"/>
              <a:buChar char="§"/>
            </a:pPr>
            <a:r>
              <a:rPr lang="fa-IR" sz="3200" b="1" dirty="0">
                <a:solidFill>
                  <a:srgbClr val="FF0000"/>
                </a:solidFill>
                <a:latin typeface="Calibri" panose="020F0502020204030204" pitchFamily="34" charset="0"/>
              </a:rPr>
              <a:t>مورد محتمل مالاریا</a:t>
            </a:r>
            <a:r>
              <a:rPr lang="en-US" sz="3200" b="1" dirty="0">
                <a:solidFill>
                  <a:srgbClr val="FF0000"/>
                </a:solidFill>
                <a:latin typeface="Calibri" panose="020F0502020204030204" pitchFamily="34" charset="0"/>
              </a:rPr>
              <a:t>:(Presumed malaria)  </a:t>
            </a:r>
          </a:p>
          <a:p>
            <a:pPr marL="0" indent="0" algn="just">
              <a:buNone/>
            </a:pPr>
            <a:r>
              <a:rPr lang="ar-SA" sz="3200" b="1" dirty="0">
                <a:solidFill>
                  <a:srgbClr val="002060"/>
                </a:solidFill>
                <a:latin typeface="Calibri" panose="020F0502020204030204" pitchFamily="34" charset="0"/>
              </a:rPr>
              <a:t>همه موارد مشکوک به مالاریا باید از نظر انگلی تایید شوند. هنگامی که تشخیص مالاریا در دسترس نیست و تایید</a:t>
            </a:r>
            <a:r>
              <a:rPr lang="fa-IR" sz="3200" b="1" dirty="0">
                <a:solidFill>
                  <a:srgbClr val="002060"/>
                </a:solidFill>
                <a:latin typeface="Calibri" panose="020F0502020204030204" pitchFamily="34" charset="0"/>
              </a:rPr>
              <a:t> </a:t>
            </a:r>
            <a:r>
              <a:rPr lang="ar-SA" sz="3200" b="1" dirty="0">
                <a:solidFill>
                  <a:srgbClr val="002060"/>
                </a:solidFill>
                <a:latin typeface="Calibri" panose="020F0502020204030204" pitchFamily="34" charset="0"/>
              </a:rPr>
              <a:t>آن ممکن نیس</a:t>
            </a:r>
            <a:r>
              <a:rPr lang="fa-IR" sz="3200" b="1" dirty="0">
                <a:solidFill>
                  <a:srgbClr val="002060"/>
                </a:solidFill>
                <a:latin typeface="Calibri" panose="020F0502020204030204" pitchFamily="34" charset="0"/>
              </a:rPr>
              <a:t>ت</a:t>
            </a:r>
            <a:r>
              <a:rPr lang="ar-SA" sz="3200" b="1" dirty="0">
                <a:solidFill>
                  <a:srgbClr val="002060"/>
                </a:solidFill>
                <a:latin typeface="Calibri" panose="020F0502020204030204" pitchFamily="34" charset="0"/>
              </a:rPr>
              <a:t>، مورد باید به عنوان یک مورد فرضی</a:t>
            </a:r>
            <a:r>
              <a:rPr lang="fa-IR" sz="3200" b="1" dirty="0">
                <a:solidFill>
                  <a:srgbClr val="002060"/>
                </a:solidFill>
                <a:latin typeface="Calibri" panose="020F0502020204030204" pitchFamily="34" charset="0"/>
              </a:rPr>
              <a:t> (محتمل) </a:t>
            </a:r>
            <a:r>
              <a:rPr lang="en-US" sz="3200" b="1" dirty="0">
                <a:solidFill>
                  <a:srgbClr val="002060"/>
                </a:solidFill>
                <a:latin typeface="Calibri" panose="020F0502020204030204" pitchFamily="34" charset="0"/>
              </a:rPr>
              <a:t>Presumed</a:t>
            </a:r>
            <a:r>
              <a:rPr lang="ar-SA" sz="3200" b="1" dirty="0">
                <a:solidFill>
                  <a:srgbClr val="002060"/>
                </a:solidFill>
                <a:latin typeface="Calibri" panose="020F0502020204030204" pitchFamily="34" charset="0"/>
              </a:rPr>
              <a:t> مالاریا گزارش شود.</a:t>
            </a:r>
            <a:endParaRPr lang="fa-IR" sz="3200" b="1" dirty="0">
              <a:solidFill>
                <a:srgbClr val="002060"/>
              </a:solidFill>
              <a:latin typeface="Calibri" panose="020F0502020204030204" pitchFamily="34" charset="0"/>
            </a:endParaRPr>
          </a:p>
          <a:p>
            <a:pPr marL="0" indent="0" algn="just">
              <a:buNone/>
            </a:pPr>
            <a:endParaRPr lang="en-US" sz="3200" b="1" dirty="0">
              <a:solidFill>
                <a:srgbClr val="002060"/>
              </a:solidFill>
              <a:latin typeface="Calibri" panose="020F0502020204030204" pitchFamily="34" charset="0"/>
            </a:endParaRPr>
          </a:p>
          <a:p>
            <a:pPr algn="just">
              <a:buNone/>
            </a:pPr>
            <a:r>
              <a:rPr lang="fa-IR" sz="3200" b="1" dirty="0">
                <a:solidFill>
                  <a:srgbClr val="002060"/>
                </a:solidFill>
                <a:latin typeface="Calibri" panose="020F0502020204030204" pitchFamily="34" charset="0"/>
              </a:rPr>
              <a:t>در برنامه حذف مالاریا به این </a:t>
            </a:r>
            <a:r>
              <a:rPr lang="fa-IR" sz="3200" b="1" dirty="0">
                <a:solidFill>
                  <a:srgbClr val="FF0000"/>
                </a:solidFill>
                <a:latin typeface="Calibri" panose="020F0502020204030204" pitchFamily="34" charset="0"/>
              </a:rPr>
              <a:t>موارد مالاریا با تشخیص بالینی </a:t>
            </a:r>
            <a:r>
              <a:rPr lang="fa-IR" sz="3200" b="1" dirty="0">
                <a:solidFill>
                  <a:srgbClr val="002060"/>
                </a:solidFill>
                <a:latin typeface="Calibri" panose="020F0502020204030204" pitchFamily="34" charset="0"/>
              </a:rPr>
              <a:t>هم گفته می شود.</a:t>
            </a:r>
          </a:p>
          <a:p>
            <a:pPr>
              <a:buNone/>
            </a:pPr>
            <a:endParaRPr lang="en-US" sz="2400" b="1" dirty="0">
              <a:solidFill>
                <a:srgbClr val="002060"/>
              </a:solidFill>
              <a:latin typeface="Times New Roman" panose="02020603050405020304" pitchFamily="18" charset="0"/>
              <a:ea typeface="Times New Roman" panose="02020603050405020304" pitchFamily="18" charset="0"/>
            </a:endParaRPr>
          </a:p>
          <a:p>
            <a:pPr marL="0" marR="0" algn="just" rtl="1">
              <a:spcBef>
                <a:spcPts val="0"/>
              </a:spcBef>
              <a:spcAft>
                <a:spcPts val="0"/>
              </a:spcAft>
            </a:pPr>
            <a:endParaRPr lang="en-US" sz="2400" b="1" dirty="0">
              <a:solidFill>
                <a:srgbClr val="002060"/>
              </a:solidFill>
              <a:latin typeface="Calibri" panose="020F0502020204030204" pitchFamily="34" charset="0"/>
            </a:endParaRPr>
          </a:p>
        </p:txBody>
      </p:sp>
      <p:sp>
        <p:nvSpPr>
          <p:cNvPr id="4" name="Title 1"/>
          <p:cNvSpPr txBox="1">
            <a:spLocks/>
          </p:cNvSpPr>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3600" b="1" i="0" u="none" strike="noStrike" kern="1200" cap="none" spc="0" normalizeH="0" baseline="0" noProof="0" dirty="0">
                <a:ln>
                  <a:noFill/>
                </a:ln>
                <a:solidFill>
                  <a:prstClr val="white"/>
                </a:solidFill>
                <a:effectLst/>
                <a:uLnTx/>
                <a:uFillTx/>
                <a:latin typeface="Calibri Light"/>
                <a:ea typeface="+mj-ea"/>
                <a:cs typeface="B Nazanin"/>
              </a:rPr>
              <a:t>تعاریف استاندارد - مالاریا</a:t>
            </a:r>
            <a:endParaRPr kumimoji="0" lang="en-US" sz="3600" b="1" i="0" u="none" strike="noStrike" kern="1200" cap="none" spc="0" normalizeH="0" baseline="0" noProof="0" dirty="0">
              <a:ln>
                <a:noFill/>
              </a:ln>
              <a:solidFill>
                <a:prstClr val="white"/>
              </a:solidFill>
              <a:effectLst/>
              <a:uLnTx/>
              <a:uFillTx/>
              <a:latin typeface="Calibri Light"/>
              <a:ea typeface="+mj-ea"/>
              <a:cs typeface="B Nazanin"/>
            </a:endParaRPr>
          </a:p>
        </p:txBody>
      </p:sp>
    </p:spTree>
    <p:extLst>
      <p:ext uri="{BB962C8B-B14F-4D97-AF65-F5344CB8AC3E}">
        <p14:creationId xmlns:p14="http://schemas.microsoft.com/office/powerpoint/2010/main" val="42787336"/>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518474" y="1621411"/>
            <a:ext cx="11349872" cy="4449452"/>
          </a:xfrm>
        </p:spPr>
        <p:txBody>
          <a:bodyPr>
            <a:normAutofit/>
          </a:bodyPr>
          <a:lstStyle/>
          <a:p>
            <a:pPr>
              <a:buNone/>
            </a:pPr>
            <a:endParaRPr lang="en-US" b="1" dirty="0">
              <a:solidFill>
                <a:srgbClr val="002060"/>
              </a:solidFill>
              <a:latin typeface="Times New Roman" panose="02020603050405020304" pitchFamily="18" charset="0"/>
              <a:ea typeface="Times New Roman" panose="02020603050405020304" pitchFamily="18" charset="0"/>
              <a:cs typeface="B Nazanin" panose="00000400000000000000" pitchFamily="2" charset="-78"/>
            </a:endParaRPr>
          </a:p>
          <a:p>
            <a:pPr algn="just">
              <a:spcBef>
                <a:spcPts val="0"/>
              </a:spcBef>
              <a:spcAft>
                <a:spcPts val="0"/>
              </a:spcAft>
              <a:buFont typeface="Wingdings" panose="05000000000000000000" pitchFamily="2" charset="2"/>
              <a:buChar char="§"/>
            </a:pPr>
            <a:r>
              <a:rPr lang="fa-IR" sz="3600" b="1" u="sng"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مورد قطعي </a:t>
            </a:r>
            <a:r>
              <a:rPr lang="en-US" sz="3600" b="1" dirty="0">
                <a:solidFill>
                  <a:srgbClr val="FF0000"/>
                </a:solidFill>
                <a:latin typeface="Calibri" panose="020F0502020204030204" pitchFamily="34" charset="0"/>
                <a:cs typeface="B Nazanin" panose="00000400000000000000" pitchFamily="2" charset="-78"/>
              </a:rPr>
              <a:t>(Confirmed malaria cases)</a:t>
            </a:r>
            <a:r>
              <a:rPr lang="fa-IR" sz="3600" b="1" dirty="0">
                <a:solidFill>
                  <a:srgbClr val="FF0000"/>
                </a:solidFill>
                <a:latin typeface="Calibri" panose="020F0502020204030204" pitchFamily="34" charset="0"/>
                <a:cs typeface="B Nazanin" panose="00000400000000000000" pitchFamily="2" charset="-78"/>
              </a:rPr>
              <a:t>: </a:t>
            </a:r>
          </a:p>
          <a:p>
            <a:pPr algn="just">
              <a:spcBef>
                <a:spcPts val="0"/>
              </a:spcBef>
              <a:spcAft>
                <a:spcPts val="0"/>
              </a:spcAft>
              <a:buFont typeface="Wingdings" panose="05000000000000000000" pitchFamily="2" charset="2"/>
              <a:buChar char="§"/>
            </a:pPr>
            <a:endParaRPr lang="fa-IR" sz="4400" b="1" dirty="0">
              <a:solidFill>
                <a:srgbClr val="FF0000"/>
              </a:solidFill>
              <a:latin typeface="Calibri" panose="020F0502020204030204" pitchFamily="34" charset="0"/>
              <a:cs typeface="B Nazanin" panose="00000400000000000000" pitchFamily="2" charset="-78"/>
            </a:endParaRPr>
          </a:p>
          <a:p>
            <a:pPr marL="0" indent="0" algn="just">
              <a:spcBef>
                <a:spcPts val="0"/>
              </a:spcBef>
              <a:spcAft>
                <a:spcPts val="0"/>
              </a:spcAft>
              <a:buNone/>
            </a:pPr>
            <a:r>
              <a:rPr lang="fa-IR" sz="3600" b="1" dirty="0">
                <a:solidFill>
                  <a:srgbClr val="002060"/>
                </a:solidFill>
                <a:effectLst/>
                <a:latin typeface="Calibri" panose="020F0502020204030204" pitchFamily="34" charset="0"/>
                <a:ea typeface="Calibri" panose="020F0502020204030204" pitchFamily="34" charset="0"/>
                <a:cs typeface="B Nazanin" panose="00000400000000000000" pitchFamily="2" charset="-78"/>
              </a:rPr>
              <a:t>هر مورد مشكوك كه داراي لام خون محيطي مثبت از نظر وجود انگل مالاريا يا نتیجه مثبت کیت تشخیص سریع باشد، مورد قطعي در نظر گرفته مي‌شود.</a:t>
            </a:r>
            <a:endParaRPr lang="en-US" sz="3600" b="1" dirty="0">
              <a:solidFill>
                <a:srgbClr val="002060"/>
              </a:solidFill>
              <a:effectLst/>
              <a:latin typeface="Calibri" panose="020F0502020204030204" pitchFamily="34" charset="0"/>
              <a:ea typeface="Calibri" panose="020F0502020204030204" pitchFamily="34" charset="0"/>
              <a:cs typeface="B Nazanin" panose="00000400000000000000" pitchFamily="2" charset="-78"/>
            </a:endParaRPr>
          </a:p>
          <a:p>
            <a:pPr marL="0" marR="0" algn="just" rtl="1">
              <a:spcBef>
                <a:spcPts val="0"/>
              </a:spcBef>
              <a:spcAft>
                <a:spcPts val="0"/>
              </a:spcAft>
            </a:pPr>
            <a:endParaRPr lang="en-US" sz="2400" b="1" dirty="0">
              <a:solidFill>
                <a:srgbClr val="002060"/>
              </a:solidFill>
              <a:latin typeface="Calibri" panose="020F0502020204030204" pitchFamily="34" charset="0"/>
              <a:cs typeface="B Nazanin" panose="00000400000000000000" pitchFamily="2" charset="-78"/>
            </a:endParaRPr>
          </a:p>
        </p:txBody>
      </p:sp>
      <p:sp>
        <p:nvSpPr>
          <p:cNvPr id="4" name="Title 1"/>
          <p:cNvSpPr txBox="1">
            <a:spLocks/>
          </p:cNvSpPr>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3600" b="1" i="0" u="none" strike="noStrike" kern="1200" cap="none" spc="0" normalizeH="0" baseline="0" noProof="0" dirty="0">
                <a:ln>
                  <a:noFill/>
                </a:ln>
                <a:solidFill>
                  <a:prstClr val="white"/>
                </a:solidFill>
                <a:effectLst/>
                <a:uLnTx/>
                <a:uFillTx/>
                <a:latin typeface="Calibri Light"/>
                <a:ea typeface="+mj-ea"/>
                <a:cs typeface="B Nazanin"/>
              </a:rPr>
              <a:t>تعاریف استاندارد - مالاریا</a:t>
            </a:r>
            <a:endParaRPr kumimoji="0" lang="en-US" sz="3600" b="1" i="0" u="none" strike="noStrike" kern="1200" cap="none" spc="0" normalizeH="0" baseline="0" noProof="0" dirty="0">
              <a:ln>
                <a:noFill/>
              </a:ln>
              <a:solidFill>
                <a:prstClr val="white"/>
              </a:solidFill>
              <a:effectLst/>
              <a:uLnTx/>
              <a:uFillTx/>
              <a:latin typeface="Calibri Light"/>
              <a:ea typeface="+mj-ea"/>
              <a:cs typeface="B Nazanin"/>
            </a:endParaRPr>
          </a:p>
        </p:txBody>
      </p:sp>
    </p:spTree>
    <p:extLst>
      <p:ext uri="{BB962C8B-B14F-4D97-AF65-F5344CB8AC3E}">
        <p14:creationId xmlns:p14="http://schemas.microsoft.com/office/powerpoint/2010/main" val="174750517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089C-6F71-410C-9633-CDD6CA82BFA5}"/>
              </a:ext>
            </a:extLst>
          </p:cNvPr>
          <p:cNvSpPr>
            <a:spLocks noGrp="1"/>
          </p:cNvSpPr>
          <p:nvPr>
            <p:ph type="title"/>
          </p:nvPr>
        </p:nvSpPr>
        <p:spPr>
          <a:xfrm>
            <a:off x="1073426" y="329899"/>
            <a:ext cx="10431186" cy="746733"/>
          </a:xfrm>
        </p:spPr>
        <p:txBody>
          <a:bodyPr>
            <a:normAutofit fontScale="90000"/>
          </a:bodyPr>
          <a:lstStyle/>
          <a:p>
            <a:br>
              <a:rPr lang="fa-IR" b="1" kern="0" dirty="0">
                <a:solidFill>
                  <a:schemeClr val="tx1"/>
                </a:solidFill>
                <a:latin typeface="Cambria" panose="02040503050406030204" pitchFamily="18" charset="0"/>
                <a:ea typeface="Times New Roman" panose="02020603050405020304" pitchFamily="18" charset="0"/>
                <a:cs typeface="B Titr" panose="00000700000000000000" pitchFamily="2" charset="-78"/>
              </a:rPr>
            </a:br>
            <a:r>
              <a:rPr lang="fa-IR" b="1" kern="0" dirty="0">
                <a:solidFill>
                  <a:schemeClr val="tx1"/>
                </a:solidFill>
                <a:latin typeface="Cambria" panose="02040503050406030204" pitchFamily="18" charset="0"/>
                <a:ea typeface="Times New Roman" panose="02020603050405020304" pitchFamily="18" charset="0"/>
                <a:cs typeface="B Titr" panose="00000700000000000000" pitchFamily="2" charset="-78"/>
              </a:rPr>
              <a:t>تشخيص بیماری مالاریا :</a:t>
            </a:r>
            <a:br>
              <a:rPr lang="en-US" b="1" kern="0" dirty="0">
                <a:solidFill>
                  <a:schemeClr val="tx1"/>
                </a:solidFill>
                <a:latin typeface="Cambria" panose="02040503050406030204" pitchFamily="18" charset="0"/>
                <a:ea typeface="Times New Roman" panose="02020603050405020304" pitchFamily="18" charset="0"/>
                <a:cs typeface="Times New Roman" panose="02020603050405020304" pitchFamily="18" charset="0"/>
              </a:rPr>
            </a:br>
            <a:endParaRPr lang="en-US" dirty="0">
              <a:solidFill>
                <a:schemeClr val="tx1"/>
              </a:solidFill>
            </a:endParaRPr>
          </a:p>
        </p:txBody>
      </p:sp>
      <p:sp>
        <p:nvSpPr>
          <p:cNvPr id="3" name="Content Placeholder 2">
            <a:extLst>
              <a:ext uri="{FF2B5EF4-FFF2-40B4-BE49-F238E27FC236}">
                <a16:creationId xmlns:a16="http://schemas.microsoft.com/office/drawing/2014/main" id="{65B791CE-300D-43EE-B93F-A5882D963146}"/>
              </a:ext>
            </a:extLst>
          </p:cNvPr>
          <p:cNvSpPr>
            <a:spLocks noGrp="1"/>
          </p:cNvSpPr>
          <p:nvPr>
            <p:ph idx="1"/>
          </p:nvPr>
        </p:nvSpPr>
        <p:spPr>
          <a:xfrm>
            <a:off x="1073427" y="1363579"/>
            <a:ext cx="10431186" cy="4417789"/>
          </a:xfrm>
        </p:spPr>
        <p:txBody>
          <a:bodyPr>
            <a:normAutofit/>
          </a:bodyPr>
          <a:lstStyle/>
          <a:p>
            <a:pPr algn="just" rtl="1">
              <a:lnSpc>
                <a:spcPct val="115000"/>
              </a:lnSpc>
              <a:spcAft>
                <a:spcPts val="1000"/>
              </a:spcAft>
            </a:pPr>
            <a:r>
              <a:rPr lang="fa-IR" sz="1800" dirty="0">
                <a:solidFill>
                  <a:schemeClr val="tx1"/>
                </a:solidFill>
                <a:effectLst/>
                <a:latin typeface="Calibri" panose="020F0502020204030204" pitchFamily="34" charset="0"/>
                <a:ea typeface="Calibri" panose="020F0502020204030204" pitchFamily="34" charset="0"/>
                <a:cs typeface="B Zar" panose="00000400000000000000" pitchFamily="2" charset="-78"/>
              </a:rPr>
              <a:t>  </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تشخیص بیماری با </a:t>
            </a:r>
            <a:r>
              <a:rPr lang="fa-IR" sz="2400" dirty="0">
                <a:solidFill>
                  <a:srgbClr val="FF0000"/>
                </a:solidFill>
                <a:effectLst/>
                <a:latin typeface="Calibri" panose="020F0502020204030204" pitchFamily="34" charset="0"/>
                <a:ea typeface="Calibri" panose="020F0502020204030204" pitchFamily="34" charset="0"/>
                <a:cs typeface="B Zar" panose="00000400000000000000" pitchFamily="2" charset="-78"/>
              </a:rPr>
              <a:t>بررسي لام </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خون محيطي و مشاهده انگل مالاريا در آن</a:t>
            </a:r>
            <a:r>
              <a:rPr lang="en-US"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 </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 یا با </a:t>
            </a:r>
            <a:r>
              <a:rPr lang="en-US" sz="2400" dirty="0">
                <a:solidFill>
                  <a:srgbClr val="FF0000"/>
                </a:solidFill>
                <a:effectLst/>
                <a:latin typeface="Calibri" panose="020F0502020204030204" pitchFamily="34" charset="0"/>
                <a:ea typeface="Calibri" panose="020F0502020204030204" pitchFamily="34" charset="0"/>
                <a:cs typeface="B Zar" panose="00000400000000000000" pitchFamily="2" charset="-78"/>
              </a:rPr>
              <a:t>RDT</a:t>
            </a:r>
            <a:r>
              <a:rPr lang="en-US" sz="2400" dirty="0">
                <a:solidFill>
                  <a:schemeClr val="tx1"/>
                </a:solidFill>
                <a:effectLst/>
                <a:latin typeface="B Nazanin" panose="00000400000000000000" pitchFamily="2" charset="-78"/>
                <a:ea typeface="Calibri" panose="020F0502020204030204" pitchFamily="34" charset="0"/>
                <a:cs typeface="B Zar" panose="00000400000000000000" pitchFamily="2" charset="-78"/>
              </a:rPr>
              <a:t> </a:t>
            </a:r>
            <a:r>
              <a:rPr lang="en-US"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(Rapid Diagnostic Test)</a:t>
            </a:r>
            <a:r>
              <a:rPr lang="en-US" sz="2400" dirty="0">
                <a:solidFill>
                  <a:schemeClr val="tx1"/>
                </a:solidFill>
                <a:effectLst/>
                <a:latin typeface="B Nazanin" panose="00000400000000000000" pitchFamily="2" charset="-78"/>
                <a:ea typeface="Calibri" panose="020F0502020204030204" pitchFamily="34" charset="0"/>
                <a:cs typeface="B Zar" panose="00000400000000000000" pitchFamily="2" charset="-78"/>
              </a:rPr>
              <a:t> </a:t>
            </a:r>
            <a:r>
              <a:rPr lang="fa-IR" sz="2400" dirty="0">
                <a:solidFill>
                  <a:schemeClr val="tx1"/>
                </a:solidFill>
                <a:effectLst/>
                <a:latin typeface="B Nazanin" panose="00000400000000000000" pitchFamily="2" charset="-78"/>
                <a:ea typeface="Calibri" panose="020F0502020204030204" pitchFamily="34" charset="0"/>
                <a:cs typeface="B Zar" panose="00000400000000000000" pitchFamily="2" charset="-78"/>
              </a:rPr>
              <a:t> یا کیت تشخیص سریع مثبت انجام مي‌شود. </a:t>
            </a:r>
            <a:endParaRPr lang="en-US" sz="24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p>
            <a:pPr algn="just" rtl="1">
              <a:lnSpc>
                <a:spcPct val="115000"/>
              </a:lnSpc>
              <a:spcAft>
                <a:spcPts val="1000"/>
              </a:spcAft>
            </a:pP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لزومی به انجام آزمایش توسط هم لام و هم کیت برای همه بیماران </a:t>
            </a:r>
            <a:r>
              <a:rPr lang="fa-IR" sz="2400" dirty="0">
                <a:solidFill>
                  <a:srgbClr val="FF0000"/>
                </a:solidFill>
                <a:effectLst/>
                <a:latin typeface="Calibri" panose="020F0502020204030204" pitchFamily="34" charset="0"/>
                <a:ea typeface="Calibri" panose="020F0502020204030204" pitchFamily="34" charset="0"/>
                <a:cs typeface="B Zar" panose="00000400000000000000" pitchFamily="2" charset="-78"/>
              </a:rPr>
              <a:t>نیست</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 زیرا حساسیت و اختصاصیت هر دو روش در فیلد تقریبا یکسان است. </a:t>
            </a:r>
          </a:p>
          <a:p>
            <a:pPr algn="just" rtl="1">
              <a:lnSpc>
                <a:spcPct val="115000"/>
              </a:lnSpc>
              <a:spcAft>
                <a:spcPts val="1000"/>
              </a:spcAft>
            </a:pP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توصیه می شود در صورتی که ظن بالینی قوی به مالاریا وجود دارد و آزمایش لام یا کیت منفی بوده است. آزمایش با روش دوم نیز تکرار شود. </a:t>
            </a:r>
            <a:endParaRPr lang="en-US" sz="24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a:p>
            <a:pPr algn="just" rtl="1">
              <a:lnSpc>
                <a:spcPct val="115000"/>
              </a:lnSpc>
              <a:spcAft>
                <a:spcPts val="1000"/>
              </a:spcAft>
            </a:pP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وجود یک کیت و یا لام منفی نمی تواند ردکننده مالاریا باشد، لذا اکیدا توصیه می گردد در مواردی که </a:t>
            </a:r>
            <a:r>
              <a:rPr lang="fa-IR" sz="2400" dirty="0">
                <a:solidFill>
                  <a:srgbClr val="FF0000"/>
                </a:solidFill>
                <a:effectLst/>
                <a:latin typeface="Calibri" panose="020F0502020204030204" pitchFamily="34" charset="0"/>
                <a:ea typeface="Calibri" panose="020F0502020204030204" pitchFamily="34" charset="0"/>
                <a:cs typeface="B Zar" panose="00000400000000000000" pitchFamily="2" charset="-78"/>
              </a:rPr>
              <a:t>ظن بالینی </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به نفع مالاریا ست آزمایش </a:t>
            </a:r>
            <a:r>
              <a:rPr lang="fa-IR" sz="2400" dirty="0">
                <a:solidFill>
                  <a:srgbClr val="FF0000"/>
                </a:solidFill>
                <a:effectLst/>
                <a:latin typeface="Calibri" panose="020F0502020204030204" pitchFamily="34" charset="0"/>
                <a:ea typeface="Calibri" panose="020F0502020204030204" pitchFamily="34" charset="0"/>
                <a:cs typeface="B Zar" panose="00000400000000000000" pitchFamily="2" charset="-78"/>
              </a:rPr>
              <a:t>حداقل برای 3 نوبت (در فاصله 48 ساعت) </a:t>
            </a:r>
            <a:r>
              <a:rPr lang="fa-IR" sz="2400" dirty="0">
                <a:solidFill>
                  <a:schemeClr val="tx1"/>
                </a:solidFill>
                <a:effectLst/>
                <a:latin typeface="Calibri" panose="020F0502020204030204" pitchFamily="34" charset="0"/>
                <a:ea typeface="Calibri" panose="020F0502020204030204" pitchFamily="34" charset="0"/>
                <a:cs typeface="B Zar" panose="00000400000000000000" pitchFamily="2" charset="-78"/>
              </a:rPr>
              <a:t>تکرار شود. </a:t>
            </a:r>
            <a:endParaRPr lang="en-US" sz="2400" dirty="0">
              <a:solidFill>
                <a:schemeClr val="tx1"/>
              </a:solidFill>
              <a:effectLst/>
              <a:latin typeface="Calibri" panose="020F0502020204030204" pitchFamily="34" charset="0"/>
              <a:ea typeface="Calibri" panose="020F0502020204030204" pitchFamily="34" charset="0"/>
              <a:cs typeface="B Zar" panose="00000400000000000000" pitchFamily="2" charset="-78"/>
            </a:endParaRPr>
          </a:p>
        </p:txBody>
      </p:sp>
      <p:sp>
        <p:nvSpPr>
          <p:cNvPr id="4" name="Slide Number Placeholder 3">
            <a:extLst>
              <a:ext uri="{FF2B5EF4-FFF2-40B4-BE49-F238E27FC236}">
                <a16:creationId xmlns:a16="http://schemas.microsoft.com/office/drawing/2014/main" id="{63025B31-7F0B-4E7E-8BC4-63FC53528C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2E4AC8-8BEA-48B8-86A7-188D7764B18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B Nazanin"/>
            </a:endParaRPr>
          </a:p>
        </p:txBody>
      </p:sp>
      <p:sp>
        <p:nvSpPr>
          <p:cNvPr id="5" name="Rectangle 4">
            <a:extLst>
              <a:ext uri="{FF2B5EF4-FFF2-40B4-BE49-F238E27FC236}">
                <a16:creationId xmlns:a16="http://schemas.microsoft.com/office/drawing/2014/main" id="{B3EE95A6-A0E0-469D-8233-9F585F4E1851}"/>
              </a:ext>
            </a:extLst>
          </p:cNvPr>
          <p:cNvSpPr/>
          <p:nvPr/>
        </p:nvSpPr>
        <p:spPr>
          <a:xfrm>
            <a:off x="1073426" y="5781368"/>
            <a:ext cx="10431186" cy="10336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Zar" panose="00000400000000000000" pitchFamily="2" charset="-78"/>
              </a:rPr>
              <a:t> تذكر مهم: در موارد شك باليني به </a:t>
            </a:r>
            <a:r>
              <a:rPr kumimoji="0" lang="fa-IR"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B Zar" panose="00000400000000000000" pitchFamily="2" charset="-78"/>
              </a:rPr>
              <a:t>مالارياي شديد </a:t>
            </a:r>
            <a:r>
              <a:rPr kumimoji="0" lang="fa-I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Zar" panose="00000400000000000000" pitchFamily="2" charset="-78"/>
              </a:rPr>
              <a:t>بايد درمان در اولين فرصت ممكن آغاز و اقدامات آزمايشگاهي پس از آن انجام شود.</a:t>
            </a:r>
            <a:endParaRPr kumimoji="0" lang="en-US" sz="2400" b="0" i="0" u="none" strike="noStrike" kern="1200" cap="none" spc="0" normalizeH="0" baseline="0" noProof="0" dirty="0">
              <a:ln>
                <a:noFill/>
              </a:ln>
              <a:solidFill>
                <a:prstClr val="black"/>
              </a:solidFill>
              <a:effectLst/>
              <a:uLnTx/>
              <a:uFillTx/>
              <a:latin typeface="Calibri"/>
              <a:ea typeface="+mn-ea"/>
              <a:cs typeface="B Nazanin"/>
            </a:endParaRPr>
          </a:p>
        </p:txBody>
      </p:sp>
    </p:spTree>
    <p:extLst>
      <p:ext uri="{BB962C8B-B14F-4D97-AF65-F5344CB8AC3E}">
        <p14:creationId xmlns:p14="http://schemas.microsoft.com/office/powerpoint/2010/main" val="72088461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D06924-B5A0-3059-8CB0-22F086B1682F}"/>
              </a:ext>
            </a:extLst>
          </p:cNvPr>
          <p:cNvPicPr>
            <a:picLocks noGrp="1" noChangeAspect="1"/>
          </p:cNvPicPr>
          <p:nvPr>
            <p:ph idx="1"/>
          </p:nvPr>
        </p:nvPicPr>
        <p:blipFill>
          <a:blip r:embed="rId2"/>
          <a:stretch>
            <a:fillRect/>
          </a:stretch>
        </p:blipFill>
        <p:spPr>
          <a:xfrm>
            <a:off x="0" y="1"/>
            <a:ext cx="10058400" cy="6281530"/>
          </a:xfrm>
          <a:prstGeom prst="rect">
            <a:avLst/>
          </a:prstGeom>
        </p:spPr>
      </p:pic>
    </p:spTree>
    <p:extLst>
      <p:ext uri="{BB962C8B-B14F-4D97-AF65-F5344CB8AC3E}">
        <p14:creationId xmlns:p14="http://schemas.microsoft.com/office/powerpoint/2010/main" val="2387965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AB299-FFA5-E780-6DE7-965E2CFBA442}"/>
              </a:ext>
            </a:extLst>
          </p:cNvPr>
          <p:cNvPicPr>
            <a:picLocks noChangeAspect="1"/>
          </p:cNvPicPr>
          <p:nvPr/>
        </p:nvPicPr>
        <p:blipFill>
          <a:blip r:embed="rId2"/>
          <a:stretch>
            <a:fillRect/>
          </a:stretch>
        </p:blipFill>
        <p:spPr>
          <a:xfrm>
            <a:off x="663677" y="530942"/>
            <a:ext cx="10648336" cy="6091084"/>
          </a:xfrm>
          <a:prstGeom prst="rect">
            <a:avLst/>
          </a:prstGeom>
        </p:spPr>
      </p:pic>
      <p:pic>
        <p:nvPicPr>
          <p:cNvPr id="3" name="Content Placeholder 3">
            <a:extLst>
              <a:ext uri="{FF2B5EF4-FFF2-40B4-BE49-F238E27FC236}">
                <a16:creationId xmlns:a16="http://schemas.microsoft.com/office/drawing/2014/main" id="{2B886A2E-255B-B666-8860-62D1043AE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943" y="4424516"/>
            <a:ext cx="3642852" cy="2300749"/>
          </a:xfrm>
          <a:prstGeom prst="rect">
            <a:avLst/>
          </a:prstGeom>
        </p:spPr>
      </p:pic>
    </p:spTree>
    <p:extLst>
      <p:ext uri="{BB962C8B-B14F-4D97-AF65-F5344CB8AC3E}">
        <p14:creationId xmlns:p14="http://schemas.microsoft.com/office/powerpoint/2010/main" val="2711270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489" y="1160749"/>
            <a:ext cx="5915025" cy="745629"/>
          </a:xfrm>
          <a:solidFill>
            <a:schemeClr val="accent3">
              <a:lumMod val="75000"/>
            </a:schemeClr>
          </a:solidFill>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fa-IR" dirty="0">
                <a:cs typeface="B Titr" pitchFamily="2" charset="-78"/>
              </a:rPr>
              <a:t>تب خونریزی دهنده ویروسی چیست؟</a:t>
            </a:r>
            <a:endParaRPr lang="en-US" dirty="0">
              <a:cs typeface="B Titr" pitchFamily="2" charset="-78"/>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algn="r" rtl="1"/>
            <a:r>
              <a:rPr lang="fa-IR" sz="1800" b="1" dirty="0">
                <a:cs typeface="B Nazanin" pitchFamily="2" charset="-78"/>
              </a:rPr>
              <a:t>"تب خونریزی دهنده ویروسی" به گروهی از بیماری های ویروسی اطلاق می شود که شاخصه اصلی آن ها</a:t>
            </a:r>
            <a:r>
              <a:rPr lang="en-US" sz="1800" b="1" dirty="0">
                <a:cs typeface="B Nazanin" pitchFamily="2" charset="-78"/>
              </a:rPr>
              <a:t> </a:t>
            </a:r>
            <a:r>
              <a:rPr lang="fa-IR" sz="1800" b="1" dirty="0">
                <a:cs typeface="B Nazanin" pitchFamily="2" charset="-78"/>
              </a:rPr>
              <a:t> عبارتند از:</a:t>
            </a:r>
          </a:p>
          <a:p>
            <a:pPr lvl="1" algn="r" rtl="1"/>
            <a:r>
              <a:rPr lang="fa-IR" sz="1600" b="1" dirty="0">
                <a:cs typeface="B Nazanin" pitchFamily="2" charset="-78"/>
              </a:rPr>
              <a:t> تب</a:t>
            </a:r>
          </a:p>
          <a:p>
            <a:pPr lvl="1" algn="r" rtl="1"/>
            <a:r>
              <a:rPr lang="fa-IR" sz="1600" b="1" dirty="0">
                <a:cs typeface="B Nazanin" pitchFamily="2" charset="-78"/>
              </a:rPr>
              <a:t>بی حالی</a:t>
            </a:r>
          </a:p>
          <a:p>
            <a:pPr lvl="1" algn="r" rtl="1"/>
            <a:r>
              <a:rPr lang="fa-IR" sz="1600" b="1" dirty="0">
                <a:cs typeface="B Nazanin" pitchFamily="2" charset="-78"/>
              </a:rPr>
              <a:t>افت فشار خون</a:t>
            </a:r>
          </a:p>
          <a:p>
            <a:pPr lvl="1" algn="r" rtl="1"/>
            <a:r>
              <a:rPr lang="fa-IR" sz="1600" b="1" dirty="0">
                <a:cs typeface="B Nazanin" pitchFamily="2" charset="-78"/>
              </a:rPr>
              <a:t> اختلال در سیستم انعقادی-عروقی و خونریزی</a:t>
            </a:r>
          </a:p>
          <a:p>
            <a:pPr lvl="1" algn="r" rtl="1"/>
            <a:r>
              <a:rPr lang="fa-IR" sz="1600" b="1" dirty="0">
                <a:cs typeface="B Nazanin" pitchFamily="2" charset="-78"/>
              </a:rPr>
              <a:t>عمدتا زئونوز هستند و انسان به طور تصادفی از طریق تماس با ترشحات حیوان و یا گزش ناقل آلوده می شود </a:t>
            </a:r>
          </a:p>
          <a:p>
            <a:pPr lvl="1" algn="r" rtl="1"/>
            <a:r>
              <a:rPr lang="fa-IR" sz="1600" b="1" dirty="0">
                <a:cs typeface="B Nazanin" pitchFamily="2" charset="-78"/>
              </a:rPr>
              <a:t> کشندگی بالا</a:t>
            </a:r>
          </a:p>
          <a:p>
            <a:pPr lvl="1" algn="r" rtl="1"/>
            <a:endParaRPr lang="en-US" sz="1600" b="1" dirty="0">
              <a:cs typeface="B Nazanin" pitchFamily="2" charset="-78"/>
            </a:endParaRPr>
          </a:p>
        </p:txBody>
      </p:sp>
    </p:spTree>
    <p:extLst>
      <p:ext uri="{BB962C8B-B14F-4D97-AF65-F5344CB8AC3E}">
        <p14:creationId xmlns:p14="http://schemas.microsoft.com/office/powerpoint/2010/main" val="212554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B2982-7373-DA68-EC61-13BDFE955361}"/>
              </a:ext>
            </a:extLst>
          </p:cNvPr>
          <p:cNvSpPr txBox="1"/>
          <p:nvPr/>
        </p:nvSpPr>
        <p:spPr>
          <a:xfrm>
            <a:off x="1002891" y="458956"/>
            <a:ext cx="8775290" cy="6524863"/>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تب خونریزی‌دهنده کریمه-کنگو:</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یک بیماری حاد تب‌دار و خون‌ریزی دهنده است که از طریق گزش کنه یا تماس با خون یا ترشحات یا لاشه دام و انسان آلوده منتقل می‌شود.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ویروس تب خونریزی‌دهنده کریمه-کنگو اصولاً در طبیعت به وسیله کنه‌های سخت گونه هیالوما منتقل می‌شود؛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ریشه کنی ویروس عملا امکان پذیر نمی باشد.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میزان مرگ و میر این بیماری می تواند قابل توجه باشد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این بیماری دارای قابلیت انتقال انسان به انسان است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در حال حاضر هیچگونه واکسن مورد تایید علیه این بیماری در دسترس نمی باشد.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با توجه به تغییرات اقلیمی از جمله گرم شدن کره زمین و افزایش تجارت دام و ... پیش بینی شده است بروز موارد بیماری در آینده نزدیک با افزایش قابل توجه همراه باشد.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این ویروس جزء عوامل بیوتروریستی "کلاس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 </a:t>
            </a:r>
            <a:r>
              <a:rPr kumimoji="0" lang="fa-I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تلقی می شود و بنابراین احتمال سوء استفاده های تروریستی از آن مطرح می باشد</a:t>
            </a:r>
            <a:r>
              <a:rPr kumimoji="0" lang="fa-I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AB5BE6C-2BC7-5BC4-0B31-E737134C4CF3}"/>
              </a:ext>
            </a:extLst>
          </p:cNvPr>
          <p:cNvPicPr>
            <a:picLocks noChangeAspect="1"/>
          </p:cNvPicPr>
          <p:nvPr/>
        </p:nvPicPr>
        <p:blipFill>
          <a:blip r:embed="rId2"/>
          <a:stretch>
            <a:fillRect/>
          </a:stretch>
        </p:blipFill>
        <p:spPr>
          <a:xfrm>
            <a:off x="217539" y="5633884"/>
            <a:ext cx="2566219" cy="1224116"/>
          </a:xfrm>
          <a:prstGeom prst="rect">
            <a:avLst/>
          </a:prstGeom>
        </p:spPr>
      </p:pic>
    </p:spTree>
    <p:extLst>
      <p:ext uri="{BB962C8B-B14F-4D97-AF65-F5344CB8AC3E}">
        <p14:creationId xmlns:p14="http://schemas.microsoft.com/office/powerpoint/2010/main" val="3273967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995390" y="445792"/>
            <a:ext cx="7067964" cy="5802615"/>
          </a:xfrm>
          <a:prstGeom prst="rect">
            <a:avLst/>
          </a:prstGeom>
          <a:noFill/>
          <a:ln w="9525">
            <a:noFill/>
            <a:miter lim="800000"/>
            <a:headEnd/>
            <a:tailEnd/>
          </a:ln>
          <a:effectLst/>
        </p:spPr>
      </p:pic>
    </p:spTree>
    <p:extLst>
      <p:ext uri="{BB962C8B-B14F-4D97-AF65-F5344CB8AC3E}">
        <p14:creationId xmlns:p14="http://schemas.microsoft.com/office/powerpoint/2010/main" val="7006372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5A06415-99F4-4622-A4F2-427BD7926FBE}"/>
              </a:ext>
            </a:extLst>
          </p:cNvPr>
          <p:cNvSpPr>
            <a:spLocks noGrp="1"/>
          </p:cNvSpPr>
          <p:nvPr>
            <p:ph type="title"/>
          </p:nvPr>
        </p:nvSpPr>
        <p:spPr>
          <a:xfrm>
            <a:off x="2592388" y="292100"/>
            <a:ext cx="8912225" cy="710587"/>
          </a:xfrm>
        </p:spPr>
        <p:txBody>
          <a:bodyPr/>
          <a:lstStyle/>
          <a:p>
            <a:pPr algn="r" eaLnBrk="1" hangingPunct="1"/>
            <a:r>
              <a:rPr lang="fa-IR" altLang="en-US" b="1" dirty="0">
                <a:cs typeface="B Nazanin" panose="00000400000000000000" pitchFamily="2" charset="-78"/>
              </a:rPr>
              <a:t>اهمیت موضوع</a:t>
            </a:r>
            <a:endParaRPr lang="en-US" alt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id="{A2ECA95D-D89C-4A67-88E5-E601CED726E0}"/>
              </a:ext>
            </a:extLst>
          </p:cNvPr>
          <p:cNvSpPr>
            <a:spLocks noGrp="1"/>
          </p:cNvSpPr>
          <p:nvPr>
            <p:ph idx="1"/>
          </p:nvPr>
        </p:nvSpPr>
        <p:spPr>
          <a:xfrm>
            <a:off x="-88287" y="931863"/>
            <a:ext cx="11831025" cy="5756275"/>
          </a:xfrm>
        </p:spPr>
        <p:txBody>
          <a:bodyPr rtlCol="0">
            <a:noAutofit/>
          </a:bodyPr>
          <a:lstStyle/>
          <a:p>
            <a:pPr marL="0" indent="0" algn="r" rtl="1" eaLnBrk="1" fontAlgn="auto" hangingPunct="1">
              <a:lnSpc>
                <a:spcPct val="150000"/>
              </a:lnSpc>
              <a:spcAft>
                <a:spcPts val="0"/>
              </a:spcAft>
              <a:buClr>
                <a:schemeClr val="accent2">
                  <a:lumMod val="75000"/>
                </a:schemeClr>
              </a:buClr>
              <a:buFont typeface="Wingdings" pitchFamily="2" charset="2"/>
              <a:buChar char="ü"/>
              <a:defRPr/>
            </a:pPr>
            <a:r>
              <a:rPr lang="fa-IR" sz="2400" b="1" dirty="0">
                <a:solidFill>
                  <a:schemeClr val="accent1"/>
                </a:solidFill>
                <a:latin typeface="Arial" panose="020B0604020202020204" pitchFamily="34" charset="0"/>
                <a:cs typeface="Arial" panose="020B0604020202020204" pitchFamily="34" charset="0"/>
              </a:rPr>
              <a:t>بیش از 50 % </a:t>
            </a:r>
            <a:r>
              <a:rPr lang="fa-IR" sz="2400" b="1" dirty="0">
                <a:solidFill>
                  <a:schemeClr val="tx1">
                    <a:lumMod val="75000"/>
                    <a:lumOff val="25000"/>
                  </a:schemeClr>
                </a:solidFill>
                <a:latin typeface="Arial" panose="020B0604020202020204" pitchFamily="34" charset="0"/>
                <a:cs typeface="Arial" panose="020B0604020202020204" pitchFamily="34" charset="0"/>
              </a:rPr>
              <a:t>جمعیت دنیا در معرض خطر ابتلا به این بیماریها هستند</a:t>
            </a:r>
          </a:p>
          <a:p>
            <a:pPr marL="0" indent="0" algn="r" rtl="1" eaLnBrk="1" fontAlgn="auto" hangingPunct="1">
              <a:lnSpc>
                <a:spcPct val="150000"/>
              </a:lnSpc>
              <a:spcAft>
                <a:spcPts val="0"/>
              </a:spcAft>
              <a:buClr>
                <a:schemeClr val="accent2">
                  <a:lumMod val="75000"/>
                </a:schemeClr>
              </a:buClr>
              <a:buFont typeface="Wingdings" pitchFamily="2" charset="2"/>
              <a:buChar char="ü"/>
              <a:defRPr/>
            </a:pPr>
            <a:r>
              <a:rPr lang="fa-IR" sz="2400" dirty="0">
                <a:solidFill>
                  <a:schemeClr val="accent1"/>
                </a:solidFill>
                <a:latin typeface="Arial" panose="020B0604020202020204" pitchFamily="34" charset="0"/>
                <a:cs typeface="Arial" panose="020B0604020202020204" pitchFamily="34" charset="0"/>
              </a:rPr>
              <a:t>ناتوانی و از کار افتادگی </a:t>
            </a:r>
            <a:r>
              <a:rPr lang="fa-IR" sz="2400" b="1" dirty="0">
                <a:solidFill>
                  <a:schemeClr val="tx1"/>
                </a:solidFill>
                <a:latin typeface="Arial" panose="020B0604020202020204" pitchFamily="34" charset="0"/>
                <a:cs typeface="Arial" panose="020B0604020202020204" pitchFamily="34" charset="0"/>
              </a:rPr>
              <a:t>قابل توجه مبتلایان </a:t>
            </a:r>
            <a:r>
              <a:rPr lang="fa-IR" sz="2400" b="1" dirty="0">
                <a:solidFill>
                  <a:schemeClr val="tx1">
                    <a:lumMod val="75000"/>
                    <a:lumOff val="25000"/>
                  </a:schemeClr>
                </a:solidFill>
                <a:latin typeface="Arial" panose="020B0604020202020204" pitchFamily="34" charset="0"/>
                <a:cs typeface="Arial" panose="020B0604020202020204" pitchFamily="34" charset="0"/>
              </a:rPr>
              <a:t>این </a:t>
            </a:r>
            <a:r>
              <a:rPr lang="fa-IR" sz="2400" b="1" dirty="0">
                <a:solidFill>
                  <a:schemeClr val="tx1"/>
                </a:solidFill>
                <a:latin typeface="Arial" panose="020B0604020202020204" pitchFamily="34" charset="0"/>
                <a:cs typeface="Arial" panose="020B0604020202020204" pitchFamily="34" charset="0"/>
              </a:rPr>
              <a:t>بیماریها (بیماری چیکونگونیا) </a:t>
            </a:r>
            <a:endParaRPr lang="en-US" sz="2400" b="1" dirty="0">
              <a:solidFill>
                <a:schemeClr val="tx1"/>
              </a:solidFill>
              <a:latin typeface="Arial" panose="020B0604020202020204" pitchFamily="34" charset="0"/>
              <a:cs typeface="Arial" panose="020B0604020202020204" pitchFamily="34" charset="0"/>
            </a:endParaRPr>
          </a:p>
          <a:p>
            <a:pPr marL="0" indent="0" algn="r" rtl="1" eaLnBrk="1" fontAlgn="auto" hangingPunct="1">
              <a:lnSpc>
                <a:spcPct val="150000"/>
              </a:lnSpc>
              <a:spcAft>
                <a:spcPts val="0"/>
              </a:spcAft>
              <a:buClr>
                <a:schemeClr val="accent2">
                  <a:lumMod val="75000"/>
                </a:schemeClr>
              </a:buClr>
              <a:buFont typeface="Wingdings" pitchFamily="2" charset="2"/>
              <a:buChar char="ü"/>
              <a:defRPr/>
            </a:pPr>
            <a:r>
              <a:rPr lang="fa-IR" sz="2400" b="1" dirty="0">
                <a:solidFill>
                  <a:schemeClr val="tx1">
                    <a:lumMod val="75000"/>
                    <a:lumOff val="25000"/>
                  </a:schemeClr>
                </a:solidFill>
                <a:latin typeface="Arial" panose="020B0604020202020204" pitchFamily="34" charset="0"/>
                <a:cs typeface="Arial" panose="020B0604020202020204" pitchFamily="34" charset="0"/>
              </a:rPr>
              <a:t>تولد نوزادان با </a:t>
            </a:r>
            <a:r>
              <a:rPr lang="fa-IR" sz="2400" b="1" dirty="0">
                <a:solidFill>
                  <a:schemeClr val="accent1"/>
                </a:solidFill>
                <a:latin typeface="Arial" panose="020B0604020202020204" pitchFamily="34" charset="0"/>
                <a:cs typeface="Arial" panose="020B0604020202020204" pitchFamily="34" charset="0"/>
              </a:rPr>
              <a:t>عقب ماندگی ذهنی </a:t>
            </a:r>
            <a:r>
              <a:rPr lang="fa-IR" sz="2400" b="1" dirty="0">
                <a:solidFill>
                  <a:schemeClr val="tx1"/>
                </a:solidFill>
                <a:latin typeface="Arial" panose="020B0604020202020204" pitchFamily="34" charset="0"/>
                <a:cs typeface="Arial" panose="020B0604020202020204" pitchFamily="34" charset="0"/>
              </a:rPr>
              <a:t>(بیماری زیکا)</a:t>
            </a:r>
          </a:p>
          <a:p>
            <a:pPr marL="0" indent="0" algn="r" rtl="1" eaLnBrk="1" fontAlgn="auto" hangingPunct="1">
              <a:lnSpc>
                <a:spcPct val="150000"/>
              </a:lnSpc>
              <a:spcAft>
                <a:spcPts val="0"/>
              </a:spcAft>
              <a:buClr>
                <a:schemeClr val="accent2">
                  <a:lumMod val="75000"/>
                </a:schemeClr>
              </a:buClr>
              <a:buFont typeface="Wingdings" pitchFamily="2" charset="2"/>
              <a:buChar char="ü"/>
              <a:defRPr/>
            </a:pPr>
            <a:r>
              <a:rPr lang="fa-IR" sz="2400" b="1" dirty="0">
                <a:solidFill>
                  <a:schemeClr val="tx1">
                    <a:lumMod val="75000"/>
                    <a:lumOff val="25000"/>
                  </a:schemeClr>
                </a:solidFill>
                <a:latin typeface="Arial" panose="020B0604020202020204" pitchFamily="34" charset="0"/>
                <a:cs typeface="Arial" panose="020B0604020202020204" pitchFamily="34" charset="0"/>
              </a:rPr>
              <a:t>ایجاد </a:t>
            </a:r>
            <a:r>
              <a:rPr lang="fa-IR" sz="2400" b="1" dirty="0">
                <a:solidFill>
                  <a:schemeClr val="accent1"/>
                </a:solidFill>
                <a:latin typeface="Arial" panose="020B0604020202020204" pitchFamily="34" charset="0"/>
                <a:cs typeface="Arial" panose="020B0604020202020204" pitchFamily="34" charset="0"/>
              </a:rPr>
              <a:t>اپیدمیهای انفجاری </a:t>
            </a:r>
            <a:r>
              <a:rPr lang="fa-IR" sz="2400" b="1" dirty="0">
                <a:solidFill>
                  <a:schemeClr val="tx1"/>
                </a:solidFill>
                <a:latin typeface="Arial" panose="020B0604020202020204" pitchFamily="34" charset="0"/>
                <a:cs typeface="Arial" panose="020B0604020202020204" pitchFamily="34" charset="0"/>
              </a:rPr>
              <a:t>(ناقل آئدس اجیپتی)</a:t>
            </a:r>
          </a:p>
          <a:p>
            <a:pPr marL="0" indent="0" algn="r" rtl="1" eaLnBrk="1" fontAlgn="auto" hangingPunct="1">
              <a:lnSpc>
                <a:spcPct val="150000"/>
              </a:lnSpc>
              <a:spcAft>
                <a:spcPts val="0"/>
              </a:spcAft>
              <a:buClr>
                <a:schemeClr val="accent2">
                  <a:lumMod val="75000"/>
                </a:schemeClr>
              </a:buClr>
              <a:buFont typeface="Wingdings" pitchFamily="2" charset="2"/>
              <a:buChar char="ü"/>
              <a:defRPr/>
            </a:pPr>
            <a:r>
              <a:rPr lang="fa-IR" sz="2400" b="1" dirty="0">
                <a:solidFill>
                  <a:schemeClr val="tx1">
                    <a:lumMod val="75000"/>
                    <a:lumOff val="25000"/>
                  </a:schemeClr>
                </a:solidFill>
                <a:latin typeface="Arial" panose="020B0604020202020204" pitchFamily="34" charset="0"/>
                <a:cs typeface="Arial" panose="020B0604020202020204" pitchFamily="34" charset="0"/>
              </a:rPr>
              <a:t>هدررفت منابع اقتصادی </a:t>
            </a:r>
            <a:r>
              <a:rPr lang="fa-IR" sz="2400" b="1" dirty="0">
                <a:solidFill>
                  <a:schemeClr val="accent1"/>
                </a:solidFill>
                <a:latin typeface="Arial" panose="020B0604020202020204" pitchFamily="34" charset="0"/>
                <a:cs typeface="Arial" panose="020B0604020202020204" pitchFamily="34" charset="0"/>
              </a:rPr>
              <a:t>بیش از 8 برابر برنامه کنترل مالاریا</a:t>
            </a:r>
          </a:p>
          <a:p>
            <a:pPr marL="0" indent="0" eaLnBrk="1" fontAlgn="auto" hangingPunct="1">
              <a:spcAft>
                <a:spcPts val="0"/>
              </a:spcAft>
              <a:buFont typeface="Wingdings 3" charset="2"/>
              <a:buNone/>
              <a:defRPr/>
            </a:pPr>
            <a:endParaRPr lang="fa-IR" sz="24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1" fontAlgn="auto" hangingPunct="1">
              <a:spcAft>
                <a:spcPts val="0"/>
              </a:spcAft>
              <a:buFont typeface="Wingdings 3" charset="2"/>
              <a:buNone/>
              <a:defRPr/>
            </a:pPr>
            <a:endParaRPr lang="fa-IR" sz="24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1" fontAlgn="auto" hangingPunct="1">
              <a:spcAft>
                <a:spcPts val="0"/>
              </a:spcAft>
              <a:buFont typeface="Wingdings 3" charset="2"/>
              <a:buNone/>
              <a:defRPr/>
            </a:pPr>
            <a:endParaRPr lang="fa-IR" sz="24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1" fontAlgn="auto" hangingPunct="1">
              <a:spcAft>
                <a:spcPts val="0"/>
              </a:spcAft>
              <a:buFont typeface="Wingdings 3" charset="2"/>
              <a:buNone/>
              <a:defRPr/>
            </a:pPr>
            <a:endParaRPr lang="fa-IR" sz="2400" b="1"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spcAft>
                <a:spcPts val="0"/>
              </a:spcAft>
              <a:buFont typeface="Wingdings 3" charset="2"/>
              <a:buChar char=""/>
              <a:defRPr/>
            </a:pPr>
            <a:endParaRPr lang="en-US" sz="24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975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78748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309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پاور پوینت دکتر حسینی\‍CCHF pPT Dr. rezaei.f - Copy.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2276439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3E9250-6D0F-62A1-035A-DFC59D2539C0}"/>
              </a:ext>
            </a:extLst>
          </p:cNvPr>
          <p:cNvSpPr txBox="1"/>
          <p:nvPr/>
        </p:nvSpPr>
        <p:spPr>
          <a:xfrm>
            <a:off x="2722306" y="802287"/>
            <a:ext cx="8604455" cy="563231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علائم بیماری تب کریمه کنگو:</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تب</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درد عضلانی و کمر درد</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سرگیجه و حالت گیجی</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درد و سفتی در گردن</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سردرد</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احساس درد در چشم</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فوتو فوبیا (حساسیت به نور)</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حالت تهوع، استفراغ، اسهال و درد شکم</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گلودرد</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نوسانات خلقی</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ضربان قلب سریع</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خون ریزی زیر پوست</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هپاتیت</a:t>
            </a:r>
          </a:p>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نارسایی کبدی</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B200442-197D-D237-25FC-2289676DD5CD}"/>
              </a:ext>
            </a:extLst>
          </p:cNvPr>
          <p:cNvPicPr>
            <a:picLocks noChangeAspect="1"/>
          </p:cNvPicPr>
          <p:nvPr/>
        </p:nvPicPr>
        <p:blipFill>
          <a:blip r:embed="rId2"/>
          <a:stretch>
            <a:fillRect/>
          </a:stretch>
        </p:blipFill>
        <p:spPr>
          <a:xfrm>
            <a:off x="1455198" y="306422"/>
            <a:ext cx="3509777" cy="6245155"/>
          </a:xfrm>
          <a:prstGeom prst="rect">
            <a:avLst/>
          </a:prstGeom>
        </p:spPr>
      </p:pic>
    </p:spTree>
    <p:extLst>
      <p:ext uri="{BB962C8B-B14F-4D97-AF65-F5344CB8AC3E}">
        <p14:creationId xmlns:p14="http://schemas.microsoft.com/office/powerpoint/2010/main" val="4236335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008374" y="2086899"/>
            <a:ext cx="3856703" cy="3394472"/>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a:lstStyle>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endPar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endParaRP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r>
              <a:rPr kumimoji="0" lang="ar-SA" altLang="en-US" sz="2025"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عــلا  ئم ا پيدميولوژيك :</a:t>
            </a:r>
            <a:r>
              <a:rPr kumimoji="0" lang="ar-SA" altLang="en-US" sz="1575"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   </a:t>
            </a:r>
            <a:endPar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endParaRP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r>
              <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1 ـ سابقه  گزش با كنه يا له كردن كنه بادست  </a:t>
            </a: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r>
              <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2 ـ تماس مستقيم با خون تازه يا ساير بافتهاي دامها و حيوانات بيمار </a:t>
            </a: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r>
              <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3 ـ تماس مستقيم با خون ، ترشحات يا موا د دفعي بيمار قطعي يا مشكوك به </a:t>
            </a:r>
            <a:r>
              <a:rPr kumimoji="0" lang="en-US" altLang="ar-SA"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CCHF</a:t>
            </a:r>
            <a:endParaRPr kumimoji="0" lang="ar-SA" altLang="ar-SA"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endParaRP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r>
              <a:rPr kumimoji="0" lang="ar-SA" altLang="ar-SA"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4 ـ </a:t>
            </a:r>
            <a:r>
              <a:rPr kumimoji="0" lang="ar-SA" altLang="en-US" sz="1800"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rPr>
              <a:t>اقامت يا مسافرت در يك محيط روستايي كه ا حتمال تماس با دامها يا كنه ها وجود داشته است</a:t>
            </a:r>
            <a:endParaRPr kumimoji="0" lang="ar-SA" altLang="en-US" sz="1575"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endParaRPr>
          </a:p>
          <a:p>
            <a:pPr marL="192881" marR="0" lvl="0" indent="-192881" algn="r" defTabSz="685800" rtl="1" eaLnBrk="1" fontAlgn="base" latinLnBrk="0" hangingPunct="1">
              <a:lnSpc>
                <a:spcPct val="90000"/>
              </a:lnSpc>
              <a:spcBef>
                <a:spcPct val="20000"/>
              </a:spcBef>
              <a:spcAft>
                <a:spcPct val="0"/>
              </a:spcAft>
              <a:buClr>
                <a:srgbClr val="009999"/>
              </a:buClr>
              <a:buSzTx/>
              <a:buFontTx/>
              <a:buNone/>
              <a:tabLst/>
              <a:defRPr/>
            </a:pPr>
            <a:endParaRPr kumimoji="0" lang="ar-SA" altLang="en-US" sz="1575" b="1" i="0" u="none" strike="noStrike" kern="0" cap="none" spc="0" normalizeH="0" baseline="0" noProof="0" dirty="0">
              <a:ln>
                <a:noFill/>
              </a:ln>
              <a:solidFill>
                <a:srgbClr val="000000"/>
              </a:solidFill>
              <a:effectLst/>
              <a:uLnTx/>
              <a:uFillTx/>
              <a:latin typeface="Arial"/>
              <a:ea typeface="+mn-ea"/>
              <a:cs typeface="B Nazanin" panose="00000400000000000000" pitchFamily="2" charset="-78"/>
            </a:endParaRPr>
          </a:p>
        </p:txBody>
      </p:sp>
      <p:sp>
        <p:nvSpPr>
          <p:cNvPr id="5" name="Rectangle 2"/>
          <p:cNvSpPr txBox="1">
            <a:spLocks noChangeArrowheads="1"/>
          </p:cNvSpPr>
          <p:nvPr/>
        </p:nvSpPr>
        <p:spPr>
          <a:xfrm>
            <a:off x="8008374" y="349158"/>
            <a:ext cx="3738716" cy="1524000"/>
          </a:xfrm>
          <a:prstGeom prst="rect">
            <a:avLst/>
          </a:prstGeom>
          <a:solidFill>
            <a:schemeClr val="accent3">
              <a:lumMod val="60000"/>
              <a:lumOff val="40000"/>
            </a:schemeClr>
          </a:solidFill>
          <a:ln>
            <a:headEnd/>
            <a:tailEnd/>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1" eaLnBrk="1" fontAlgn="auto" latinLnBrk="0" hangingPunct="1">
              <a:lnSpc>
                <a:spcPct val="100000"/>
              </a:lnSpc>
              <a:spcBef>
                <a:spcPct val="0"/>
              </a:spcBef>
              <a:spcAft>
                <a:spcPts val="0"/>
              </a:spcAft>
              <a:buClrTx/>
              <a:buSzTx/>
              <a:buFontTx/>
              <a:buNone/>
              <a:tabLst/>
              <a:defRPr/>
            </a:pPr>
            <a:r>
              <a:rPr kumimoji="0" lang="ar-SA" altLang="en-US" sz="2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تعريف مورد مشكوك  </a:t>
            </a:r>
            <a:r>
              <a:rPr kumimoji="0" lang="en-US" altLang="ar-SA" sz="2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CCHF</a:t>
            </a:r>
            <a:r>
              <a:rPr kumimoji="0" lang="ar-SA" altLang="ar-SA" sz="2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 </a:t>
            </a:r>
            <a:br>
              <a:rPr kumimoji="0" lang="ar-SA" altLang="ar-SA" sz="16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br>
            <a:r>
              <a:rPr kumimoji="0" lang="ar-SA" altLang="en-US" sz="1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شروع ناگهاني تب ، درد عضلات</a:t>
            </a:r>
            <a:r>
              <a:rPr kumimoji="0" lang="fa-IR" altLang="en-US" sz="1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 </a:t>
            </a:r>
            <a:r>
              <a:rPr kumimoji="0" lang="fa-IR" altLang="en-US" sz="1800" b="1" i="0" u="none" strike="noStrike" kern="1200" cap="none" spc="0" normalizeH="0" baseline="0" noProof="0" dirty="0">
                <a:ln>
                  <a:noFill/>
                </a:ln>
                <a:solidFill>
                  <a:srgbClr val="FF0000"/>
                </a:solidFill>
                <a:effectLst/>
                <a:uLnTx/>
                <a:uFillTx/>
                <a:latin typeface="Tw Cen MT" panose="020B0602020104020603"/>
                <a:ea typeface="+mj-ea"/>
                <a:cs typeface="B Nazanin" panose="00000400000000000000" pitchFamily="2" charset="-78"/>
              </a:rPr>
              <a:t>خونریزی</a:t>
            </a:r>
            <a:r>
              <a:rPr kumimoji="0" lang="fa-IR" altLang="en-US" sz="1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(در مراحل ابتدایی ممکن است وجود نداشته باشد)</a:t>
            </a:r>
            <a:r>
              <a:rPr kumimoji="0" lang="ar-SA" altLang="en-US" sz="1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 </a:t>
            </a:r>
            <a:r>
              <a:rPr kumimoji="0" lang="ar-SA" altLang="en-US" sz="2800" b="1" i="0" u="none" strike="noStrike" kern="1200" cap="none" spc="0" normalizeH="0" baseline="0" noProof="0" dirty="0">
                <a:ln>
                  <a:noFill/>
                </a:ln>
                <a:solidFill>
                  <a:srgbClr val="4BCAAD"/>
                </a:solidFill>
                <a:effectLst/>
                <a:uLnTx/>
                <a:uFillTx/>
                <a:latin typeface="Tw Cen MT" panose="020B0602020104020603"/>
                <a:ea typeface="+mj-ea"/>
                <a:cs typeface="B Nazanin" panose="00000400000000000000" pitchFamily="2" charset="-78"/>
              </a:rPr>
              <a:t>+</a:t>
            </a:r>
            <a:r>
              <a:rPr kumimoji="0" lang="ar-SA" altLang="en-US" sz="18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rPr>
              <a:t> يكي ازعلائم اپيدميولوژيك</a:t>
            </a:r>
            <a:endParaRPr kumimoji="0" lang="en-US" altLang="ar-SA" sz="1200" b="1" i="0" u="none" strike="noStrike" kern="1200" cap="none" spc="0" normalizeH="0" baseline="0" noProof="0" dirty="0">
              <a:ln>
                <a:noFill/>
              </a:ln>
              <a:solidFill>
                <a:prstClr val="black"/>
              </a:solidFill>
              <a:effectLst/>
              <a:uLnTx/>
              <a:uFillTx/>
              <a:latin typeface="Tw Cen MT" panose="020B0602020104020603"/>
              <a:ea typeface="+mj-ea"/>
              <a:cs typeface="B Nazanin" panose="00000400000000000000" pitchFamily="2" charset="-78"/>
            </a:endParaRPr>
          </a:p>
        </p:txBody>
      </p:sp>
      <p:pic>
        <p:nvPicPr>
          <p:cNvPr id="2" name="Picture 1">
            <a:extLst>
              <a:ext uri="{FF2B5EF4-FFF2-40B4-BE49-F238E27FC236}">
                <a16:creationId xmlns:a16="http://schemas.microsoft.com/office/drawing/2014/main" id="{6E095BC9-A1E8-B429-1F85-9FE72C643DFC}"/>
              </a:ext>
            </a:extLst>
          </p:cNvPr>
          <p:cNvPicPr>
            <a:picLocks noChangeAspect="1"/>
          </p:cNvPicPr>
          <p:nvPr/>
        </p:nvPicPr>
        <p:blipFill>
          <a:blip r:embed="rId2"/>
          <a:stretch>
            <a:fillRect/>
          </a:stretch>
        </p:blipFill>
        <p:spPr>
          <a:xfrm>
            <a:off x="4075983" y="473395"/>
            <a:ext cx="3246387" cy="1523999"/>
          </a:xfrm>
          <a:prstGeom prst="rect">
            <a:avLst/>
          </a:prstGeom>
        </p:spPr>
      </p:pic>
      <p:pic>
        <p:nvPicPr>
          <p:cNvPr id="3" name="Picture 2">
            <a:extLst>
              <a:ext uri="{FF2B5EF4-FFF2-40B4-BE49-F238E27FC236}">
                <a16:creationId xmlns:a16="http://schemas.microsoft.com/office/drawing/2014/main" id="{6EC73925-4A9D-D24F-46C2-F18A803A039C}"/>
              </a:ext>
            </a:extLst>
          </p:cNvPr>
          <p:cNvPicPr>
            <a:picLocks noChangeAspect="1"/>
          </p:cNvPicPr>
          <p:nvPr/>
        </p:nvPicPr>
        <p:blipFill>
          <a:blip r:embed="rId3"/>
          <a:stretch>
            <a:fillRect/>
          </a:stretch>
        </p:blipFill>
        <p:spPr>
          <a:xfrm>
            <a:off x="3522717" y="2079527"/>
            <a:ext cx="4352921" cy="2920064"/>
          </a:xfrm>
          <a:prstGeom prst="rect">
            <a:avLst/>
          </a:prstGeom>
        </p:spPr>
      </p:pic>
      <p:pic>
        <p:nvPicPr>
          <p:cNvPr id="6" name="Picture 5">
            <a:extLst>
              <a:ext uri="{FF2B5EF4-FFF2-40B4-BE49-F238E27FC236}">
                <a16:creationId xmlns:a16="http://schemas.microsoft.com/office/drawing/2014/main" id="{DDEFACBD-C41A-BF77-7FA3-51AAEDF89508}"/>
              </a:ext>
            </a:extLst>
          </p:cNvPr>
          <p:cNvPicPr>
            <a:picLocks noChangeAspect="1"/>
          </p:cNvPicPr>
          <p:nvPr/>
        </p:nvPicPr>
        <p:blipFill>
          <a:blip r:embed="rId4"/>
          <a:stretch>
            <a:fillRect/>
          </a:stretch>
        </p:blipFill>
        <p:spPr>
          <a:xfrm>
            <a:off x="294968" y="473396"/>
            <a:ext cx="3421626" cy="1399762"/>
          </a:xfrm>
          <a:prstGeom prst="rect">
            <a:avLst/>
          </a:prstGeom>
        </p:spPr>
      </p:pic>
      <p:pic>
        <p:nvPicPr>
          <p:cNvPr id="7" name="Picture 6">
            <a:extLst>
              <a:ext uri="{FF2B5EF4-FFF2-40B4-BE49-F238E27FC236}">
                <a16:creationId xmlns:a16="http://schemas.microsoft.com/office/drawing/2014/main" id="{AC47F22F-1C3D-8B54-C5CB-39E3CF606A68}"/>
              </a:ext>
            </a:extLst>
          </p:cNvPr>
          <p:cNvPicPr>
            <a:picLocks noChangeAspect="1"/>
          </p:cNvPicPr>
          <p:nvPr/>
        </p:nvPicPr>
        <p:blipFill>
          <a:blip r:embed="rId5"/>
          <a:stretch>
            <a:fillRect/>
          </a:stretch>
        </p:blipFill>
        <p:spPr>
          <a:xfrm>
            <a:off x="326923" y="2490956"/>
            <a:ext cx="3063058" cy="2097206"/>
          </a:xfrm>
          <a:prstGeom prst="rect">
            <a:avLst/>
          </a:prstGeom>
        </p:spPr>
      </p:pic>
    </p:spTree>
    <p:extLst>
      <p:ext uri="{BB962C8B-B14F-4D97-AF65-F5344CB8AC3E}">
        <p14:creationId xmlns:p14="http://schemas.microsoft.com/office/powerpoint/2010/main" val="2453906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1840260" y="100089"/>
            <a:ext cx="8511480" cy="6762600"/>
          </a:xfrm>
          <a:solidFill>
            <a:schemeClr val="accent1">
              <a:lumMod val="40000"/>
              <a:lumOff val="60000"/>
            </a:schemeClr>
          </a:solidFill>
        </p:spPr>
        <p:txBody>
          <a:bodyPr>
            <a:noAutofit/>
          </a:bodyPr>
          <a:lstStyle/>
          <a:p>
            <a:pPr algn="ctr" rtl="1">
              <a:buFontTx/>
              <a:buNone/>
            </a:pPr>
            <a:r>
              <a:rPr lang="ar-SA" altLang="ar-SA" sz="1800" b="1" dirty="0">
                <a:cs typeface="B Nazanin" pitchFamily="2" charset="-78"/>
              </a:rPr>
              <a:t>راه انتقال :</a:t>
            </a:r>
            <a:endParaRPr lang="en-US" altLang="ar-SA" sz="1800" b="1" dirty="0">
              <a:cs typeface="B Nazanin" pitchFamily="2" charset="-78"/>
            </a:endParaRPr>
          </a:p>
          <a:p>
            <a:pPr algn="ctr" rtl="1">
              <a:buFontTx/>
              <a:buNone/>
            </a:pPr>
            <a:endParaRPr lang="en-US" altLang="ar-SA" sz="1800" b="1" dirty="0">
              <a:cs typeface="B Nazanin" pitchFamily="2" charset="-78"/>
            </a:endParaRPr>
          </a:p>
          <a:p>
            <a:pPr algn="ctr" rtl="1">
              <a:buFontTx/>
              <a:buNone/>
            </a:pPr>
            <a:endParaRPr lang="en-US" altLang="ar-SA" sz="1800" b="1" dirty="0">
              <a:cs typeface="B Nazanin" pitchFamily="2" charset="-78"/>
            </a:endParaRPr>
          </a:p>
          <a:p>
            <a:pPr algn="ctr" rtl="1">
              <a:buFontTx/>
              <a:buNone/>
            </a:pPr>
            <a:endParaRPr lang="en-US" altLang="ar-SA" sz="1800" b="1" dirty="0">
              <a:cs typeface="B Nazanin" pitchFamily="2" charset="-78"/>
            </a:endParaRPr>
          </a:p>
          <a:p>
            <a:pPr algn="just" rtl="1"/>
            <a:r>
              <a:rPr lang="ar-SA" sz="1800" b="1" dirty="0">
                <a:latin typeface="Mitra" pitchFamily="2" charset="-78"/>
                <a:cs typeface="B Nazanin" pitchFamily="2" charset="-78"/>
              </a:rPr>
              <a:t> </a:t>
            </a:r>
            <a:r>
              <a:rPr lang="fa-IR" altLang="en-US" sz="1800" b="1" dirty="0">
                <a:cs typeface="B Nazanin" pitchFamily="2" charset="-78"/>
              </a:rPr>
              <a:t>ویروس </a:t>
            </a:r>
            <a:r>
              <a:rPr lang="en-US" altLang="en-US" sz="1800" b="1" dirty="0">
                <a:cs typeface="B Nazanin" pitchFamily="2" charset="-78"/>
              </a:rPr>
              <a:t>CCHF </a:t>
            </a:r>
            <a:r>
              <a:rPr lang="fa-IR" altLang="en-US" sz="1800" b="1" dirty="0">
                <a:cs typeface="B Nazanin" pitchFamily="2" charset="-78"/>
              </a:rPr>
              <a:t>اصولاً در طبیعت بوسیله کنه های سخت گونه </a:t>
            </a:r>
            <a:r>
              <a:rPr lang="en-US" altLang="en-US" sz="1800" b="1" dirty="0" err="1">
                <a:cs typeface="B Nazanin" pitchFamily="2" charset="-78"/>
              </a:rPr>
              <a:t>Hyalomma</a:t>
            </a:r>
            <a:r>
              <a:rPr lang="en-US" altLang="en-US" sz="1800" b="1" dirty="0">
                <a:cs typeface="B Nazanin" pitchFamily="2" charset="-78"/>
              </a:rPr>
              <a:t> </a:t>
            </a:r>
            <a:r>
              <a:rPr lang="fa-IR" altLang="en-US" sz="1800" b="1" dirty="0">
                <a:cs typeface="B Nazanin" pitchFamily="2" charset="-78"/>
              </a:rPr>
              <a:t>منتقل می شود،</a:t>
            </a:r>
          </a:p>
          <a:p>
            <a:pPr algn="just" rtl="1"/>
            <a:r>
              <a:rPr lang="fa-IR" altLang="en-US" sz="1800" b="1" dirty="0">
                <a:cs typeface="B Nazanin" pitchFamily="2" charset="-78"/>
              </a:rPr>
              <a:t> </a:t>
            </a:r>
          </a:p>
          <a:p>
            <a:pPr algn="just" rtl="1"/>
            <a:r>
              <a:rPr lang="ar-SA" altLang="en-US" sz="1800" b="1" dirty="0">
                <a:cs typeface="B Nazanin" pitchFamily="2" charset="-78"/>
              </a:rPr>
              <a:t>انتقال ويروس از طريق تخم كنه به نسلهاي بعد </a:t>
            </a:r>
            <a:r>
              <a:rPr lang="fa-IR" altLang="en-US" sz="1800" b="1" dirty="0">
                <a:cs typeface="B Nazanin" pitchFamily="2" charset="-78"/>
              </a:rPr>
              <a:t>اتفاق می افتد.</a:t>
            </a:r>
          </a:p>
          <a:p>
            <a:pPr algn="just" rtl="1"/>
            <a:endParaRPr lang="ar-SA" altLang="en-US" sz="1800" b="1" dirty="0">
              <a:cs typeface="B Nazanin" pitchFamily="2" charset="-78"/>
            </a:endParaRPr>
          </a:p>
          <a:p>
            <a:pPr algn="just" rtl="1"/>
            <a:r>
              <a:rPr lang="fa-IR" altLang="en-US" sz="1800" b="1" dirty="0">
                <a:cs typeface="B Nazanin" pitchFamily="2" charset="-78"/>
              </a:rPr>
              <a:t>مهمترین راه آلودگی کنه، خونخواری کنه </a:t>
            </a:r>
            <a:r>
              <a:rPr lang="en-US" altLang="en-US" sz="1800" b="1" dirty="0" err="1">
                <a:cs typeface="B Nazanin" pitchFamily="2" charset="-78"/>
              </a:rPr>
              <a:t>Hyalomma</a:t>
            </a:r>
            <a:r>
              <a:rPr lang="en-US" altLang="en-US" sz="1800" b="1" dirty="0">
                <a:cs typeface="B Nazanin" pitchFamily="2" charset="-78"/>
              </a:rPr>
              <a:t> </a:t>
            </a:r>
            <a:r>
              <a:rPr lang="fa-IR" altLang="en-US" sz="1800" b="1" dirty="0">
                <a:cs typeface="B Nazanin" pitchFamily="2" charset="-78"/>
              </a:rPr>
              <a:t> نابالغ از مهره داران کوچک می باشد .</a:t>
            </a:r>
          </a:p>
          <a:p>
            <a:pPr algn="just" rtl="1"/>
            <a:r>
              <a:rPr lang="fa-IR" altLang="en-US" sz="1800" b="1" dirty="0">
                <a:cs typeface="B Nazanin" pitchFamily="2" charset="-78"/>
              </a:rPr>
              <a:t>بیماری در حیوانات اهلی هیچگونه علائم مشخصی ندارد و خطر انتقال بیماری در انسان در طی ذبح حیوان آلوده و یا یک دوره کوتاه</a:t>
            </a:r>
            <a:r>
              <a:rPr lang="en-US" altLang="en-US" sz="1800" b="1" dirty="0">
                <a:cs typeface="B Nazanin" pitchFamily="2" charset="-78"/>
              </a:rPr>
              <a:t> </a:t>
            </a:r>
            <a:r>
              <a:rPr lang="fa-IR" altLang="en-US" sz="1800" b="1" dirty="0">
                <a:cs typeface="B Nazanin" pitchFamily="2" charset="-78"/>
              </a:rPr>
              <a:t>پس از ذبح حیوان آلوده وجود دارد ( بدنبال تماس با پوست یا لاشه حیوان)</a:t>
            </a:r>
          </a:p>
          <a:p>
            <a:pPr algn="just" rtl="1"/>
            <a:endParaRPr lang="fa-IR" altLang="en-US" sz="1800" b="1" dirty="0">
              <a:cs typeface="B Nazanin" pitchFamily="2" charset="-78"/>
            </a:endParaRPr>
          </a:p>
          <a:p>
            <a:pPr algn="just" rtl="1"/>
            <a:r>
              <a:rPr lang="fa-IR" altLang="en-US" sz="1800" b="1" dirty="0">
                <a:cs typeface="B Nazanin" pitchFamily="2" charset="-78"/>
              </a:rPr>
              <a:t>تماس با خون و بافت بیماران بخصوص در مرحله خونریزی یا انجام هرگونه اعمالی که منجر به تماس</a:t>
            </a:r>
            <a:r>
              <a:rPr lang="en-US" altLang="en-US" sz="1800" b="1" dirty="0">
                <a:cs typeface="B Nazanin" pitchFamily="2" charset="-78"/>
              </a:rPr>
              <a:t>  </a:t>
            </a:r>
            <a:r>
              <a:rPr lang="fa-IR" altLang="en-US" sz="1800" b="1" dirty="0">
                <a:cs typeface="B Nazanin" pitchFamily="2" charset="-78"/>
              </a:rPr>
              <a:t>انسان با خون، بزاق، ادرار، مدفوع و استفراغ آنها گردد باعث انتقال بیماری می شود.</a:t>
            </a:r>
          </a:p>
          <a:p>
            <a:pPr algn="just" rtl="1"/>
            <a:endParaRPr lang="fa-IR" altLang="en-US" sz="1800" b="1" dirty="0">
              <a:cs typeface="B Nazanin" pitchFamily="2" charset="-78"/>
            </a:endParaRPr>
          </a:p>
          <a:p>
            <a:pPr algn="just" rtl="1"/>
            <a:r>
              <a:rPr lang="fa-IR" altLang="en-US" sz="1800" b="1" dirty="0">
                <a:cs typeface="B Nazanin" pitchFamily="2" charset="-78"/>
              </a:rPr>
              <a:t>افرادی که بیشتر در معرض خطر می باشند عبارتند از: دامداران و کشاورزان، کارگران کشتارگا هها، دامپزشکان و کارکنان بهداشتی و درمانی( بیمارستان ها) . </a:t>
            </a:r>
          </a:p>
          <a:p>
            <a:pPr algn="just" rtl="1"/>
            <a:endParaRPr lang="fa-IR" altLang="en-US" sz="1800" b="1" dirty="0">
              <a:cs typeface="B Nazanin" pitchFamily="2" charset="-78"/>
            </a:endParaRPr>
          </a:p>
          <a:p>
            <a:pPr algn="just" rtl="1"/>
            <a:r>
              <a:rPr lang="fa-IR" altLang="en-US" sz="1800" b="1" dirty="0">
                <a:cs typeface="B Nazanin" pitchFamily="2" charset="-78"/>
              </a:rPr>
              <a:t>شیوع بیماری بیشتر در فصل گرم سال همزمان با فصل فعالیت مخزن بیماری(کنه ها ) می باشد</a:t>
            </a:r>
          </a:p>
        </p:txBody>
      </p:sp>
      <p:sp>
        <p:nvSpPr>
          <p:cNvPr id="3" name="Rectangle 2"/>
          <p:cNvSpPr/>
          <p:nvPr/>
        </p:nvSpPr>
        <p:spPr>
          <a:xfrm>
            <a:off x="2057400" y="228600"/>
            <a:ext cx="8077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rPr>
              <a:t>راههای انتقال بیماری: گ</a:t>
            </a:r>
            <a:r>
              <a:rPr kumimoji="0" lang="ar-SA"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rPr>
              <a:t>زش كنـه ، له كردن كنه روي پوست ، ذبح حيوان آلوده و تماس با پوست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rPr>
              <a:t>يا لاشه حيوان، تماس با خون و بافتهاي بيمار مبتلا به </a:t>
            </a:r>
            <a:r>
              <a:rPr kumimoji="0" lang="en-US"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rPr>
              <a:t>CCHF</a:t>
            </a:r>
            <a:r>
              <a:rPr kumimoji="0" lang="ar-SA"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rPr>
              <a:t> ، آئروسل .</a:t>
            </a:r>
            <a:endParaRPr kumimoji="0" lang="fa-IR" altLang="en-US"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B Mitra" pitchFamily="2" charset="-78"/>
            </a:endParaRPr>
          </a:p>
        </p:txBody>
      </p:sp>
    </p:spTree>
    <p:extLst>
      <p:ext uri="{BB962C8B-B14F-4D97-AF65-F5344CB8AC3E}">
        <p14:creationId xmlns:p14="http://schemas.microsoft.com/office/powerpoint/2010/main" val="33091929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پاور پوینت دکتر حسینی\‍CCHF pPT Dr. rezaei.f - Copy.jpg"/>
          <p:cNvPicPr>
            <a:picLocks noChangeAspect="1" noChangeArrowheads="1"/>
          </p:cNvPicPr>
          <p:nvPr/>
        </p:nvPicPr>
        <p:blipFill>
          <a:blip r:embed="rId2"/>
          <a:srcRect/>
          <a:stretch>
            <a:fillRect/>
          </a:stretch>
        </p:blipFill>
        <p:spPr bwMode="auto">
          <a:xfrm>
            <a:off x="6096000" y="0"/>
            <a:ext cx="6037006" cy="6858000"/>
          </a:xfrm>
          <a:prstGeom prst="rect">
            <a:avLst/>
          </a:prstGeom>
          <a:noFill/>
        </p:spPr>
      </p:pic>
      <p:pic>
        <p:nvPicPr>
          <p:cNvPr id="3" name="Picture 2">
            <a:extLst>
              <a:ext uri="{FF2B5EF4-FFF2-40B4-BE49-F238E27FC236}">
                <a16:creationId xmlns:a16="http://schemas.microsoft.com/office/drawing/2014/main" id="{EBB27C8E-A091-A195-7C5C-AD5D9AFCE736}"/>
              </a:ext>
            </a:extLst>
          </p:cNvPr>
          <p:cNvPicPr>
            <a:picLocks noChangeAspect="1"/>
          </p:cNvPicPr>
          <p:nvPr/>
        </p:nvPicPr>
        <p:blipFill>
          <a:blip r:embed="rId3"/>
          <a:stretch>
            <a:fillRect/>
          </a:stretch>
        </p:blipFill>
        <p:spPr>
          <a:xfrm>
            <a:off x="58994" y="0"/>
            <a:ext cx="5754625" cy="6858000"/>
          </a:xfrm>
          <a:prstGeom prst="rect">
            <a:avLst/>
          </a:prstGeom>
        </p:spPr>
      </p:pic>
    </p:spTree>
    <p:extLst>
      <p:ext uri="{BB962C8B-B14F-4D97-AF65-F5344CB8AC3E}">
        <p14:creationId xmlns:p14="http://schemas.microsoft.com/office/powerpoint/2010/main" val="2528099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Grp="1" noChangeAspect="1"/>
          </p:cNvPicPr>
          <p:nvPr isPhoto="1"/>
        </p:nvPicPr>
        <p:blipFill>
          <a:blip r:embed="rId2">
            <a:lum/>
          </a:blip>
          <a:stretch>
            <a:fillRect/>
          </a:stretch>
        </p:blipFill>
        <p:spPr>
          <a:xfrm>
            <a:off x="6920683" y="78005"/>
            <a:ext cx="5433549" cy="6499776"/>
          </a:xfrm>
          <a:prstGeom prst="rect">
            <a:avLst/>
          </a:prstGeom>
          <a:noFill/>
          <a:ln>
            <a:noFill/>
          </a:ln>
        </p:spPr>
      </p:pic>
      <p:sp>
        <p:nvSpPr>
          <p:cNvPr id="5" name="Rectangle 3">
            <a:extLst>
              <a:ext uri="{FF2B5EF4-FFF2-40B4-BE49-F238E27FC236}">
                <a16:creationId xmlns:a16="http://schemas.microsoft.com/office/drawing/2014/main" id="{26D15239-AD4E-FEBD-5759-9D8A8F9DD3F4}"/>
              </a:ext>
            </a:extLst>
          </p:cNvPr>
          <p:cNvSpPr txBox="1">
            <a:spLocks noChangeArrowheads="1"/>
          </p:cNvSpPr>
          <p:nvPr/>
        </p:nvSpPr>
        <p:spPr bwMode="auto">
          <a:xfrm>
            <a:off x="368710" y="280219"/>
            <a:ext cx="6415548" cy="6297562"/>
          </a:xfrm>
          <a:prstGeom prst="rect">
            <a:avLst/>
          </a:prstGeom>
          <a:solidFill>
            <a:srgbClr val="4F81BD">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1" eaLnBrk="0" fontAlgn="base" latinLnBrk="0" hangingPunct="0">
              <a:lnSpc>
                <a:spcPct val="100000"/>
              </a:lnSpc>
              <a:spcBef>
                <a:spcPct val="20000"/>
              </a:spcBef>
              <a:spcAft>
                <a:spcPct val="0"/>
              </a:spcAft>
              <a:buClrTx/>
              <a:buSzTx/>
              <a:buFontTx/>
              <a:buNone/>
              <a:tabLst/>
              <a:defRPr/>
            </a:pPr>
            <a:r>
              <a:rPr kumimoji="0" lang="ar-SA" altLang="ar-SA"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راه انتقال :</a:t>
            </a:r>
            <a:endParaRPr kumimoji="0" lang="en-US" altLang="ar-SA"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endParaRPr>
          </a:p>
          <a:p>
            <a:pPr marL="0" marR="0" lvl="0" indent="0" algn="just" defTabSz="914400" rtl="1" eaLnBrk="0" fontAlgn="base" latinLnBrk="0" hangingPunct="0">
              <a:lnSpc>
                <a:spcPct val="100000"/>
              </a:lnSpc>
              <a:spcBef>
                <a:spcPct val="20000"/>
              </a:spcBef>
              <a:spcAft>
                <a:spcPct val="0"/>
              </a:spcAft>
              <a:buClrTx/>
              <a:buSzTx/>
              <a:buNone/>
              <a:tabLst/>
              <a:defRPr/>
            </a:pPr>
            <a:endPar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endParaRPr>
          </a:p>
          <a:p>
            <a:pPr marL="0" marR="0" lvl="0" indent="0" algn="just" defTabSz="914400" rtl="1" eaLnBrk="0" fontAlgn="base" latinLnBrk="0" hangingPunct="0">
              <a:lnSpc>
                <a:spcPct val="100000"/>
              </a:lnSpc>
              <a:spcBef>
                <a:spcPct val="20000"/>
              </a:spcBef>
              <a:spcAft>
                <a:spcPct val="0"/>
              </a:spcAft>
              <a:buClrTx/>
              <a:buSzTx/>
              <a:buNone/>
              <a:tabLst/>
              <a:defRPr/>
            </a:pPr>
            <a:r>
              <a:rPr kumimoji="0" lang="ar-SA"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انتقال ويروس از طريق تخم كنه به نسلهاي بعد </a:t>
            </a: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اتفاق می افتد.</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ar-SA"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endParaRP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مهمترین راه آلودگی کنه، خونخواری کنه </a:t>
            </a:r>
            <a:r>
              <a:rPr kumimoji="0" lang="en-US" altLang="en-US" sz="1800" b="1" i="0" u="none" strike="noStrike" kern="1200" cap="none" spc="0" normalizeH="0" baseline="0" noProof="0" dirty="0" err="1">
                <a:ln>
                  <a:noFill/>
                </a:ln>
                <a:solidFill>
                  <a:sysClr val="windowText" lastClr="000000"/>
                </a:solidFill>
                <a:effectLst/>
                <a:uLnTx/>
                <a:uFillTx/>
                <a:latin typeface="Calibri"/>
                <a:ea typeface="+mn-ea"/>
                <a:cs typeface="B Nazanin" pitchFamily="2" charset="-78"/>
              </a:rPr>
              <a:t>Hyalomma</a:t>
            </a:r>
            <a:r>
              <a:rPr kumimoji="0" lang="en-US"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 </a:t>
            </a: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 نابالغ از مهره داران کوچک می باشد .</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بیماری در حیوانات اهلی هیچگونه علائم مشخصی ندارد و خطر انتقال بیماری در انسان در طی ذبح حیوان آلوده و یا یک دوره کوتاه</a:t>
            </a:r>
            <a:r>
              <a:rPr kumimoji="0" lang="en-US"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 </a:t>
            </a: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پس از ذبح حیوان آلوده وجود دارد ( بدنبال تماس با پوست یا لاشه حیوان)</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تماس با خون و بافت بیماران بخصوص در مرحله خونریزی یا انجام هرگونه اعمالی که منجر به تماس</a:t>
            </a:r>
            <a:r>
              <a:rPr kumimoji="0" lang="en-US"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  </a:t>
            </a: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انسان با خون، بزاق، ادرار، مدفوع و استفراغ آنها گردد باعث انتقال بیماری می شود.</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  تماس با دامهای آلوده.</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ضمناً : احتمال ابتلاء به بیماری در صورت مسافرت به یک منطقه روستایی حتی بدون سابقه تماس آشکار با حیوانات یا گزش کنه وجود دارد.</a:t>
            </a:r>
          </a:p>
          <a:p>
            <a:pPr marL="342900" marR="0" lvl="0" indent="-342900" algn="just"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a-IR" altLang="en-US" sz="1800" b="1" i="0" u="none" strike="noStrike" kern="1200" cap="none" spc="0" normalizeH="0" baseline="0" noProof="0" dirty="0">
                <a:ln>
                  <a:noFill/>
                </a:ln>
                <a:solidFill>
                  <a:sysClr val="windowText" lastClr="000000"/>
                </a:solidFill>
                <a:effectLst/>
                <a:uLnTx/>
                <a:uFillTx/>
                <a:latin typeface="Calibri"/>
                <a:ea typeface="+mn-ea"/>
                <a:cs typeface="B Nazanin" pitchFamily="2" charset="-78"/>
              </a:rPr>
              <a:t>شیوع بیماری بیشتر در فصل گرم سال همزمان با فصل فعالیت مخزن بیماری(کنه ها ) می باشد</a:t>
            </a:r>
          </a:p>
        </p:txBody>
      </p:sp>
    </p:spTree>
    <p:extLst>
      <p:ext uri="{BB962C8B-B14F-4D97-AF65-F5344CB8AC3E}">
        <p14:creationId xmlns:p14="http://schemas.microsoft.com/office/powerpoint/2010/main" val="4011215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780959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97092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F9A9-DF9A-734E-DE5E-8024EFBE25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09D5BB0-7696-9E8D-58E7-A412BEFA668C}"/>
              </a:ext>
            </a:extLst>
          </p:cNvPr>
          <p:cNvPicPr>
            <a:picLocks noGrp="1" noChangeAspect="1"/>
          </p:cNvPicPr>
          <p:nvPr>
            <p:ph idx="1"/>
          </p:nvPr>
        </p:nvPicPr>
        <p:blipFill>
          <a:blip r:embed="rId2"/>
          <a:stretch>
            <a:fillRect/>
          </a:stretch>
        </p:blipFill>
        <p:spPr>
          <a:xfrm>
            <a:off x="221226" y="0"/>
            <a:ext cx="11828206" cy="6754761"/>
          </a:xfrm>
          <a:prstGeom prst="rect">
            <a:avLst/>
          </a:prstGeom>
        </p:spPr>
      </p:pic>
    </p:spTree>
    <p:extLst>
      <p:ext uri="{BB962C8B-B14F-4D97-AF65-F5344CB8AC3E}">
        <p14:creationId xmlns:p14="http://schemas.microsoft.com/office/powerpoint/2010/main" val="3923024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003925" y="3048000"/>
            <a:ext cx="184150" cy="762000"/>
          </a:xfrm>
          <a:prstGeom prst="rect">
            <a:avLst/>
          </a:prstGeom>
          <a:noFill/>
          <a:ln w="9525">
            <a:noFill/>
            <a:miter lim="800000"/>
            <a:headEnd/>
            <a:tailEnd/>
          </a:ln>
        </p:spPr>
        <p:txBody>
          <a:bodyPr wrap="none">
            <a:spAutoFit/>
          </a:bodyPr>
          <a:lstStyle/>
          <a:p>
            <a:pPr algn="r" rtl="1"/>
            <a:endParaRPr lang="en-US" sz="4400">
              <a:solidFill>
                <a:srgbClr val="CCDDEA"/>
              </a:solidFill>
              <a:latin typeface="Times New Roman" pitchFamily="18" charset="0"/>
            </a:endParaRPr>
          </a:p>
        </p:txBody>
      </p:sp>
      <p:sp>
        <p:nvSpPr>
          <p:cNvPr id="30724" name="Rectangle 4"/>
          <p:cNvSpPr>
            <a:spLocks noChangeArrowheads="1"/>
          </p:cNvSpPr>
          <p:nvPr/>
        </p:nvSpPr>
        <p:spPr bwMode="auto">
          <a:xfrm>
            <a:off x="1524000" y="115889"/>
            <a:ext cx="9144000" cy="814387"/>
          </a:xfrm>
          <a:prstGeom prst="rect">
            <a:avLst/>
          </a:prstGeom>
          <a:noFill/>
          <a:ln w="9525">
            <a:noFill/>
            <a:miter lim="800000"/>
            <a:headEnd/>
            <a:tailEnd/>
          </a:ln>
        </p:spPr>
        <p:txBody>
          <a:bodyPr lIns="144000" tIns="144000" rIns="144000" bIns="0" anchor="ctr"/>
          <a:lstStyle/>
          <a:p>
            <a:pPr algn="r" rtl="1"/>
            <a:endParaRPr lang="en-US" sz="4100" b="1" dirty="0">
              <a:solidFill>
                <a:srgbClr val="CCDDEA"/>
              </a:solidFill>
              <a:latin typeface="Calibri"/>
            </a:endParaRPr>
          </a:p>
        </p:txBody>
      </p:sp>
      <p:pic>
        <p:nvPicPr>
          <p:cNvPr id="30726" name="Picture 7" descr="17"/>
          <p:cNvPicPr>
            <a:picLocks noChangeAspect="1" noChangeArrowheads="1"/>
          </p:cNvPicPr>
          <p:nvPr/>
        </p:nvPicPr>
        <p:blipFill>
          <a:blip r:embed="rId2" cstate="print"/>
          <a:srcRect/>
          <a:stretch>
            <a:fillRect/>
          </a:stretch>
        </p:blipFill>
        <p:spPr bwMode="auto">
          <a:xfrm>
            <a:off x="10141590" y="4071144"/>
            <a:ext cx="2050410" cy="2622550"/>
          </a:xfrm>
          <a:prstGeom prst="rect">
            <a:avLst/>
          </a:prstGeom>
          <a:noFill/>
          <a:ln w="12700">
            <a:solidFill>
              <a:schemeClr val="tx1"/>
            </a:solidFill>
            <a:miter lim="800000"/>
            <a:headEnd/>
            <a:tailEnd/>
          </a:ln>
        </p:spPr>
      </p:pic>
      <p:sp>
        <p:nvSpPr>
          <p:cNvPr id="30727" name="Text Box 8"/>
          <p:cNvSpPr txBox="1">
            <a:spLocks noChangeArrowheads="1"/>
          </p:cNvSpPr>
          <p:nvPr/>
        </p:nvSpPr>
        <p:spPr bwMode="auto">
          <a:xfrm>
            <a:off x="8610600" y="5107781"/>
            <a:ext cx="184150" cy="274638"/>
          </a:xfrm>
          <a:prstGeom prst="rect">
            <a:avLst/>
          </a:prstGeom>
          <a:noFill/>
          <a:ln w="9525">
            <a:noFill/>
            <a:miter lim="800000"/>
            <a:headEnd/>
            <a:tailEnd/>
          </a:ln>
        </p:spPr>
        <p:txBody>
          <a:bodyPr wrap="none">
            <a:spAutoFit/>
          </a:bodyPr>
          <a:lstStyle/>
          <a:p>
            <a:pPr algn="r" rtl="1" eaLnBrk="0" hangingPunct="0"/>
            <a:endParaRPr lang="en-US" sz="1200" b="1">
              <a:solidFill>
                <a:prstClr val="white"/>
              </a:solidFill>
              <a:latin typeface="Calibri"/>
            </a:endParaRPr>
          </a:p>
        </p:txBody>
      </p:sp>
      <p:sp>
        <p:nvSpPr>
          <p:cNvPr id="2" name="Rectangle 1"/>
          <p:cNvSpPr/>
          <p:nvPr/>
        </p:nvSpPr>
        <p:spPr>
          <a:xfrm>
            <a:off x="10071926" y="230726"/>
            <a:ext cx="2050410" cy="3508653"/>
          </a:xfrm>
          <a:prstGeom prst="rect">
            <a:avLst/>
          </a:prstGeom>
          <a:solidFill>
            <a:schemeClr val="accent1">
              <a:lumMod val="40000"/>
              <a:lumOff val="60000"/>
            </a:schemeClr>
          </a:solidFill>
        </p:spPr>
        <p:txBody>
          <a:bodyPr wrap="square">
            <a:spAutoFit/>
          </a:bodyPr>
          <a:lstStyle/>
          <a:p>
            <a:pPr algn="r" rtl="1"/>
            <a:endParaRPr lang="en-US" sz="2400" b="1" dirty="0">
              <a:solidFill>
                <a:prstClr val="black">
                  <a:lumMod val="95000"/>
                  <a:lumOff val="5000"/>
                </a:prstClr>
              </a:solidFill>
              <a:latin typeface="Mitra" pitchFamily="2" charset="-78"/>
            </a:endParaRPr>
          </a:p>
          <a:p>
            <a:pPr algn="r" rtl="1"/>
            <a:r>
              <a:rPr lang="ar-SA" sz="2400" b="1" dirty="0">
                <a:solidFill>
                  <a:prstClr val="black">
                    <a:lumMod val="95000"/>
                    <a:lumOff val="5000"/>
                  </a:prstClr>
                </a:solidFill>
                <a:latin typeface="Mitra" pitchFamily="2" charset="-78"/>
                <a:cs typeface="B Nazanin" panose="00000400000000000000" pitchFamily="2" charset="-78"/>
              </a:rPr>
              <a:t>1- دوره كمون :</a:t>
            </a:r>
            <a:endParaRPr lang="fa-IR" sz="2400" b="1" dirty="0">
              <a:solidFill>
                <a:prstClr val="black">
                  <a:lumMod val="95000"/>
                  <a:lumOff val="5000"/>
                </a:prstClr>
              </a:solidFill>
              <a:latin typeface="Mitra" pitchFamily="2" charset="-78"/>
              <a:cs typeface="B Nazanin" panose="00000400000000000000" pitchFamily="2" charset="-78"/>
            </a:endParaRPr>
          </a:p>
          <a:p>
            <a:pPr algn="r" rtl="1"/>
            <a:r>
              <a:rPr lang="ar-SA" b="1" dirty="0">
                <a:solidFill>
                  <a:prstClr val="black">
                    <a:lumMod val="95000"/>
                    <a:lumOff val="5000"/>
                  </a:prstClr>
                </a:solidFill>
                <a:latin typeface="Mitra" pitchFamily="2" charset="-78"/>
                <a:cs typeface="B Nazanin" panose="00000400000000000000" pitchFamily="2" charset="-78"/>
              </a:rPr>
              <a:t>پس از گزش كن</a:t>
            </a:r>
            <a:r>
              <a:rPr lang="fa-IR" b="1" dirty="0">
                <a:solidFill>
                  <a:prstClr val="black">
                    <a:lumMod val="95000"/>
                    <a:lumOff val="5000"/>
                  </a:prstClr>
                </a:solidFill>
                <a:latin typeface="Mitra" pitchFamily="2" charset="-78"/>
                <a:cs typeface="B Nazanin" panose="00000400000000000000" pitchFamily="2" charset="-78"/>
              </a:rPr>
              <a:t>ه</a:t>
            </a:r>
            <a:r>
              <a:rPr lang="ar-SA" b="1" dirty="0">
                <a:solidFill>
                  <a:prstClr val="black">
                    <a:lumMod val="95000"/>
                    <a:lumOff val="5000"/>
                  </a:prstClr>
                </a:solidFill>
                <a:latin typeface="Mitra" pitchFamily="2" charset="-78"/>
                <a:cs typeface="B Nazanin" panose="00000400000000000000" pitchFamily="2" charset="-78"/>
              </a:rPr>
              <a:t> 1 تا 3 روز </a:t>
            </a:r>
            <a:r>
              <a:rPr lang="fa-IR" b="1" dirty="0">
                <a:solidFill>
                  <a:prstClr val="black">
                    <a:lumMod val="95000"/>
                    <a:lumOff val="5000"/>
                  </a:prstClr>
                </a:solidFill>
                <a:latin typeface="Mitra" pitchFamily="2" charset="-78"/>
                <a:cs typeface="B Nazanin" panose="00000400000000000000" pitchFamily="2" charset="-78"/>
              </a:rPr>
              <a:t>–حداکثر 9 روز</a:t>
            </a:r>
          </a:p>
          <a:p>
            <a:pPr algn="r" rtl="1"/>
            <a:r>
              <a:rPr lang="ar-SA" b="1" dirty="0">
                <a:solidFill>
                  <a:prstClr val="black">
                    <a:lumMod val="95000"/>
                    <a:lumOff val="5000"/>
                  </a:prstClr>
                </a:solidFill>
                <a:latin typeface="Mitra" pitchFamily="2" charset="-78"/>
                <a:cs typeface="B Nazanin" panose="00000400000000000000" pitchFamily="2" charset="-78"/>
              </a:rPr>
              <a:t>	</a:t>
            </a:r>
          </a:p>
          <a:p>
            <a:pPr algn="r" rtl="1"/>
            <a:r>
              <a:rPr lang="ar-SA" b="1" dirty="0">
                <a:solidFill>
                  <a:prstClr val="black">
                    <a:lumMod val="95000"/>
                    <a:lumOff val="5000"/>
                  </a:prstClr>
                </a:solidFill>
                <a:latin typeface="Mitra" pitchFamily="2" charset="-78"/>
                <a:cs typeface="B Nazanin" panose="00000400000000000000" pitchFamily="2" charset="-78"/>
              </a:rPr>
              <a:t> تماس با بافتها يا خون آلوده</a:t>
            </a:r>
            <a:r>
              <a:rPr lang="fa-IR" b="1" dirty="0">
                <a:solidFill>
                  <a:prstClr val="black">
                    <a:lumMod val="95000"/>
                    <a:lumOff val="5000"/>
                  </a:prstClr>
                </a:solidFill>
                <a:latin typeface="Mitra" pitchFamily="2" charset="-78"/>
                <a:cs typeface="B Nazanin" panose="00000400000000000000" pitchFamily="2" charset="-78"/>
              </a:rPr>
              <a:t>  </a:t>
            </a:r>
            <a:r>
              <a:rPr lang="ar-SA" b="1" dirty="0">
                <a:solidFill>
                  <a:prstClr val="black">
                    <a:lumMod val="95000"/>
                    <a:lumOff val="5000"/>
                  </a:prstClr>
                </a:solidFill>
                <a:latin typeface="Mitra" pitchFamily="2" charset="-78"/>
                <a:cs typeface="B Nazanin" panose="00000400000000000000" pitchFamily="2" charset="-78"/>
              </a:rPr>
              <a:t>5 تا 6 روز	</a:t>
            </a:r>
            <a:r>
              <a:rPr lang="fa-IR" b="1" dirty="0">
                <a:solidFill>
                  <a:prstClr val="black">
                    <a:lumMod val="95000"/>
                    <a:lumOff val="5000"/>
                  </a:prstClr>
                </a:solidFill>
                <a:latin typeface="Mitra" pitchFamily="2" charset="-78"/>
                <a:cs typeface="B Nazanin" panose="00000400000000000000" pitchFamily="2" charset="-78"/>
              </a:rPr>
              <a:t>                    </a:t>
            </a:r>
            <a:r>
              <a:rPr lang="ar-SA" b="1" dirty="0">
                <a:solidFill>
                  <a:prstClr val="black">
                    <a:lumMod val="95000"/>
                    <a:lumOff val="5000"/>
                  </a:prstClr>
                </a:solidFill>
                <a:latin typeface="Mitra" pitchFamily="2" charset="-78"/>
                <a:cs typeface="B Nazanin" panose="00000400000000000000" pitchFamily="2" charset="-78"/>
              </a:rPr>
              <a:t>حداكثر 13 روز</a:t>
            </a:r>
          </a:p>
          <a:p>
            <a:pPr algn="r" rtl="1"/>
            <a:endParaRPr lang="en-US" sz="2400" b="1" dirty="0">
              <a:solidFill>
                <a:prstClr val="black">
                  <a:lumMod val="95000"/>
                  <a:lumOff val="5000"/>
                </a:prstClr>
              </a:solidFill>
              <a:latin typeface="Mitra" pitchFamily="2" charset="-78"/>
            </a:endParaRPr>
          </a:p>
          <a:p>
            <a:pPr algn="r" rtl="1"/>
            <a:endParaRPr lang="en-US" sz="2400" b="1" dirty="0">
              <a:solidFill>
                <a:prstClr val="black">
                  <a:lumMod val="95000"/>
                  <a:lumOff val="5000"/>
                </a:prstClr>
              </a:solidFill>
              <a:latin typeface="Mitra" pitchFamily="2" charset="-78"/>
            </a:endParaRPr>
          </a:p>
          <a:p>
            <a:pPr algn="r" rtl="1"/>
            <a:endParaRPr lang="en-US" dirty="0">
              <a:solidFill>
                <a:prstClr val="black">
                  <a:lumMod val="95000"/>
                  <a:lumOff val="5000"/>
                </a:prstClr>
              </a:solidFill>
              <a:latin typeface="Calibri"/>
            </a:endParaRPr>
          </a:p>
        </p:txBody>
      </p:sp>
      <p:pic>
        <p:nvPicPr>
          <p:cNvPr id="3" name="Picture 2">
            <a:extLst>
              <a:ext uri="{FF2B5EF4-FFF2-40B4-BE49-F238E27FC236}">
                <a16:creationId xmlns:a16="http://schemas.microsoft.com/office/drawing/2014/main" id="{507C97C0-3B35-74BD-A7A4-6FF433CA18BA}"/>
              </a:ext>
            </a:extLst>
          </p:cNvPr>
          <p:cNvPicPr>
            <a:picLocks noChangeAspect="1"/>
          </p:cNvPicPr>
          <p:nvPr/>
        </p:nvPicPr>
        <p:blipFill>
          <a:blip r:embed="rId3"/>
          <a:stretch>
            <a:fillRect/>
          </a:stretch>
        </p:blipFill>
        <p:spPr>
          <a:xfrm>
            <a:off x="7051947" y="4173350"/>
            <a:ext cx="2797805" cy="2664576"/>
          </a:xfrm>
          <a:prstGeom prst="rect">
            <a:avLst/>
          </a:prstGeom>
        </p:spPr>
      </p:pic>
      <p:pic>
        <p:nvPicPr>
          <p:cNvPr id="4" name="Picture 3">
            <a:extLst>
              <a:ext uri="{FF2B5EF4-FFF2-40B4-BE49-F238E27FC236}">
                <a16:creationId xmlns:a16="http://schemas.microsoft.com/office/drawing/2014/main" id="{40C9E097-DE10-DF59-4292-0DF544206E3D}"/>
              </a:ext>
            </a:extLst>
          </p:cNvPr>
          <p:cNvPicPr>
            <a:picLocks noChangeAspect="1"/>
          </p:cNvPicPr>
          <p:nvPr/>
        </p:nvPicPr>
        <p:blipFill>
          <a:blip r:embed="rId4"/>
          <a:stretch>
            <a:fillRect/>
          </a:stretch>
        </p:blipFill>
        <p:spPr>
          <a:xfrm>
            <a:off x="6862219" y="230726"/>
            <a:ext cx="2987533" cy="3739379"/>
          </a:xfrm>
          <a:prstGeom prst="rect">
            <a:avLst/>
          </a:prstGeom>
        </p:spPr>
      </p:pic>
      <p:pic>
        <p:nvPicPr>
          <p:cNvPr id="5" name="Picture 4">
            <a:extLst>
              <a:ext uri="{FF2B5EF4-FFF2-40B4-BE49-F238E27FC236}">
                <a16:creationId xmlns:a16="http://schemas.microsoft.com/office/drawing/2014/main" id="{F4907139-85E2-672A-B04B-FF8CD7B2E746}"/>
              </a:ext>
            </a:extLst>
          </p:cNvPr>
          <p:cNvPicPr>
            <a:picLocks noChangeAspect="1"/>
          </p:cNvPicPr>
          <p:nvPr/>
        </p:nvPicPr>
        <p:blipFill>
          <a:blip r:embed="rId5"/>
          <a:stretch>
            <a:fillRect/>
          </a:stretch>
        </p:blipFill>
        <p:spPr>
          <a:xfrm>
            <a:off x="3832631" y="307257"/>
            <a:ext cx="2994301" cy="3662848"/>
          </a:xfrm>
          <a:prstGeom prst="rect">
            <a:avLst/>
          </a:prstGeom>
        </p:spPr>
      </p:pic>
      <p:pic>
        <p:nvPicPr>
          <p:cNvPr id="6" name="Picture 5">
            <a:extLst>
              <a:ext uri="{FF2B5EF4-FFF2-40B4-BE49-F238E27FC236}">
                <a16:creationId xmlns:a16="http://schemas.microsoft.com/office/drawing/2014/main" id="{1A599076-CCC1-999A-EC69-1BCCF8F47E0D}"/>
              </a:ext>
            </a:extLst>
          </p:cNvPr>
          <p:cNvPicPr>
            <a:picLocks noChangeAspect="1"/>
          </p:cNvPicPr>
          <p:nvPr/>
        </p:nvPicPr>
        <p:blipFill>
          <a:blip r:embed="rId6"/>
          <a:stretch>
            <a:fillRect/>
          </a:stretch>
        </p:blipFill>
        <p:spPr>
          <a:xfrm>
            <a:off x="3911727" y="4233048"/>
            <a:ext cx="2994301" cy="2545179"/>
          </a:xfrm>
          <a:prstGeom prst="rect">
            <a:avLst/>
          </a:prstGeom>
        </p:spPr>
      </p:pic>
      <p:pic>
        <p:nvPicPr>
          <p:cNvPr id="7" name="Picture 6">
            <a:extLst>
              <a:ext uri="{FF2B5EF4-FFF2-40B4-BE49-F238E27FC236}">
                <a16:creationId xmlns:a16="http://schemas.microsoft.com/office/drawing/2014/main" id="{E4324158-0952-704B-01AB-D850DE1FC1F3}"/>
              </a:ext>
            </a:extLst>
          </p:cNvPr>
          <p:cNvPicPr>
            <a:picLocks noChangeAspect="1"/>
          </p:cNvPicPr>
          <p:nvPr/>
        </p:nvPicPr>
        <p:blipFill>
          <a:blip r:embed="rId7"/>
          <a:stretch>
            <a:fillRect/>
          </a:stretch>
        </p:blipFill>
        <p:spPr>
          <a:xfrm>
            <a:off x="250722" y="523082"/>
            <a:ext cx="3359735" cy="3662848"/>
          </a:xfrm>
          <a:prstGeom prst="rect">
            <a:avLst/>
          </a:prstGeom>
        </p:spPr>
      </p:pic>
      <p:pic>
        <p:nvPicPr>
          <p:cNvPr id="8" name="Picture 7">
            <a:extLst>
              <a:ext uri="{FF2B5EF4-FFF2-40B4-BE49-F238E27FC236}">
                <a16:creationId xmlns:a16="http://schemas.microsoft.com/office/drawing/2014/main" id="{D17EEF7A-5EAD-2D35-4C9D-1A43415691F3}"/>
              </a:ext>
            </a:extLst>
          </p:cNvPr>
          <p:cNvPicPr>
            <a:picLocks noChangeAspect="1"/>
          </p:cNvPicPr>
          <p:nvPr/>
        </p:nvPicPr>
        <p:blipFill>
          <a:blip r:embed="rId8"/>
          <a:stretch>
            <a:fillRect/>
          </a:stretch>
        </p:blipFill>
        <p:spPr>
          <a:xfrm>
            <a:off x="104803" y="4173350"/>
            <a:ext cx="3515085" cy="2576613"/>
          </a:xfrm>
          <a:prstGeom prst="rect">
            <a:avLst/>
          </a:prstGeom>
        </p:spPr>
      </p:pic>
    </p:spTree>
    <p:extLst>
      <p:ext uri="{BB962C8B-B14F-4D97-AF65-F5344CB8AC3E}">
        <p14:creationId xmlns:p14="http://schemas.microsoft.com/office/powerpoint/2010/main" val="63392443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209800" y="174674"/>
            <a:ext cx="7772400" cy="1752600"/>
          </a:xfrm>
        </p:spPr>
        <p:txBody>
          <a:bodyPr>
            <a:normAutofit fontScale="90000"/>
          </a:bodyPr>
          <a:lstStyle/>
          <a:p>
            <a:pPr algn="r" rtl="1"/>
            <a:r>
              <a:rPr lang="en-US" altLang="zh-CN" b="1" dirty="0">
                <a:ea typeface="SimSun" panose="02010600030101010101" pitchFamily="2" charset="-122"/>
                <a:cs typeface="B Mitra" panose="00000400000000000000" pitchFamily="2" charset="-78"/>
              </a:rPr>
              <a:t>                 </a:t>
            </a:r>
            <a:r>
              <a:rPr lang="ar-SA" altLang="zh-CN" sz="5400" b="1" dirty="0">
                <a:solidFill>
                  <a:srgbClr val="FF3300"/>
                </a:solidFill>
                <a:ea typeface="SimSun" panose="02010600030101010101" pitchFamily="2" charset="-122"/>
                <a:cs typeface="B Mitra" panose="00000400000000000000" pitchFamily="2" charset="-78"/>
              </a:rPr>
              <a:t>درمان</a:t>
            </a:r>
            <a:r>
              <a:rPr lang="fa-IR" altLang="zh-CN" sz="5400" b="1" dirty="0">
                <a:solidFill>
                  <a:srgbClr val="FF3300"/>
                </a:solidFill>
                <a:ea typeface="SimSun" panose="02010600030101010101" pitchFamily="2" charset="-122"/>
                <a:cs typeface="B Mitra" panose="00000400000000000000" pitchFamily="2" charset="-78"/>
              </a:rPr>
              <a:t>:</a:t>
            </a:r>
            <a:r>
              <a:rPr lang="en-US" altLang="zh-CN" sz="2800" b="1" dirty="0">
                <a:ea typeface="SimSun" panose="02010600030101010101" pitchFamily="2" charset="-122"/>
                <a:cs typeface="B Mitra" panose="00000400000000000000" pitchFamily="2" charset="-78"/>
              </a:rPr>
              <a:t>              </a:t>
            </a:r>
            <a:br>
              <a:rPr lang="en-US" altLang="zh-CN" sz="2800" b="1" dirty="0">
                <a:ea typeface="SimSun" panose="02010600030101010101" pitchFamily="2" charset="-122"/>
                <a:cs typeface="B Mitra" panose="00000400000000000000" pitchFamily="2" charset="-78"/>
              </a:rPr>
            </a:br>
            <a:r>
              <a:rPr lang="fa-IR" altLang="zh-CN" sz="3200" b="1" dirty="0">
                <a:cs typeface="B Mitra" panose="00000400000000000000" pitchFamily="2" charset="-78"/>
              </a:rPr>
              <a:t>درمان حمایتی</a:t>
            </a:r>
            <a:br>
              <a:rPr lang="fa-IR" altLang="zh-CN" sz="3200" b="1" dirty="0">
                <a:cs typeface="B Mitra" panose="00000400000000000000" pitchFamily="2" charset="-78"/>
              </a:rPr>
            </a:br>
            <a:r>
              <a:rPr lang="fa-IR" altLang="zh-CN" sz="3200" b="1" dirty="0">
                <a:cs typeface="B Mitra" panose="00000400000000000000" pitchFamily="2" charset="-78"/>
              </a:rPr>
              <a:t>درمان اختصاصی: ریباویرین</a:t>
            </a:r>
            <a:endParaRPr lang="en-US" altLang="en-US" sz="3200" b="1" dirty="0">
              <a:cs typeface="B Mitra" panose="00000400000000000000" pitchFamily="2" charset="-78"/>
            </a:endParaRPr>
          </a:p>
        </p:txBody>
      </p:sp>
      <p:sp>
        <p:nvSpPr>
          <p:cNvPr id="124931" name="Rectangle 3"/>
          <p:cNvSpPr>
            <a:spLocks noGrp="1" noChangeArrowheads="1"/>
          </p:cNvSpPr>
          <p:nvPr>
            <p:ph idx="1"/>
          </p:nvPr>
        </p:nvSpPr>
        <p:spPr>
          <a:xfrm>
            <a:off x="2362200" y="2286000"/>
            <a:ext cx="7772400" cy="4419600"/>
          </a:xfrm>
        </p:spPr>
        <p:txBody>
          <a:bodyPr>
            <a:normAutofit/>
          </a:bodyPr>
          <a:lstStyle/>
          <a:p>
            <a:pPr algn="r" rtl="1">
              <a:buFont typeface="Wingdings" panose="05000000000000000000" pitchFamily="2" charset="2"/>
              <a:buNone/>
            </a:pPr>
            <a:r>
              <a:rPr lang="fa-IR" altLang="en-US" sz="2400" b="1" dirty="0">
                <a:cs typeface="B Mitra" panose="00000400000000000000" pitchFamily="2" charset="-78"/>
              </a:rPr>
              <a:t>ابتدا </a:t>
            </a:r>
            <a:r>
              <a:rPr lang="en-US" altLang="en-US" sz="2400" b="1" dirty="0">
                <a:cs typeface="B Mitra" panose="00000400000000000000" pitchFamily="2" charset="-78"/>
              </a:rPr>
              <a:t>   30mg/kg                      </a:t>
            </a:r>
            <a:r>
              <a:rPr lang="fa-IR" altLang="en-US" sz="2400" b="1" dirty="0">
                <a:cs typeface="B Mitra" panose="00000400000000000000" pitchFamily="2" charset="-78"/>
              </a:rPr>
              <a:t>یکجا</a:t>
            </a:r>
            <a:endParaRPr lang="en-US" altLang="en-US" sz="2400" b="1" dirty="0">
              <a:cs typeface="B Mitra" panose="00000400000000000000" pitchFamily="2" charset="-78"/>
            </a:endParaRPr>
          </a:p>
          <a:p>
            <a:pPr algn="r" rtl="1">
              <a:buFont typeface="Wingdings" panose="05000000000000000000" pitchFamily="2" charset="2"/>
              <a:buNone/>
            </a:pPr>
            <a:r>
              <a:rPr lang="fa-IR" altLang="en-US" sz="2400" b="1" dirty="0">
                <a:cs typeface="B Mitra" panose="00000400000000000000" pitchFamily="2" charset="-78"/>
              </a:rPr>
              <a:t>سپس                    </a:t>
            </a:r>
            <a:r>
              <a:rPr lang="en-US" altLang="en-US" sz="2400" b="1" dirty="0">
                <a:cs typeface="B Mitra" panose="00000400000000000000" pitchFamily="2" charset="-78"/>
              </a:rPr>
              <a:t>  15mg/kg  </a:t>
            </a:r>
            <a:r>
              <a:rPr lang="fa-IR" altLang="en-US" sz="2400" b="1" dirty="0">
                <a:cs typeface="B Mitra" panose="00000400000000000000" pitchFamily="2" charset="-78"/>
              </a:rPr>
              <a:t> هر 6 ساعت به مدت 4 روز</a:t>
            </a:r>
            <a:endParaRPr lang="en-US" altLang="en-US" sz="2400" b="1" dirty="0">
              <a:cs typeface="B Mitra" panose="00000400000000000000" pitchFamily="2" charset="-78"/>
            </a:endParaRPr>
          </a:p>
          <a:p>
            <a:pPr algn="r" rtl="1">
              <a:buFont typeface="Wingdings" panose="05000000000000000000" pitchFamily="2" charset="2"/>
              <a:buNone/>
            </a:pPr>
            <a:r>
              <a:rPr lang="fa-IR" altLang="en-US" sz="2400" b="1" dirty="0">
                <a:cs typeface="B Mitra" panose="00000400000000000000" pitchFamily="2" charset="-78"/>
              </a:rPr>
              <a:t>سپس                   </a:t>
            </a:r>
            <a:r>
              <a:rPr lang="en-US" altLang="en-US" sz="2400" b="1" dirty="0">
                <a:cs typeface="B Mitra" panose="00000400000000000000" pitchFamily="2" charset="-78"/>
              </a:rPr>
              <a:t>7.5 mg/kg   </a:t>
            </a:r>
            <a:r>
              <a:rPr lang="fa-IR" altLang="en-US" sz="2400" b="1" dirty="0">
                <a:cs typeface="B Mitra" panose="00000400000000000000" pitchFamily="2" charset="-78"/>
              </a:rPr>
              <a:t> هر 8 ساعت به مدت 6 روز</a:t>
            </a:r>
          </a:p>
          <a:p>
            <a:pPr algn="r" rtl="1">
              <a:buFont typeface="Wingdings" panose="05000000000000000000" pitchFamily="2" charset="2"/>
              <a:buNone/>
            </a:pPr>
            <a:r>
              <a:rPr lang="en-US" altLang="en-US" sz="2400" b="1" dirty="0">
                <a:cs typeface="B Mitra" panose="00000400000000000000" pitchFamily="2" charset="-78"/>
              </a:rPr>
              <a:t> </a:t>
            </a:r>
            <a:r>
              <a:rPr lang="en-US" altLang="en-US" sz="4000" b="1" dirty="0">
                <a:solidFill>
                  <a:schemeClr val="tx2"/>
                </a:solidFill>
                <a:cs typeface="B Mitra" panose="00000400000000000000" pitchFamily="2" charset="-78"/>
              </a:rPr>
              <a:t>*</a:t>
            </a:r>
            <a:r>
              <a:rPr lang="fa-IR" altLang="en-US" sz="2400" b="1" dirty="0">
                <a:cs typeface="B Mitra" panose="00000400000000000000" pitchFamily="2" charset="-78"/>
              </a:rPr>
              <a:t>طول مدت درمان ده روز می باشد.</a:t>
            </a:r>
          </a:p>
          <a:p>
            <a:pPr algn="r" rtl="1">
              <a:buFont typeface="Wingdings" panose="05000000000000000000" pitchFamily="2" charset="2"/>
              <a:buNone/>
            </a:pPr>
            <a:r>
              <a:rPr lang="en-US" altLang="en-US" sz="2400" b="1" dirty="0">
                <a:cs typeface="B Mitra" panose="00000400000000000000" pitchFamily="2" charset="-78"/>
              </a:rPr>
              <a:t> </a:t>
            </a:r>
            <a:r>
              <a:rPr lang="en-US" altLang="en-US" sz="4000" b="1" dirty="0">
                <a:solidFill>
                  <a:schemeClr val="tx2"/>
                </a:solidFill>
                <a:cs typeface="B Mitra" panose="00000400000000000000" pitchFamily="2" charset="-78"/>
              </a:rPr>
              <a:t>*</a:t>
            </a:r>
            <a:r>
              <a:rPr lang="fa-IR" altLang="en-US" sz="2400" b="1" dirty="0">
                <a:cs typeface="B Mitra" panose="00000400000000000000" pitchFamily="2" charset="-78"/>
              </a:rPr>
              <a:t>تجویز دارو در 6 روز اول پس از شروع علائم بالینی با میزان بهبودی بالا تری همراه است.</a:t>
            </a:r>
          </a:p>
        </p:txBody>
      </p:sp>
    </p:spTree>
    <p:extLst>
      <p:ext uri="{BB962C8B-B14F-4D97-AF65-F5344CB8AC3E}">
        <p14:creationId xmlns:p14="http://schemas.microsoft.com/office/powerpoint/2010/main" val="2212786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amond(in)">
                                      <p:cBhvr>
                                        <p:cTn id="7" dur="20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4931">
                                            <p:txEl>
                                              <p:pRg st="0" end="0"/>
                                            </p:txEl>
                                          </p:spTgt>
                                        </p:tgtEl>
                                        <p:attrNameLst>
                                          <p:attrName>style.visibility</p:attrName>
                                        </p:attrNameLst>
                                      </p:cBhvr>
                                      <p:to>
                                        <p:strVal val="visible"/>
                                      </p:to>
                                    </p:set>
                                    <p:animEffect transition="in" filter="wedge">
                                      <p:cBhvr>
                                        <p:cTn id="12" dur="2000"/>
                                        <p:tgtEl>
                                          <p:spTgt spid="1249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24931">
                                            <p:txEl>
                                              <p:pRg st="1" end="1"/>
                                            </p:txEl>
                                          </p:spTgt>
                                        </p:tgtEl>
                                        <p:attrNameLst>
                                          <p:attrName>style.visibility</p:attrName>
                                        </p:attrNameLst>
                                      </p:cBhvr>
                                      <p:to>
                                        <p:strVal val="visible"/>
                                      </p:to>
                                    </p:set>
                                    <p:animEffect transition="in" filter="wedge">
                                      <p:cBhvr>
                                        <p:cTn id="17" dur="2000"/>
                                        <p:tgtEl>
                                          <p:spTgt spid="1249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24931">
                                            <p:txEl>
                                              <p:pRg st="2" end="2"/>
                                            </p:txEl>
                                          </p:spTgt>
                                        </p:tgtEl>
                                        <p:attrNameLst>
                                          <p:attrName>style.visibility</p:attrName>
                                        </p:attrNameLst>
                                      </p:cBhvr>
                                      <p:to>
                                        <p:strVal val="visible"/>
                                      </p:to>
                                    </p:set>
                                    <p:animEffect transition="in" filter="wedge">
                                      <p:cBhvr>
                                        <p:cTn id="22" dur="2000"/>
                                        <p:tgtEl>
                                          <p:spTgt spid="1249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24931">
                                            <p:txEl>
                                              <p:pRg st="3" end="3"/>
                                            </p:txEl>
                                          </p:spTgt>
                                        </p:tgtEl>
                                        <p:attrNameLst>
                                          <p:attrName>style.visibility</p:attrName>
                                        </p:attrNameLst>
                                      </p:cBhvr>
                                      <p:to>
                                        <p:strVal val="visible"/>
                                      </p:to>
                                    </p:set>
                                    <p:animEffect transition="in" filter="wedge">
                                      <p:cBhvr>
                                        <p:cTn id="27" dur="2000"/>
                                        <p:tgtEl>
                                          <p:spTgt spid="12493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24931">
                                            <p:txEl>
                                              <p:pRg st="4" end="4"/>
                                            </p:txEl>
                                          </p:spTgt>
                                        </p:tgtEl>
                                        <p:attrNameLst>
                                          <p:attrName>style.visibility</p:attrName>
                                        </p:attrNameLst>
                                      </p:cBhvr>
                                      <p:to>
                                        <p:strVal val="visible"/>
                                      </p:to>
                                    </p:set>
                                    <p:animEffect transition="in" filter="wedge">
                                      <p:cBhvr>
                                        <p:cTn id="32" dur="2000"/>
                                        <p:tgtEl>
                                          <p:spTgt spid="1249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424852-25F0-3896-4C25-573896E0DF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2E4AC8-8BEA-48B8-86A7-188D7764B187}" type="slidenum">
              <a:rPr kumimoji="0" lang="en-US" sz="2000" b="0" i="0" u="none" strike="noStrike" kern="1200" cap="none" spc="0" normalizeH="0" baseline="0" noProof="0" smtClean="0">
                <a:ln>
                  <a:noFill/>
                </a:ln>
                <a:solidFill>
                  <a:srgbClr val="FEFFFF"/>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srgbClr val="FEFFFF"/>
              </a:solidFill>
              <a:effectLst/>
              <a:uLnTx/>
              <a:uFillTx/>
              <a:latin typeface="Century Gothic"/>
              <a:ea typeface="+mn-ea"/>
              <a:cs typeface="+mn-cs"/>
            </a:endParaRPr>
          </a:p>
        </p:txBody>
      </p:sp>
      <p:graphicFrame>
        <p:nvGraphicFramePr>
          <p:cNvPr id="5" name="Object 4">
            <a:extLst>
              <a:ext uri="{FF2B5EF4-FFF2-40B4-BE49-F238E27FC236}">
                <a16:creationId xmlns:a16="http://schemas.microsoft.com/office/drawing/2014/main" id="{8165705B-DCA9-5404-79AD-B83330AB8B4E}"/>
              </a:ext>
            </a:extLst>
          </p:cNvPr>
          <p:cNvGraphicFramePr>
            <a:graphicFrameLocks noChangeAspect="1"/>
          </p:cNvGraphicFramePr>
          <p:nvPr/>
        </p:nvGraphicFramePr>
        <p:xfrm>
          <a:off x="2035293" y="124929"/>
          <a:ext cx="8248394" cy="6733071"/>
        </p:xfrm>
        <a:graphic>
          <a:graphicData uri="http://schemas.openxmlformats.org/presentationml/2006/ole">
            <mc:AlternateContent xmlns:mc="http://schemas.openxmlformats.org/markup-compatibility/2006">
              <mc:Choice xmlns:v="urn:schemas-microsoft-com:vml" Requires="v">
                <p:oleObj name="Acrobat Document" r:id="rId2" imgW="5828995" imgH="7543561" progId="Acrobat.Document.DC">
                  <p:embed/>
                </p:oleObj>
              </mc:Choice>
              <mc:Fallback>
                <p:oleObj name="Acrobat Document" r:id="rId2" imgW="5828995" imgH="7543561" progId="Acrobat.Document.DC">
                  <p:embed/>
                  <p:pic>
                    <p:nvPicPr>
                      <p:cNvPr id="5" name="Object 4">
                        <a:extLst>
                          <a:ext uri="{FF2B5EF4-FFF2-40B4-BE49-F238E27FC236}">
                            <a16:creationId xmlns:a16="http://schemas.microsoft.com/office/drawing/2014/main" id="{8165705B-DCA9-5404-79AD-B83330AB8B4E}"/>
                          </a:ext>
                        </a:extLst>
                      </p:cNvPr>
                      <p:cNvPicPr/>
                      <p:nvPr/>
                    </p:nvPicPr>
                    <p:blipFill>
                      <a:blip r:embed="rId3"/>
                      <a:stretch>
                        <a:fillRect/>
                      </a:stretch>
                    </p:blipFill>
                    <p:spPr>
                      <a:xfrm>
                        <a:off x="2035293" y="124929"/>
                        <a:ext cx="8248394" cy="6733071"/>
                      </a:xfrm>
                      <a:prstGeom prst="rect">
                        <a:avLst/>
                      </a:prstGeom>
                    </p:spPr>
                  </p:pic>
                </p:oleObj>
              </mc:Fallback>
            </mc:AlternateContent>
          </a:graphicData>
        </a:graphic>
      </p:graphicFrame>
    </p:spTree>
    <p:extLst>
      <p:ext uri="{BB962C8B-B14F-4D97-AF65-F5344CB8AC3E}">
        <p14:creationId xmlns:p14="http://schemas.microsoft.com/office/powerpoint/2010/main" val="2002870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4684" y="1236406"/>
            <a:ext cx="11385755" cy="4781550"/>
          </a:xfrm>
        </p:spPr>
        <p:txBody>
          <a:bodyPr/>
          <a:lstStyle/>
          <a:p>
            <a:pPr algn="r" rtl="1">
              <a:buFontTx/>
              <a:buBlip>
                <a:blip r:embed="rId2"/>
              </a:buBlip>
            </a:pPr>
            <a:r>
              <a:rPr lang="fa-IR" altLang="en-US" b="1" dirty="0">
                <a:solidFill>
                  <a:schemeClr val="tx1"/>
                </a:solidFill>
                <a:effectLst/>
                <a:cs typeface="B Titr" panose="00000700000000000000" pitchFamily="2" charset="-78"/>
              </a:rPr>
              <a:t> </a:t>
            </a:r>
            <a:r>
              <a:rPr lang="ar-SA" altLang="en-US" b="1" dirty="0">
                <a:solidFill>
                  <a:srgbClr val="FF0000"/>
                </a:solidFill>
                <a:effectLst/>
                <a:cs typeface="B Titr" panose="00000700000000000000" pitchFamily="2" charset="-78"/>
              </a:rPr>
              <a:t>كليه موارد مشكوك بايد در بيمارستان بستري شوند </a:t>
            </a:r>
            <a:r>
              <a:rPr lang="fa-IR" altLang="en-US" b="1" dirty="0">
                <a:solidFill>
                  <a:srgbClr val="FF0000"/>
                </a:solidFill>
                <a:effectLst/>
                <a:cs typeface="B Titr" panose="00000700000000000000" pitchFamily="2" charset="-78"/>
              </a:rPr>
              <a:t>.</a:t>
            </a:r>
            <a:br>
              <a:rPr lang="fa-IR" altLang="en-US" b="1" dirty="0">
                <a:solidFill>
                  <a:srgbClr val="FF0000"/>
                </a:solidFill>
                <a:effectLst/>
                <a:cs typeface="B Titr" panose="00000700000000000000" pitchFamily="2" charset="-78"/>
              </a:rPr>
            </a:br>
            <a:br>
              <a:rPr lang="fa-IR" altLang="en-US" b="1" dirty="0">
                <a:solidFill>
                  <a:srgbClr val="FF0000"/>
                </a:solidFill>
                <a:cs typeface="B Titr" panose="00000700000000000000" pitchFamily="2" charset="-78"/>
              </a:rPr>
            </a:br>
            <a:br>
              <a:rPr lang="ar-SA" altLang="en-US" b="1" dirty="0">
                <a:solidFill>
                  <a:schemeClr val="tx1"/>
                </a:solidFill>
                <a:effectLst/>
                <a:cs typeface="B Titr" panose="00000700000000000000" pitchFamily="2" charset="-78"/>
              </a:rPr>
            </a:br>
            <a:r>
              <a:rPr lang="fa-IR" altLang="en-US" b="1" dirty="0">
                <a:solidFill>
                  <a:schemeClr val="tx1"/>
                </a:solidFill>
                <a:effectLst/>
                <a:cs typeface="B Titr" panose="00000700000000000000" pitchFamily="2" charset="-78"/>
              </a:rPr>
              <a:t> </a:t>
            </a:r>
            <a:r>
              <a:rPr lang="ar-SA" altLang="en-US" b="1" dirty="0">
                <a:solidFill>
                  <a:schemeClr val="folHlink"/>
                </a:solidFill>
                <a:effectLst/>
                <a:cs typeface="B Titr" panose="00000700000000000000" pitchFamily="2" charset="-78"/>
              </a:rPr>
              <a:t>در صورتي كه موارد مشكوك در چهار چوب تعريف مورد محتمل قرار گرفتند بايد گزارش تلفني به مركز بهداشت شهرستان + شروع درمان با ريباورين + تهيه سه نمونه سرم خون</a:t>
            </a:r>
            <a:r>
              <a:rPr lang="ar-SA" altLang="en-US" b="1" dirty="0">
                <a:solidFill>
                  <a:schemeClr val="tx1"/>
                </a:solidFill>
                <a:effectLst/>
                <a:cs typeface="B Titr" panose="00000700000000000000" pitchFamily="2" charset="-78"/>
              </a:rPr>
              <a:t> </a:t>
            </a:r>
            <a:endParaRPr lang="en-US" altLang="en-US" b="1" dirty="0">
              <a:solidFill>
                <a:schemeClr val="tx1"/>
              </a:solidFill>
              <a:effectLst/>
              <a:cs typeface="B Titr" panose="00000700000000000000" pitchFamily="2" charset="-78"/>
            </a:endParaRPr>
          </a:p>
        </p:txBody>
      </p:sp>
    </p:spTree>
    <p:extLst>
      <p:ext uri="{BB962C8B-B14F-4D97-AF65-F5344CB8AC3E}">
        <p14:creationId xmlns:p14="http://schemas.microsoft.com/office/powerpoint/2010/main" val="1408830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heel(4)">
                                      <p:cBhvr>
                                        <p:cTn id="7" dur="20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09800" y="1144588"/>
            <a:ext cx="7772400" cy="608012"/>
          </a:xfrm>
        </p:spPr>
        <p:txBody>
          <a:bodyPr>
            <a:normAutofit fontScale="90000"/>
          </a:bodyPr>
          <a:lstStyle/>
          <a:p>
            <a:pPr rtl="1"/>
            <a:r>
              <a:rPr lang="fa-IR" altLang="en-US" sz="4800" b="1"/>
              <a:t>روش</a:t>
            </a:r>
            <a:r>
              <a:rPr lang="ar-SA" altLang="en-US" sz="4800" b="1"/>
              <a:t> تهيه نمونه سرم بيمار :</a:t>
            </a:r>
            <a:endParaRPr lang="en-US" altLang="en-US" sz="4800" b="1"/>
          </a:p>
        </p:txBody>
      </p:sp>
      <p:sp>
        <p:nvSpPr>
          <p:cNvPr id="45059" name="Rectangle 3"/>
          <p:cNvSpPr>
            <a:spLocks noGrp="1" noChangeArrowheads="1"/>
          </p:cNvSpPr>
          <p:nvPr>
            <p:ph idx="1"/>
          </p:nvPr>
        </p:nvSpPr>
        <p:spPr>
          <a:xfrm>
            <a:off x="1253613" y="2133600"/>
            <a:ext cx="10250999" cy="3777622"/>
          </a:xfrm>
        </p:spPr>
        <p:txBody>
          <a:bodyPr>
            <a:normAutofit fontScale="92500" lnSpcReduction="10000"/>
          </a:bodyPr>
          <a:lstStyle/>
          <a:p>
            <a:pPr algn="r" rtl="1">
              <a:lnSpc>
                <a:spcPct val="220000"/>
              </a:lnSpc>
              <a:buFont typeface="Wingdings" panose="05000000000000000000" pitchFamily="2" charset="2"/>
              <a:buNone/>
            </a:pPr>
            <a:r>
              <a:rPr lang="ar-SA" altLang="en-US" i="1" u="sng" dirty="0">
                <a:solidFill>
                  <a:schemeClr val="accent1"/>
                </a:solidFill>
              </a:rPr>
              <a:t> </a:t>
            </a:r>
            <a:r>
              <a:rPr lang="ar-SA" altLang="en-US" b="1" i="1" u="sng" dirty="0">
                <a:solidFill>
                  <a:schemeClr val="accent1"/>
                </a:solidFill>
              </a:rPr>
              <a:t>نمونه اول :</a:t>
            </a:r>
            <a:r>
              <a:rPr lang="ar-SA" altLang="en-US" b="1" i="1" dirty="0">
                <a:solidFill>
                  <a:srgbClr val="CC00CC"/>
                </a:solidFill>
              </a:rPr>
              <a:t> </a:t>
            </a:r>
            <a:r>
              <a:rPr lang="fa-IR" altLang="en-US" b="1" i="1" dirty="0">
                <a:solidFill>
                  <a:srgbClr val="CC00CC"/>
                </a:solidFill>
              </a:rPr>
              <a:t>بلافاصله </a:t>
            </a:r>
            <a:r>
              <a:rPr lang="ar-SA" altLang="en-US" b="1" i="1" dirty="0">
                <a:solidFill>
                  <a:srgbClr val="CC00CC"/>
                </a:solidFill>
              </a:rPr>
              <a:t>پس از تشخيص بيماري </a:t>
            </a:r>
          </a:p>
          <a:p>
            <a:pPr algn="r" rtl="1">
              <a:lnSpc>
                <a:spcPct val="220000"/>
              </a:lnSpc>
              <a:buFont typeface="Wingdings" panose="05000000000000000000" pitchFamily="2" charset="2"/>
              <a:buNone/>
            </a:pPr>
            <a:r>
              <a:rPr lang="ar-SA" altLang="en-US" b="1" i="1" u="sng" dirty="0">
                <a:solidFill>
                  <a:schemeClr val="accent1"/>
                </a:solidFill>
              </a:rPr>
              <a:t>نمونه دوم :</a:t>
            </a:r>
            <a:r>
              <a:rPr lang="ar-SA" altLang="en-US" b="1" i="1" dirty="0">
                <a:solidFill>
                  <a:srgbClr val="CC00CC"/>
                </a:solidFill>
              </a:rPr>
              <a:t> 5 روز بعد از نمونه اول </a:t>
            </a:r>
          </a:p>
          <a:p>
            <a:pPr algn="r" rtl="1">
              <a:lnSpc>
                <a:spcPct val="220000"/>
              </a:lnSpc>
              <a:buFont typeface="Wingdings" panose="05000000000000000000" pitchFamily="2" charset="2"/>
              <a:buNone/>
            </a:pPr>
            <a:r>
              <a:rPr lang="ar-SA" altLang="en-US" b="1" i="1" u="sng" dirty="0">
                <a:solidFill>
                  <a:schemeClr val="accent1"/>
                </a:solidFill>
              </a:rPr>
              <a:t>نمونه سوم :</a:t>
            </a:r>
            <a:r>
              <a:rPr lang="ar-SA" altLang="en-US" b="1" i="1" dirty="0">
                <a:solidFill>
                  <a:srgbClr val="CC00CC"/>
                </a:solidFill>
              </a:rPr>
              <a:t> </a:t>
            </a:r>
            <a:r>
              <a:rPr lang="fa-IR" altLang="en-US" b="1" i="1" dirty="0">
                <a:solidFill>
                  <a:srgbClr val="CC00CC"/>
                </a:solidFill>
              </a:rPr>
              <a:t>5</a:t>
            </a:r>
            <a:r>
              <a:rPr lang="ar-SA" altLang="en-US" b="1" i="1" dirty="0">
                <a:solidFill>
                  <a:srgbClr val="CC00CC"/>
                </a:solidFill>
              </a:rPr>
              <a:t> روز بعد از نمونه </a:t>
            </a:r>
            <a:r>
              <a:rPr lang="fa-IR" altLang="en-US" b="1" i="1" dirty="0">
                <a:solidFill>
                  <a:srgbClr val="CC00CC"/>
                </a:solidFill>
              </a:rPr>
              <a:t>دوم</a:t>
            </a:r>
            <a:r>
              <a:rPr lang="ar-SA" altLang="en-US" dirty="0"/>
              <a:t> </a:t>
            </a:r>
            <a:endParaRPr lang="en-US" altLang="en-US" dirty="0"/>
          </a:p>
          <a:p>
            <a:pPr algn="just" rtl="1">
              <a:lnSpc>
                <a:spcPct val="220000"/>
              </a:lnSpc>
              <a:buFont typeface="Wingdings" panose="05000000000000000000" pitchFamily="2" charset="2"/>
              <a:buNone/>
            </a:pPr>
            <a:r>
              <a:rPr lang="ar-SA" altLang="en-US" b="1" dirty="0"/>
              <a:t>در هر نوبت 10 سي سي خون تهيه و پس از جدا سازي سرم در سه لوله كوچك هر كدام </a:t>
            </a:r>
            <a:r>
              <a:rPr lang="fa-IR" altLang="en-US" b="1" dirty="0"/>
              <a:t>1</a:t>
            </a:r>
            <a:r>
              <a:rPr lang="ar-SA" altLang="en-US" b="1" dirty="0"/>
              <a:t>سي سي سرم ريخته شده  و فوراً به آزمايشگاه ويروس شناسي در انسيتو پاستور تهران ارسال ميشود  . بر روي لوله ها بايد حتماً برچسب خطر سرايت بيماري نوشته شود .</a:t>
            </a:r>
          </a:p>
          <a:p>
            <a:pPr algn="r" rtl="1">
              <a:lnSpc>
                <a:spcPct val="220000"/>
              </a:lnSpc>
              <a:buFont typeface="Wingdings" panose="05000000000000000000" pitchFamily="2" charset="2"/>
              <a:buNone/>
            </a:pPr>
            <a:endParaRPr lang="ar-SA" altLang="en-US" dirty="0"/>
          </a:p>
          <a:p>
            <a:pPr algn="r" rtl="1">
              <a:lnSpc>
                <a:spcPct val="200000"/>
              </a:lnSpc>
              <a:buFont typeface="Wingdings" panose="05000000000000000000" pitchFamily="2" charset="2"/>
              <a:buNone/>
            </a:pPr>
            <a:endParaRPr lang="en-US" altLang="en-US" dirty="0"/>
          </a:p>
        </p:txBody>
      </p:sp>
    </p:spTree>
    <p:extLst>
      <p:ext uri="{BB962C8B-B14F-4D97-AF65-F5344CB8AC3E}">
        <p14:creationId xmlns:p14="http://schemas.microsoft.com/office/powerpoint/2010/main" val="150308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amond(in)">
                                      <p:cBhvr>
                                        <p:cTn id="7" dur="20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diamond(in)">
                                      <p:cBhvr>
                                        <p:cTn id="12" dur="2000"/>
                                        <p:tgtEl>
                                          <p:spTgt spid="450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5059">
                                            <p:txEl>
                                              <p:pRg st="1" end="1"/>
                                            </p:txEl>
                                          </p:spTgt>
                                        </p:tgtEl>
                                        <p:attrNameLst>
                                          <p:attrName>style.visibility</p:attrName>
                                        </p:attrNameLst>
                                      </p:cBhvr>
                                      <p:to>
                                        <p:strVal val="visible"/>
                                      </p:to>
                                    </p:set>
                                    <p:animEffect transition="in" filter="diamond(in)">
                                      <p:cBhvr>
                                        <p:cTn id="17" dur="2000"/>
                                        <p:tgtEl>
                                          <p:spTgt spid="450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5059">
                                            <p:txEl>
                                              <p:pRg st="2" end="2"/>
                                            </p:txEl>
                                          </p:spTgt>
                                        </p:tgtEl>
                                        <p:attrNameLst>
                                          <p:attrName>style.visibility</p:attrName>
                                        </p:attrNameLst>
                                      </p:cBhvr>
                                      <p:to>
                                        <p:strVal val="visible"/>
                                      </p:to>
                                    </p:set>
                                    <p:animEffect transition="in" filter="diamond(in)">
                                      <p:cBhvr>
                                        <p:cTn id="22" dur="2000"/>
                                        <p:tgtEl>
                                          <p:spTgt spid="4505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5059">
                                            <p:txEl>
                                              <p:pRg st="3" end="3"/>
                                            </p:txEl>
                                          </p:spTgt>
                                        </p:tgtEl>
                                        <p:attrNameLst>
                                          <p:attrName>style.visibility</p:attrName>
                                        </p:attrNameLst>
                                      </p:cBhvr>
                                      <p:to>
                                        <p:strVal val="visible"/>
                                      </p:to>
                                    </p:set>
                                    <p:animEffect transition="in" filter="diamond(in)">
                                      <p:cBhvr>
                                        <p:cTn id="27" dur="20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F7AA94-E766-DB65-B717-8AAA648CC90D}"/>
              </a:ext>
            </a:extLst>
          </p:cNvPr>
          <p:cNvSpPr>
            <a:spLocks noGrp="1"/>
          </p:cNvSpPr>
          <p:nvPr>
            <p:ph idx="1"/>
          </p:nvPr>
        </p:nvSpPr>
        <p:spPr>
          <a:xfrm>
            <a:off x="1828800" y="533401"/>
            <a:ext cx="8458200" cy="5592763"/>
          </a:xfrm>
          <a:solidFill>
            <a:schemeClr val="accent2">
              <a:lumMod val="20000"/>
              <a:lumOff val="80000"/>
            </a:schemeClr>
          </a:solidFill>
        </p:spPr>
        <p:txBody>
          <a:bodyPr/>
          <a:lstStyle/>
          <a:p>
            <a:pPr marL="0" indent="0" algn="ctr">
              <a:buNone/>
            </a:pPr>
            <a:endParaRPr lang="fa-IR" sz="7200" b="1" dirty="0">
              <a:solidFill>
                <a:srgbClr val="FF0000"/>
              </a:solidFill>
              <a:cs typeface="Aban" pitchFamily="2" charset="-78"/>
            </a:endParaRPr>
          </a:p>
          <a:p>
            <a:pPr marL="0" indent="0" algn="ctr">
              <a:buNone/>
            </a:pPr>
            <a:r>
              <a:rPr lang="fa-IR" sz="7200" b="1" dirty="0">
                <a:solidFill>
                  <a:srgbClr val="FF0000"/>
                </a:solidFill>
                <a:cs typeface="Aban" pitchFamily="2" charset="-78"/>
              </a:rPr>
              <a:t>توصیه های مهم در خصوص پیشگیری از ابتلا به تب کریمه کنگو  </a:t>
            </a:r>
            <a:endParaRPr lang="en-US" sz="7200" b="1" dirty="0">
              <a:solidFill>
                <a:srgbClr val="FF0000"/>
              </a:solidFill>
              <a:cs typeface="Aban" pitchFamily="2" charset="-78"/>
            </a:endParaRPr>
          </a:p>
        </p:txBody>
      </p:sp>
    </p:spTree>
    <p:extLst>
      <p:ext uri="{BB962C8B-B14F-4D97-AF65-F5344CB8AC3E}">
        <p14:creationId xmlns:p14="http://schemas.microsoft.com/office/powerpoint/2010/main" val="3383341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19E34-AAC1-1712-1FF8-D4083BF7A9FE}"/>
              </a:ext>
            </a:extLst>
          </p:cNvPr>
          <p:cNvSpPr>
            <a:spLocks noGrp="1"/>
          </p:cNvSpPr>
          <p:nvPr>
            <p:ph type="title"/>
          </p:nvPr>
        </p:nvSpPr>
        <p:spPr>
          <a:xfrm>
            <a:off x="734770" y="199670"/>
            <a:ext cx="9407173" cy="1400530"/>
          </a:xfrm>
        </p:spPr>
        <p:txBody>
          <a:bodyPr/>
          <a:lstStyle/>
          <a:p>
            <a:pPr algn="ctr"/>
            <a:r>
              <a:rPr lang="fa-IR" sz="3600" b="1" dirty="0">
                <a:solidFill>
                  <a:srgbClr val="FF0000"/>
                </a:solidFill>
                <a:latin typeface="Arial" panose="020B0604020202020204" pitchFamily="34" charset="0"/>
                <a:cs typeface="B Titr" panose="00000700000000000000" pitchFamily="2" charset="-78"/>
              </a:rPr>
              <a:t>راه های پیشگیری از بیماری</a:t>
            </a:r>
            <a:endParaRPr lang="en-US" sz="3600" b="1" dirty="0">
              <a:solidFill>
                <a:srgbClr val="FF0000"/>
              </a:solidFill>
              <a:latin typeface="Arial" panose="020B0604020202020204" pitchFamily="34" charset="0"/>
              <a:cs typeface="B Titr" panose="00000700000000000000" pitchFamily="2" charset="-78"/>
            </a:endParaRPr>
          </a:p>
        </p:txBody>
      </p:sp>
      <p:sp>
        <p:nvSpPr>
          <p:cNvPr id="51203" name="Rectangle 3"/>
          <p:cNvSpPr>
            <a:spLocks noGrp="1" noChangeArrowheads="1"/>
          </p:cNvSpPr>
          <p:nvPr>
            <p:ph idx="1"/>
          </p:nvPr>
        </p:nvSpPr>
        <p:spPr>
          <a:xfrm>
            <a:off x="398206" y="1201992"/>
            <a:ext cx="11562736" cy="4874343"/>
          </a:xfrm>
        </p:spPr>
        <p:txBody>
          <a:bodyPr>
            <a:noAutofit/>
          </a:bodyPr>
          <a:lstStyle/>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 ذبح دام فقط در كشتارگاه </a:t>
            </a:r>
          </a:p>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تهيه گوشت فقط از دامهاي</a:t>
            </a:r>
            <a:r>
              <a:rPr lang="fa-IR" altLang="en-US" sz="1700" b="1" dirty="0">
                <a:solidFill>
                  <a:srgbClr val="00B050"/>
                </a:solidFill>
                <a:cs typeface="B Titr" panose="00000700000000000000" pitchFamily="2" charset="-78"/>
              </a:rPr>
              <a:t> </a:t>
            </a:r>
            <a:r>
              <a:rPr lang="ar-SA" altLang="en-US" sz="1700" b="1" dirty="0">
                <a:solidFill>
                  <a:srgbClr val="00B050"/>
                </a:solidFill>
                <a:cs typeface="B Titr" panose="00000700000000000000" pitchFamily="2" charset="-78"/>
              </a:rPr>
              <a:t>ذبح شده در كشتارگاه و مورد تائيد سازمان دامپزشكي </a:t>
            </a:r>
          </a:p>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محافظت در مقابل گزش كنه </a:t>
            </a:r>
          </a:p>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پوشيدن لباس با پوشش كامل و رنگ سفيد هنگام تماس با دام و تعويض لباسها بعد از خروج از محل نگهداري دام </a:t>
            </a:r>
          </a:p>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استفاده از كرمها و اسپري هاي د</a:t>
            </a:r>
            <a:r>
              <a:rPr lang="fa-IR" altLang="en-US" sz="1700" b="1" dirty="0">
                <a:solidFill>
                  <a:srgbClr val="00B050"/>
                </a:solidFill>
                <a:cs typeface="B Titr" panose="00000700000000000000" pitchFamily="2" charset="-78"/>
              </a:rPr>
              <a:t>و</a:t>
            </a:r>
            <a:r>
              <a:rPr lang="ar-SA" altLang="en-US" sz="1700" b="1" dirty="0">
                <a:solidFill>
                  <a:srgbClr val="00B050"/>
                </a:solidFill>
                <a:cs typeface="B Titr" panose="00000700000000000000" pitchFamily="2" charset="-78"/>
              </a:rPr>
              <a:t>ر كننده حشرات در مناطق آلوده مثل</a:t>
            </a:r>
            <a:r>
              <a:rPr lang="en-US" altLang="en-US" sz="1700" b="1" dirty="0" err="1">
                <a:solidFill>
                  <a:srgbClr val="00B050"/>
                </a:solidFill>
                <a:cs typeface="B Titr" panose="00000700000000000000" pitchFamily="2" charset="-78"/>
              </a:rPr>
              <a:t>Diethyltolamid</a:t>
            </a:r>
            <a:r>
              <a:rPr lang="en-US" altLang="en-US" sz="1700" b="1" dirty="0">
                <a:solidFill>
                  <a:srgbClr val="00B050"/>
                </a:solidFill>
                <a:cs typeface="B Titr" panose="00000700000000000000" pitchFamily="2" charset="-78"/>
              </a:rPr>
              <a:t>  </a:t>
            </a:r>
            <a:r>
              <a:rPr lang="ar-SA" altLang="en-US" sz="1700" b="1" dirty="0">
                <a:solidFill>
                  <a:srgbClr val="00B050"/>
                </a:solidFill>
                <a:cs typeface="B Titr" panose="00000700000000000000" pitchFamily="2" charset="-78"/>
              </a:rPr>
              <a:t>یا استفاده از </a:t>
            </a:r>
            <a:r>
              <a:rPr lang="en-US" altLang="en-US" sz="1700" b="1" dirty="0">
                <a:solidFill>
                  <a:srgbClr val="00B050"/>
                </a:solidFill>
                <a:cs typeface="B Titr" panose="00000700000000000000" pitchFamily="2" charset="-78"/>
              </a:rPr>
              <a:t>Permethrin </a:t>
            </a:r>
            <a:r>
              <a:rPr lang="ar-SA" altLang="en-US" sz="1700" b="1" dirty="0">
                <a:solidFill>
                  <a:srgbClr val="00B050"/>
                </a:solidFill>
                <a:cs typeface="B Titr" panose="00000700000000000000" pitchFamily="2" charset="-78"/>
              </a:rPr>
              <a:t>بر روی لباس و کفش</a:t>
            </a:r>
          </a:p>
          <a:p>
            <a:pPr algn="r" rtl="1">
              <a:lnSpc>
                <a:spcPct val="110000"/>
              </a:lnSpc>
              <a:buFont typeface="Wingdings" panose="05000000000000000000" pitchFamily="2" charset="2"/>
              <a:buChar char="ü"/>
            </a:pPr>
            <a:r>
              <a:rPr lang="ar-SA" altLang="en-US" sz="1700" b="1" dirty="0">
                <a:solidFill>
                  <a:srgbClr val="00B050"/>
                </a:solidFill>
                <a:cs typeface="B Titr" panose="00000700000000000000" pitchFamily="2" charset="-78"/>
              </a:rPr>
              <a:t>جدا </a:t>
            </a:r>
            <a:r>
              <a:rPr lang="fa-IR" altLang="en-US" sz="1700" b="1" dirty="0">
                <a:solidFill>
                  <a:srgbClr val="00B050"/>
                </a:solidFill>
                <a:cs typeface="B Titr" panose="00000700000000000000" pitchFamily="2" charset="-78"/>
              </a:rPr>
              <a:t>نمو</a:t>
            </a:r>
            <a:r>
              <a:rPr lang="ar-SA" altLang="en-US" sz="1700" b="1" dirty="0">
                <a:solidFill>
                  <a:srgbClr val="00B050"/>
                </a:solidFill>
                <a:cs typeface="B Titr" panose="00000700000000000000" pitchFamily="2" charset="-78"/>
              </a:rPr>
              <a:t>دن  كنه هايي كه به پوست مي چسبند با پنس</a:t>
            </a:r>
            <a:r>
              <a:rPr lang="fa-IR" altLang="en-US" sz="1700" b="1" dirty="0">
                <a:solidFill>
                  <a:srgbClr val="00B050"/>
                </a:solidFill>
                <a:cs typeface="B Titr" panose="00000700000000000000" pitchFamily="2" charset="-78"/>
              </a:rPr>
              <a:t> </a:t>
            </a:r>
            <a:r>
              <a:rPr lang="ar-SA" altLang="en-US" sz="1700" b="1" dirty="0">
                <a:solidFill>
                  <a:srgbClr val="00B050"/>
                </a:solidFill>
                <a:cs typeface="B Titr" panose="00000700000000000000" pitchFamily="2" charset="-78"/>
              </a:rPr>
              <a:t>,</a:t>
            </a:r>
            <a:r>
              <a:rPr lang="fa-IR" altLang="en-US" sz="1700" b="1" dirty="0">
                <a:solidFill>
                  <a:srgbClr val="00B050"/>
                </a:solidFill>
                <a:cs typeface="B Titr" panose="00000700000000000000" pitchFamily="2" charset="-78"/>
              </a:rPr>
              <a:t> الکل یا حرارت</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پوشيدن دستكش هنگام قطعه قطعه كردن گوشت در منازل و مراکز عرضه گوشت</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استفاده از وسايل حفاظتي مانند دستكش و عينك و كلاه و ..... براي ذبح کنندگان</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درصورت ذبح دام , خون و ترشحات دام با محلول سفيد كننده خانگي با رقت يك دهم شستشو شود .</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 مراقبت درهنگام تماس و برخورد با خون و بافتهاي حيوانات آلوده و بیماران(***کاربرد : دستکش – ماسک – عینک حفاظتی – گان.</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كاركنــان پزشكي كه در تماس بــــا خون يا بافتهاي آلوده بدن بيماران مشكوك داشته اند بايد تا 14 روز پس از تماس پيگيري شوند . </a:t>
            </a:r>
          </a:p>
          <a:p>
            <a:pPr algn="r" rtl="1">
              <a:lnSpc>
                <a:spcPct val="110000"/>
              </a:lnSpc>
              <a:buFont typeface="Wingdings" panose="05000000000000000000" pitchFamily="2" charset="2"/>
              <a:buChar char="ü"/>
            </a:pPr>
            <a:r>
              <a:rPr lang="fa-IR" altLang="en-US" sz="1700" b="1" dirty="0">
                <a:solidFill>
                  <a:srgbClr val="00B050"/>
                </a:solidFill>
                <a:cs typeface="B Titr" panose="00000700000000000000" pitchFamily="2" charset="-78"/>
              </a:rPr>
              <a:t>       بيمـــاران مبتلا به خونريزي تا كنترل شدن  خونريزي نبايد جابجا شوند . </a:t>
            </a:r>
          </a:p>
          <a:p>
            <a:pPr algn="r" rtl="1">
              <a:lnSpc>
                <a:spcPct val="110000"/>
              </a:lnSpc>
              <a:buFont typeface="Wingdings" panose="05000000000000000000" pitchFamily="2" charset="2"/>
              <a:buChar char="ü"/>
            </a:pPr>
            <a:endParaRPr lang="en-US" altLang="en-US" sz="1700" b="1" dirty="0">
              <a:solidFill>
                <a:srgbClr val="00B050"/>
              </a:solidFill>
              <a:cs typeface="B Titr" panose="00000700000000000000" pitchFamily="2" charset="-78"/>
            </a:endParaRPr>
          </a:p>
        </p:txBody>
      </p:sp>
    </p:spTree>
    <p:extLst>
      <p:ext uri="{BB962C8B-B14F-4D97-AF65-F5344CB8AC3E}">
        <p14:creationId xmlns:p14="http://schemas.microsoft.com/office/powerpoint/2010/main" val="3707632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770" decel="100000"/>
                                        <p:tgtEl>
                                          <p:spTgt spid="51203">
                                            <p:txEl>
                                              <p:pRg st="0" end="0"/>
                                            </p:txEl>
                                          </p:spTgt>
                                        </p:tgtEl>
                                      </p:cBhvr>
                                    </p:animEffect>
                                    <p:animScale>
                                      <p:cBhvr>
                                        <p:cTn id="8" dur="770" decel="100000"/>
                                        <p:tgtEl>
                                          <p:spTgt spid="51203">
                                            <p:txEl>
                                              <p:pRg st="0" end="0"/>
                                            </p:txEl>
                                          </p:spTgt>
                                        </p:tgtEl>
                                      </p:cBhvr>
                                      <p:from x="10000" y="10000"/>
                                      <p:to x="200000" y="450000"/>
                                    </p:animScale>
                                    <p:animScale>
                                      <p:cBhvr>
                                        <p:cTn id="9" dur="1230" accel="100000" fill="hold">
                                          <p:stCondLst>
                                            <p:cond delay="770"/>
                                          </p:stCondLst>
                                        </p:cTn>
                                        <p:tgtEl>
                                          <p:spTgt spid="51203">
                                            <p:txEl>
                                              <p:pRg st="0" end="0"/>
                                            </p:txEl>
                                          </p:spTgt>
                                        </p:tgtEl>
                                      </p:cBhvr>
                                      <p:from x="200000" y="450000"/>
                                      <p:to x="100000" y="100000"/>
                                    </p:animScale>
                                    <p:set>
                                      <p:cBhvr>
                                        <p:cTn id="10" dur="770" fill="hold"/>
                                        <p:tgtEl>
                                          <p:spTgt spid="51203">
                                            <p:txEl>
                                              <p:pRg st="0" end="0"/>
                                            </p:txEl>
                                          </p:spTgt>
                                        </p:tgtEl>
                                        <p:attrNameLst>
                                          <p:attrName>ppt_x</p:attrName>
                                        </p:attrNameLst>
                                      </p:cBhvr>
                                      <p:to>
                                        <p:strVal val="(0.5)"/>
                                      </p:to>
                                    </p:set>
                                    <p:anim from="(0.5)" to="(#ppt_x)" calcmode="lin" valueType="num">
                                      <p:cBhvr>
                                        <p:cTn id="11" dur="1230" accel="100000" fill="hold">
                                          <p:stCondLst>
                                            <p:cond delay="770"/>
                                          </p:stCondLst>
                                        </p:cTn>
                                        <p:tgtEl>
                                          <p:spTgt spid="51203">
                                            <p:txEl>
                                              <p:pRg st="0" end="0"/>
                                            </p:txEl>
                                          </p:spTgt>
                                        </p:tgtEl>
                                        <p:attrNameLst>
                                          <p:attrName>ppt_x</p:attrName>
                                        </p:attrNameLst>
                                      </p:cBhvr>
                                    </p:anim>
                                    <p:set>
                                      <p:cBhvr>
                                        <p:cTn id="12" dur="770" fill="hold"/>
                                        <p:tgtEl>
                                          <p:spTgt spid="51203">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1203">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1203">
                                            <p:txEl>
                                              <p:pRg st="1" end="1"/>
                                            </p:txEl>
                                          </p:spTgt>
                                        </p:tgtEl>
                                        <p:attrNameLst>
                                          <p:attrName>style.visibility</p:attrName>
                                        </p:attrNameLst>
                                      </p:cBhvr>
                                      <p:to>
                                        <p:strVal val="visible"/>
                                      </p:to>
                                    </p:set>
                                    <p:animEffect transition="in" filter="fade">
                                      <p:cBhvr>
                                        <p:cTn id="18" dur="770" decel="100000"/>
                                        <p:tgtEl>
                                          <p:spTgt spid="51203">
                                            <p:txEl>
                                              <p:pRg st="1" end="1"/>
                                            </p:txEl>
                                          </p:spTgt>
                                        </p:tgtEl>
                                      </p:cBhvr>
                                    </p:animEffect>
                                    <p:animScale>
                                      <p:cBhvr>
                                        <p:cTn id="19" dur="770" decel="100000"/>
                                        <p:tgtEl>
                                          <p:spTgt spid="51203">
                                            <p:txEl>
                                              <p:pRg st="1" end="1"/>
                                            </p:txEl>
                                          </p:spTgt>
                                        </p:tgtEl>
                                      </p:cBhvr>
                                      <p:from x="10000" y="10000"/>
                                      <p:to x="200000" y="450000"/>
                                    </p:animScale>
                                    <p:animScale>
                                      <p:cBhvr>
                                        <p:cTn id="20" dur="1230" accel="100000" fill="hold">
                                          <p:stCondLst>
                                            <p:cond delay="770"/>
                                          </p:stCondLst>
                                        </p:cTn>
                                        <p:tgtEl>
                                          <p:spTgt spid="51203">
                                            <p:txEl>
                                              <p:pRg st="1" end="1"/>
                                            </p:txEl>
                                          </p:spTgt>
                                        </p:tgtEl>
                                      </p:cBhvr>
                                      <p:from x="200000" y="450000"/>
                                      <p:to x="100000" y="100000"/>
                                    </p:animScale>
                                    <p:set>
                                      <p:cBhvr>
                                        <p:cTn id="21" dur="770" fill="hold"/>
                                        <p:tgtEl>
                                          <p:spTgt spid="51203">
                                            <p:txEl>
                                              <p:pRg st="1" end="1"/>
                                            </p:txEl>
                                          </p:spTgt>
                                        </p:tgtEl>
                                        <p:attrNameLst>
                                          <p:attrName>ppt_x</p:attrName>
                                        </p:attrNameLst>
                                      </p:cBhvr>
                                      <p:to>
                                        <p:strVal val="(0.5)"/>
                                      </p:to>
                                    </p:set>
                                    <p:anim from="(0.5)" to="(#ppt_x)" calcmode="lin" valueType="num">
                                      <p:cBhvr>
                                        <p:cTn id="22" dur="1230" accel="100000" fill="hold">
                                          <p:stCondLst>
                                            <p:cond delay="770"/>
                                          </p:stCondLst>
                                        </p:cTn>
                                        <p:tgtEl>
                                          <p:spTgt spid="51203">
                                            <p:txEl>
                                              <p:pRg st="1" end="1"/>
                                            </p:txEl>
                                          </p:spTgt>
                                        </p:tgtEl>
                                        <p:attrNameLst>
                                          <p:attrName>ppt_x</p:attrName>
                                        </p:attrNameLst>
                                      </p:cBhvr>
                                    </p:anim>
                                    <p:set>
                                      <p:cBhvr>
                                        <p:cTn id="23" dur="770" fill="hold"/>
                                        <p:tgtEl>
                                          <p:spTgt spid="51203">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51203">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51203">
                                            <p:txEl>
                                              <p:pRg st="2" end="2"/>
                                            </p:txEl>
                                          </p:spTgt>
                                        </p:tgtEl>
                                        <p:attrNameLst>
                                          <p:attrName>style.visibility</p:attrName>
                                        </p:attrNameLst>
                                      </p:cBhvr>
                                      <p:to>
                                        <p:strVal val="visible"/>
                                      </p:to>
                                    </p:set>
                                    <p:animEffect transition="in" filter="fade">
                                      <p:cBhvr>
                                        <p:cTn id="29" dur="770" decel="100000"/>
                                        <p:tgtEl>
                                          <p:spTgt spid="51203">
                                            <p:txEl>
                                              <p:pRg st="2" end="2"/>
                                            </p:txEl>
                                          </p:spTgt>
                                        </p:tgtEl>
                                      </p:cBhvr>
                                    </p:animEffect>
                                    <p:animScale>
                                      <p:cBhvr>
                                        <p:cTn id="30" dur="770" decel="100000"/>
                                        <p:tgtEl>
                                          <p:spTgt spid="51203">
                                            <p:txEl>
                                              <p:pRg st="2" end="2"/>
                                            </p:txEl>
                                          </p:spTgt>
                                        </p:tgtEl>
                                      </p:cBhvr>
                                      <p:from x="10000" y="10000"/>
                                      <p:to x="200000" y="450000"/>
                                    </p:animScale>
                                    <p:animScale>
                                      <p:cBhvr>
                                        <p:cTn id="31" dur="1230" accel="100000" fill="hold">
                                          <p:stCondLst>
                                            <p:cond delay="770"/>
                                          </p:stCondLst>
                                        </p:cTn>
                                        <p:tgtEl>
                                          <p:spTgt spid="51203">
                                            <p:txEl>
                                              <p:pRg st="2" end="2"/>
                                            </p:txEl>
                                          </p:spTgt>
                                        </p:tgtEl>
                                      </p:cBhvr>
                                      <p:from x="200000" y="450000"/>
                                      <p:to x="100000" y="100000"/>
                                    </p:animScale>
                                    <p:set>
                                      <p:cBhvr>
                                        <p:cTn id="32" dur="770" fill="hold"/>
                                        <p:tgtEl>
                                          <p:spTgt spid="51203">
                                            <p:txEl>
                                              <p:pRg st="2" end="2"/>
                                            </p:txEl>
                                          </p:spTgt>
                                        </p:tgtEl>
                                        <p:attrNameLst>
                                          <p:attrName>ppt_x</p:attrName>
                                        </p:attrNameLst>
                                      </p:cBhvr>
                                      <p:to>
                                        <p:strVal val="(0.5)"/>
                                      </p:to>
                                    </p:set>
                                    <p:anim from="(0.5)" to="(#ppt_x)" calcmode="lin" valueType="num">
                                      <p:cBhvr>
                                        <p:cTn id="33" dur="1230" accel="100000" fill="hold">
                                          <p:stCondLst>
                                            <p:cond delay="770"/>
                                          </p:stCondLst>
                                        </p:cTn>
                                        <p:tgtEl>
                                          <p:spTgt spid="51203">
                                            <p:txEl>
                                              <p:pRg st="2" end="2"/>
                                            </p:txEl>
                                          </p:spTgt>
                                        </p:tgtEl>
                                        <p:attrNameLst>
                                          <p:attrName>ppt_x</p:attrName>
                                        </p:attrNameLst>
                                      </p:cBhvr>
                                    </p:anim>
                                    <p:set>
                                      <p:cBhvr>
                                        <p:cTn id="34" dur="770" fill="hold"/>
                                        <p:tgtEl>
                                          <p:spTgt spid="51203">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51203">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51203">
                                            <p:txEl>
                                              <p:pRg st="3" end="3"/>
                                            </p:txEl>
                                          </p:spTgt>
                                        </p:tgtEl>
                                        <p:attrNameLst>
                                          <p:attrName>style.visibility</p:attrName>
                                        </p:attrNameLst>
                                      </p:cBhvr>
                                      <p:to>
                                        <p:strVal val="visible"/>
                                      </p:to>
                                    </p:set>
                                    <p:animEffect transition="in" filter="fade">
                                      <p:cBhvr>
                                        <p:cTn id="40" dur="770" decel="100000"/>
                                        <p:tgtEl>
                                          <p:spTgt spid="51203">
                                            <p:txEl>
                                              <p:pRg st="3" end="3"/>
                                            </p:txEl>
                                          </p:spTgt>
                                        </p:tgtEl>
                                      </p:cBhvr>
                                    </p:animEffect>
                                    <p:animScale>
                                      <p:cBhvr>
                                        <p:cTn id="41" dur="770" decel="100000"/>
                                        <p:tgtEl>
                                          <p:spTgt spid="51203">
                                            <p:txEl>
                                              <p:pRg st="3" end="3"/>
                                            </p:txEl>
                                          </p:spTgt>
                                        </p:tgtEl>
                                      </p:cBhvr>
                                      <p:from x="10000" y="10000"/>
                                      <p:to x="200000" y="450000"/>
                                    </p:animScale>
                                    <p:animScale>
                                      <p:cBhvr>
                                        <p:cTn id="42" dur="1230" accel="100000" fill="hold">
                                          <p:stCondLst>
                                            <p:cond delay="770"/>
                                          </p:stCondLst>
                                        </p:cTn>
                                        <p:tgtEl>
                                          <p:spTgt spid="51203">
                                            <p:txEl>
                                              <p:pRg st="3" end="3"/>
                                            </p:txEl>
                                          </p:spTgt>
                                        </p:tgtEl>
                                      </p:cBhvr>
                                      <p:from x="200000" y="450000"/>
                                      <p:to x="100000" y="100000"/>
                                    </p:animScale>
                                    <p:set>
                                      <p:cBhvr>
                                        <p:cTn id="43" dur="770" fill="hold"/>
                                        <p:tgtEl>
                                          <p:spTgt spid="51203">
                                            <p:txEl>
                                              <p:pRg st="3" end="3"/>
                                            </p:txEl>
                                          </p:spTgt>
                                        </p:tgtEl>
                                        <p:attrNameLst>
                                          <p:attrName>ppt_x</p:attrName>
                                        </p:attrNameLst>
                                      </p:cBhvr>
                                      <p:to>
                                        <p:strVal val="(0.5)"/>
                                      </p:to>
                                    </p:set>
                                    <p:anim from="(0.5)" to="(#ppt_x)" calcmode="lin" valueType="num">
                                      <p:cBhvr>
                                        <p:cTn id="44" dur="1230" accel="100000" fill="hold">
                                          <p:stCondLst>
                                            <p:cond delay="770"/>
                                          </p:stCondLst>
                                        </p:cTn>
                                        <p:tgtEl>
                                          <p:spTgt spid="51203">
                                            <p:txEl>
                                              <p:pRg st="3" end="3"/>
                                            </p:txEl>
                                          </p:spTgt>
                                        </p:tgtEl>
                                        <p:attrNameLst>
                                          <p:attrName>ppt_x</p:attrName>
                                        </p:attrNameLst>
                                      </p:cBhvr>
                                    </p:anim>
                                    <p:set>
                                      <p:cBhvr>
                                        <p:cTn id="45" dur="770" fill="hold"/>
                                        <p:tgtEl>
                                          <p:spTgt spid="51203">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51203">
                                            <p:txEl>
                                              <p:pRg st="3" end="3"/>
                                            </p:txEl>
                                          </p:spTgt>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51203">
                                            <p:txEl>
                                              <p:pRg st="4" end="4"/>
                                            </p:txEl>
                                          </p:spTgt>
                                        </p:tgtEl>
                                        <p:attrNameLst>
                                          <p:attrName>style.visibility</p:attrName>
                                        </p:attrNameLst>
                                      </p:cBhvr>
                                      <p:to>
                                        <p:strVal val="visible"/>
                                      </p:to>
                                    </p:set>
                                    <p:animEffect transition="in" filter="fade">
                                      <p:cBhvr>
                                        <p:cTn id="51" dur="770" decel="100000"/>
                                        <p:tgtEl>
                                          <p:spTgt spid="51203">
                                            <p:txEl>
                                              <p:pRg st="4" end="4"/>
                                            </p:txEl>
                                          </p:spTgt>
                                        </p:tgtEl>
                                      </p:cBhvr>
                                    </p:animEffect>
                                    <p:animScale>
                                      <p:cBhvr>
                                        <p:cTn id="52" dur="770" decel="100000"/>
                                        <p:tgtEl>
                                          <p:spTgt spid="51203">
                                            <p:txEl>
                                              <p:pRg st="4" end="4"/>
                                            </p:txEl>
                                          </p:spTgt>
                                        </p:tgtEl>
                                      </p:cBhvr>
                                      <p:from x="10000" y="10000"/>
                                      <p:to x="200000" y="450000"/>
                                    </p:animScale>
                                    <p:animScale>
                                      <p:cBhvr>
                                        <p:cTn id="53" dur="1230" accel="100000" fill="hold">
                                          <p:stCondLst>
                                            <p:cond delay="770"/>
                                          </p:stCondLst>
                                        </p:cTn>
                                        <p:tgtEl>
                                          <p:spTgt spid="51203">
                                            <p:txEl>
                                              <p:pRg st="4" end="4"/>
                                            </p:txEl>
                                          </p:spTgt>
                                        </p:tgtEl>
                                      </p:cBhvr>
                                      <p:from x="200000" y="450000"/>
                                      <p:to x="100000" y="100000"/>
                                    </p:animScale>
                                    <p:set>
                                      <p:cBhvr>
                                        <p:cTn id="54" dur="770" fill="hold"/>
                                        <p:tgtEl>
                                          <p:spTgt spid="51203">
                                            <p:txEl>
                                              <p:pRg st="4" end="4"/>
                                            </p:txEl>
                                          </p:spTgt>
                                        </p:tgtEl>
                                        <p:attrNameLst>
                                          <p:attrName>ppt_x</p:attrName>
                                        </p:attrNameLst>
                                      </p:cBhvr>
                                      <p:to>
                                        <p:strVal val="(0.5)"/>
                                      </p:to>
                                    </p:set>
                                    <p:anim from="(0.5)" to="(#ppt_x)" calcmode="lin" valueType="num">
                                      <p:cBhvr>
                                        <p:cTn id="55" dur="1230" accel="100000" fill="hold">
                                          <p:stCondLst>
                                            <p:cond delay="770"/>
                                          </p:stCondLst>
                                        </p:cTn>
                                        <p:tgtEl>
                                          <p:spTgt spid="51203">
                                            <p:txEl>
                                              <p:pRg st="4" end="4"/>
                                            </p:txEl>
                                          </p:spTgt>
                                        </p:tgtEl>
                                        <p:attrNameLst>
                                          <p:attrName>ppt_x</p:attrName>
                                        </p:attrNameLst>
                                      </p:cBhvr>
                                    </p:anim>
                                    <p:set>
                                      <p:cBhvr>
                                        <p:cTn id="56" dur="770" fill="hold"/>
                                        <p:tgtEl>
                                          <p:spTgt spid="51203">
                                            <p:txEl>
                                              <p:pRg st="4" end="4"/>
                                            </p:txEl>
                                          </p:spTgt>
                                        </p:tgtEl>
                                        <p:attrNameLst>
                                          <p:attrName>ppt_y</p:attrName>
                                        </p:attrNameLst>
                                      </p:cBhvr>
                                      <p:to>
                                        <p:strVal val="(#ppt_y+0.4)"/>
                                      </p:to>
                                    </p:set>
                                    <p:anim from="(#ppt_y+0.4)" to="(#ppt_y)" calcmode="lin" valueType="num">
                                      <p:cBhvr>
                                        <p:cTn id="57" dur="1230" accel="100000" fill="hold">
                                          <p:stCondLst>
                                            <p:cond delay="770"/>
                                          </p:stCondLst>
                                        </p:cTn>
                                        <p:tgtEl>
                                          <p:spTgt spid="51203">
                                            <p:txEl>
                                              <p:pRg st="4" end="4"/>
                                            </p:txEl>
                                          </p:spTgt>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51203">
                                            <p:txEl>
                                              <p:pRg st="5" end="5"/>
                                            </p:txEl>
                                          </p:spTgt>
                                        </p:tgtEl>
                                        <p:attrNameLst>
                                          <p:attrName>style.visibility</p:attrName>
                                        </p:attrNameLst>
                                      </p:cBhvr>
                                      <p:to>
                                        <p:strVal val="visible"/>
                                      </p:to>
                                    </p:set>
                                    <p:animEffect transition="in" filter="fade">
                                      <p:cBhvr>
                                        <p:cTn id="62" dur="770" decel="100000"/>
                                        <p:tgtEl>
                                          <p:spTgt spid="51203">
                                            <p:txEl>
                                              <p:pRg st="5" end="5"/>
                                            </p:txEl>
                                          </p:spTgt>
                                        </p:tgtEl>
                                      </p:cBhvr>
                                    </p:animEffect>
                                    <p:animScale>
                                      <p:cBhvr>
                                        <p:cTn id="63" dur="770" decel="100000"/>
                                        <p:tgtEl>
                                          <p:spTgt spid="51203">
                                            <p:txEl>
                                              <p:pRg st="5" end="5"/>
                                            </p:txEl>
                                          </p:spTgt>
                                        </p:tgtEl>
                                      </p:cBhvr>
                                      <p:from x="10000" y="10000"/>
                                      <p:to x="200000" y="450000"/>
                                    </p:animScale>
                                    <p:animScale>
                                      <p:cBhvr>
                                        <p:cTn id="64" dur="1230" accel="100000" fill="hold">
                                          <p:stCondLst>
                                            <p:cond delay="770"/>
                                          </p:stCondLst>
                                        </p:cTn>
                                        <p:tgtEl>
                                          <p:spTgt spid="51203">
                                            <p:txEl>
                                              <p:pRg st="5" end="5"/>
                                            </p:txEl>
                                          </p:spTgt>
                                        </p:tgtEl>
                                      </p:cBhvr>
                                      <p:from x="200000" y="450000"/>
                                      <p:to x="100000" y="100000"/>
                                    </p:animScale>
                                    <p:set>
                                      <p:cBhvr>
                                        <p:cTn id="65" dur="770" fill="hold"/>
                                        <p:tgtEl>
                                          <p:spTgt spid="51203">
                                            <p:txEl>
                                              <p:pRg st="5" end="5"/>
                                            </p:txEl>
                                          </p:spTgt>
                                        </p:tgtEl>
                                        <p:attrNameLst>
                                          <p:attrName>ppt_x</p:attrName>
                                        </p:attrNameLst>
                                      </p:cBhvr>
                                      <p:to>
                                        <p:strVal val="(0.5)"/>
                                      </p:to>
                                    </p:set>
                                    <p:anim from="(0.5)" to="(#ppt_x)" calcmode="lin" valueType="num">
                                      <p:cBhvr>
                                        <p:cTn id="66" dur="1230" accel="100000" fill="hold">
                                          <p:stCondLst>
                                            <p:cond delay="770"/>
                                          </p:stCondLst>
                                        </p:cTn>
                                        <p:tgtEl>
                                          <p:spTgt spid="51203">
                                            <p:txEl>
                                              <p:pRg st="5" end="5"/>
                                            </p:txEl>
                                          </p:spTgt>
                                        </p:tgtEl>
                                        <p:attrNameLst>
                                          <p:attrName>ppt_x</p:attrName>
                                        </p:attrNameLst>
                                      </p:cBhvr>
                                    </p:anim>
                                    <p:set>
                                      <p:cBhvr>
                                        <p:cTn id="67" dur="770" fill="hold"/>
                                        <p:tgtEl>
                                          <p:spTgt spid="51203">
                                            <p:txEl>
                                              <p:pRg st="5" end="5"/>
                                            </p:txEl>
                                          </p:spTgt>
                                        </p:tgtEl>
                                        <p:attrNameLst>
                                          <p:attrName>ppt_y</p:attrName>
                                        </p:attrNameLst>
                                      </p:cBhvr>
                                      <p:to>
                                        <p:strVal val="(#ppt_y+0.4)"/>
                                      </p:to>
                                    </p:set>
                                    <p:anim from="(#ppt_y+0.4)" to="(#ppt_y)" calcmode="lin" valueType="num">
                                      <p:cBhvr>
                                        <p:cTn id="68" dur="1230" accel="100000" fill="hold">
                                          <p:stCondLst>
                                            <p:cond delay="770"/>
                                          </p:stCondLst>
                                        </p:cTn>
                                        <p:tgtEl>
                                          <p:spTgt spid="51203">
                                            <p:txEl>
                                              <p:pRg st="5" end="5"/>
                                            </p:txEl>
                                          </p:spTgt>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1203">
                                            <p:txEl>
                                              <p:pRg st="6" end="6"/>
                                            </p:txEl>
                                          </p:spTgt>
                                        </p:tgtEl>
                                        <p:attrNameLst>
                                          <p:attrName>style.visibility</p:attrName>
                                        </p:attrNameLst>
                                      </p:cBhvr>
                                      <p:to>
                                        <p:strVal val="visible"/>
                                      </p:to>
                                    </p:set>
                                    <p:animEffect transition="in" filter="fade">
                                      <p:cBhvr>
                                        <p:cTn id="73" dur="770" decel="100000"/>
                                        <p:tgtEl>
                                          <p:spTgt spid="51203">
                                            <p:txEl>
                                              <p:pRg st="6" end="6"/>
                                            </p:txEl>
                                          </p:spTgt>
                                        </p:tgtEl>
                                      </p:cBhvr>
                                    </p:animEffect>
                                    <p:animScale>
                                      <p:cBhvr>
                                        <p:cTn id="74" dur="770" decel="100000"/>
                                        <p:tgtEl>
                                          <p:spTgt spid="51203">
                                            <p:txEl>
                                              <p:pRg st="6" end="6"/>
                                            </p:txEl>
                                          </p:spTgt>
                                        </p:tgtEl>
                                      </p:cBhvr>
                                      <p:from x="10000" y="10000"/>
                                      <p:to x="200000" y="450000"/>
                                    </p:animScale>
                                    <p:animScale>
                                      <p:cBhvr>
                                        <p:cTn id="75" dur="1230" accel="100000" fill="hold">
                                          <p:stCondLst>
                                            <p:cond delay="770"/>
                                          </p:stCondLst>
                                        </p:cTn>
                                        <p:tgtEl>
                                          <p:spTgt spid="51203">
                                            <p:txEl>
                                              <p:pRg st="6" end="6"/>
                                            </p:txEl>
                                          </p:spTgt>
                                        </p:tgtEl>
                                      </p:cBhvr>
                                      <p:from x="200000" y="450000"/>
                                      <p:to x="100000" y="100000"/>
                                    </p:animScale>
                                    <p:set>
                                      <p:cBhvr>
                                        <p:cTn id="76" dur="770" fill="hold"/>
                                        <p:tgtEl>
                                          <p:spTgt spid="51203">
                                            <p:txEl>
                                              <p:pRg st="6" end="6"/>
                                            </p:txEl>
                                          </p:spTgt>
                                        </p:tgtEl>
                                        <p:attrNameLst>
                                          <p:attrName>ppt_x</p:attrName>
                                        </p:attrNameLst>
                                      </p:cBhvr>
                                      <p:to>
                                        <p:strVal val="(0.5)"/>
                                      </p:to>
                                    </p:set>
                                    <p:anim from="(0.5)" to="(#ppt_x)" calcmode="lin" valueType="num">
                                      <p:cBhvr>
                                        <p:cTn id="77" dur="1230" accel="100000" fill="hold">
                                          <p:stCondLst>
                                            <p:cond delay="770"/>
                                          </p:stCondLst>
                                        </p:cTn>
                                        <p:tgtEl>
                                          <p:spTgt spid="51203">
                                            <p:txEl>
                                              <p:pRg st="6" end="6"/>
                                            </p:txEl>
                                          </p:spTgt>
                                        </p:tgtEl>
                                        <p:attrNameLst>
                                          <p:attrName>ppt_x</p:attrName>
                                        </p:attrNameLst>
                                      </p:cBhvr>
                                    </p:anim>
                                    <p:set>
                                      <p:cBhvr>
                                        <p:cTn id="78" dur="770" fill="hold"/>
                                        <p:tgtEl>
                                          <p:spTgt spid="51203">
                                            <p:txEl>
                                              <p:pRg st="6" end="6"/>
                                            </p:txEl>
                                          </p:spTgt>
                                        </p:tgtEl>
                                        <p:attrNameLst>
                                          <p:attrName>ppt_y</p:attrName>
                                        </p:attrNameLst>
                                      </p:cBhvr>
                                      <p:to>
                                        <p:strVal val="(#ppt_y+0.4)"/>
                                      </p:to>
                                    </p:set>
                                    <p:anim from="(#ppt_y+0.4)" to="(#ppt_y)" calcmode="lin" valueType="num">
                                      <p:cBhvr>
                                        <p:cTn id="79" dur="1230" accel="100000" fill="hold">
                                          <p:stCondLst>
                                            <p:cond delay="770"/>
                                          </p:stCondLst>
                                        </p:cTn>
                                        <p:tgtEl>
                                          <p:spTgt spid="51203">
                                            <p:txEl>
                                              <p:pRg st="6" end="6"/>
                                            </p:txEl>
                                          </p:spTgt>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51203">
                                            <p:txEl>
                                              <p:pRg st="7" end="7"/>
                                            </p:txEl>
                                          </p:spTgt>
                                        </p:tgtEl>
                                        <p:attrNameLst>
                                          <p:attrName>style.visibility</p:attrName>
                                        </p:attrNameLst>
                                      </p:cBhvr>
                                      <p:to>
                                        <p:strVal val="visible"/>
                                      </p:to>
                                    </p:set>
                                    <p:animEffect transition="in" filter="fade">
                                      <p:cBhvr>
                                        <p:cTn id="84" dur="770" decel="100000"/>
                                        <p:tgtEl>
                                          <p:spTgt spid="51203">
                                            <p:txEl>
                                              <p:pRg st="7" end="7"/>
                                            </p:txEl>
                                          </p:spTgt>
                                        </p:tgtEl>
                                      </p:cBhvr>
                                    </p:animEffect>
                                    <p:animScale>
                                      <p:cBhvr>
                                        <p:cTn id="85" dur="770" decel="100000"/>
                                        <p:tgtEl>
                                          <p:spTgt spid="51203">
                                            <p:txEl>
                                              <p:pRg st="7" end="7"/>
                                            </p:txEl>
                                          </p:spTgt>
                                        </p:tgtEl>
                                      </p:cBhvr>
                                      <p:from x="10000" y="10000"/>
                                      <p:to x="200000" y="450000"/>
                                    </p:animScale>
                                    <p:animScale>
                                      <p:cBhvr>
                                        <p:cTn id="86" dur="1230" accel="100000" fill="hold">
                                          <p:stCondLst>
                                            <p:cond delay="770"/>
                                          </p:stCondLst>
                                        </p:cTn>
                                        <p:tgtEl>
                                          <p:spTgt spid="51203">
                                            <p:txEl>
                                              <p:pRg st="7" end="7"/>
                                            </p:txEl>
                                          </p:spTgt>
                                        </p:tgtEl>
                                      </p:cBhvr>
                                      <p:from x="200000" y="450000"/>
                                      <p:to x="100000" y="100000"/>
                                    </p:animScale>
                                    <p:set>
                                      <p:cBhvr>
                                        <p:cTn id="87" dur="770" fill="hold"/>
                                        <p:tgtEl>
                                          <p:spTgt spid="51203">
                                            <p:txEl>
                                              <p:pRg st="7" end="7"/>
                                            </p:txEl>
                                          </p:spTgt>
                                        </p:tgtEl>
                                        <p:attrNameLst>
                                          <p:attrName>ppt_x</p:attrName>
                                        </p:attrNameLst>
                                      </p:cBhvr>
                                      <p:to>
                                        <p:strVal val="(0.5)"/>
                                      </p:to>
                                    </p:set>
                                    <p:anim from="(0.5)" to="(#ppt_x)" calcmode="lin" valueType="num">
                                      <p:cBhvr>
                                        <p:cTn id="88" dur="1230" accel="100000" fill="hold">
                                          <p:stCondLst>
                                            <p:cond delay="770"/>
                                          </p:stCondLst>
                                        </p:cTn>
                                        <p:tgtEl>
                                          <p:spTgt spid="51203">
                                            <p:txEl>
                                              <p:pRg st="7" end="7"/>
                                            </p:txEl>
                                          </p:spTgt>
                                        </p:tgtEl>
                                        <p:attrNameLst>
                                          <p:attrName>ppt_x</p:attrName>
                                        </p:attrNameLst>
                                      </p:cBhvr>
                                    </p:anim>
                                    <p:set>
                                      <p:cBhvr>
                                        <p:cTn id="89" dur="770" fill="hold"/>
                                        <p:tgtEl>
                                          <p:spTgt spid="51203">
                                            <p:txEl>
                                              <p:pRg st="7" end="7"/>
                                            </p:txEl>
                                          </p:spTgt>
                                        </p:tgtEl>
                                        <p:attrNameLst>
                                          <p:attrName>ppt_y</p:attrName>
                                        </p:attrNameLst>
                                      </p:cBhvr>
                                      <p:to>
                                        <p:strVal val="(#ppt_y+0.4)"/>
                                      </p:to>
                                    </p:set>
                                    <p:anim from="(#ppt_y+0.4)" to="(#ppt_y)" calcmode="lin" valueType="num">
                                      <p:cBhvr>
                                        <p:cTn id="90" dur="1230" accel="100000" fill="hold">
                                          <p:stCondLst>
                                            <p:cond delay="770"/>
                                          </p:stCondLst>
                                        </p:cTn>
                                        <p:tgtEl>
                                          <p:spTgt spid="51203">
                                            <p:txEl>
                                              <p:pRg st="7" end="7"/>
                                            </p:txEl>
                                          </p:spTgt>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51203">
                                            <p:txEl>
                                              <p:pRg st="8" end="8"/>
                                            </p:txEl>
                                          </p:spTgt>
                                        </p:tgtEl>
                                        <p:attrNameLst>
                                          <p:attrName>style.visibility</p:attrName>
                                        </p:attrNameLst>
                                      </p:cBhvr>
                                      <p:to>
                                        <p:strVal val="visible"/>
                                      </p:to>
                                    </p:set>
                                    <p:animEffect transition="in" filter="fade">
                                      <p:cBhvr>
                                        <p:cTn id="95" dur="770" decel="100000"/>
                                        <p:tgtEl>
                                          <p:spTgt spid="51203">
                                            <p:txEl>
                                              <p:pRg st="8" end="8"/>
                                            </p:txEl>
                                          </p:spTgt>
                                        </p:tgtEl>
                                      </p:cBhvr>
                                    </p:animEffect>
                                    <p:animScale>
                                      <p:cBhvr>
                                        <p:cTn id="96" dur="770" decel="100000"/>
                                        <p:tgtEl>
                                          <p:spTgt spid="51203">
                                            <p:txEl>
                                              <p:pRg st="8" end="8"/>
                                            </p:txEl>
                                          </p:spTgt>
                                        </p:tgtEl>
                                      </p:cBhvr>
                                      <p:from x="10000" y="10000"/>
                                      <p:to x="200000" y="450000"/>
                                    </p:animScale>
                                    <p:animScale>
                                      <p:cBhvr>
                                        <p:cTn id="97" dur="1230" accel="100000" fill="hold">
                                          <p:stCondLst>
                                            <p:cond delay="770"/>
                                          </p:stCondLst>
                                        </p:cTn>
                                        <p:tgtEl>
                                          <p:spTgt spid="51203">
                                            <p:txEl>
                                              <p:pRg st="8" end="8"/>
                                            </p:txEl>
                                          </p:spTgt>
                                        </p:tgtEl>
                                      </p:cBhvr>
                                      <p:from x="200000" y="450000"/>
                                      <p:to x="100000" y="100000"/>
                                    </p:animScale>
                                    <p:set>
                                      <p:cBhvr>
                                        <p:cTn id="98" dur="770" fill="hold"/>
                                        <p:tgtEl>
                                          <p:spTgt spid="51203">
                                            <p:txEl>
                                              <p:pRg st="8" end="8"/>
                                            </p:txEl>
                                          </p:spTgt>
                                        </p:tgtEl>
                                        <p:attrNameLst>
                                          <p:attrName>ppt_x</p:attrName>
                                        </p:attrNameLst>
                                      </p:cBhvr>
                                      <p:to>
                                        <p:strVal val="(0.5)"/>
                                      </p:to>
                                    </p:set>
                                    <p:anim from="(0.5)" to="(#ppt_x)" calcmode="lin" valueType="num">
                                      <p:cBhvr>
                                        <p:cTn id="99" dur="1230" accel="100000" fill="hold">
                                          <p:stCondLst>
                                            <p:cond delay="770"/>
                                          </p:stCondLst>
                                        </p:cTn>
                                        <p:tgtEl>
                                          <p:spTgt spid="51203">
                                            <p:txEl>
                                              <p:pRg st="8" end="8"/>
                                            </p:txEl>
                                          </p:spTgt>
                                        </p:tgtEl>
                                        <p:attrNameLst>
                                          <p:attrName>ppt_x</p:attrName>
                                        </p:attrNameLst>
                                      </p:cBhvr>
                                    </p:anim>
                                    <p:set>
                                      <p:cBhvr>
                                        <p:cTn id="100" dur="770" fill="hold"/>
                                        <p:tgtEl>
                                          <p:spTgt spid="51203">
                                            <p:txEl>
                                              <p:pRg st="8" end="8"/>
                                            </p:txEl>
                                          </p:spTgt>
                                        </p:tgtEl>
                                        <p:attrNameLst>
                                          <p:attrName>ppt_y</p:attrName>
                                        </p:attrNameLst>
                                      </p:cBhvr>
                                      <p:to>
                                        <p:strVal val="(#ppt_y+0.4)"/>
                                      </p:to>
                                    </p:set>
                                    <p:anim from="(#ppt_y+0.4)" to="(#ppt_y)" calcmode="lin" valueType="num">
                                      <p:cBhvr>
                                        <p:cTn id="101" dur="1230" accel="100000" fill="hold">
                                          <p:stCondLst>
                                            <p:cond delay="770"/>
                                          </p:stCondLst>
                                        </p:cTn>
                                        <p:tgtEl>
                                          <p:spTgt spid="51203">
                                            <p:txEl>
                                              <p:pRg st="8" end="8"/>
                                            </p:txEl>
                                          </p:spTgt>
                                        </p:tgtEl>
                                        <p:attrNameLst>
                                          <p:attrName>ppt_y</p:attrName>
                                        </p:attrNameLst>
                                      </p:cBhvr>
                                    </p:anim>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51203">
                                            <p:txEl>
                                              <p:pRg st="9" end="9"/>
                                            </p:txEl>
                                          </p:spTgt>
                                        </p:tgtEl>
                                        <p:attrNameLst>
                                          <p:attrName>style.visibility</p:attrName>
                                        </p:attrNameLst>
                                      </p:cBhvr>
                                      <p:to>
                                        <p:strVal val="visible"/>
                                      </p:to>
                                    </p:set>
                                    <p:animEffect transition="in" filter="fade">
                                      <p:cBhvr>
                                        <p:cTn id="106" dur="770" decel="100000"/>
                                        <p:tgtEl>
                                          <p:spTgt spid="51203">
                                            <p:txEl>
                                              <p:pRg st="9" end="9"/>
                                            </p:txEl>
                                          </p:spTgt>
                                        </p:tgtEl>
                                      </p:cBhvr>
                                    </p:animEffect>
                                    <p:animScale>
                                      <p:cBhvr>
                                        <p:cTn id="107" dur="770" decel="100000"/>
                                        <p:tgtEl>
                                          <p:spTgt spid="51203">
                                            <p:txEl>
                                              <p:pRg st="9" end="9"/>
                                            </p:txEl>
                                          </p:spTgt>
                                        </p:tgtEl>
                                      </p:cBhvr>
                                      <p:from x="10000" y="10000"/>
                                      <p:to x="200000" y="450000"/>
                                    </p:animScale>
                                    <p:animScale>
                                      <p:cBhvr>
                                        <p:cTn id="108" dur="1230" accel="100000" fill="hold">
                                          <p:stCondLst>
                                            <p:cond delay="770"/>
                                          </p:stCondLst>
                                        </p:cTn>
                                        <p:tgtEl>
                                          <p:spTgt spid="51203">
                                            <p:txEl>
                                              <p:pRg st="9" end="9"/>
                                            </p:txEl>
                                          </p:spTgt>
                                        </p:tgtEl>
                                      </p:cBhvr>
                                      <p:from x="200000" y="450000"/>
                                      <p:to x="100000" y="100000"/>
                                    </p:animScale>
                                    <p:set>
                                      <p:cBhvr>
                                        <p:cTn id="109" dur="770" fill="hold"/>
                                        <p:tgtEl>
                                          <p:spTgt spid="51203">
                                            <p:txEl>
                                              <p:pRg st="9" end="9"/>
                                            </p:txEl>
                                          </p:spTgt>
                                        </p:tgtEl>
                                        <p:attrNameLst>
                                          <p:attrName>ppt_x</p:attrName>
                                        </p:attrNameLst>
                                      </p:cBhvr>
                                      <p:to>
                                        <p:strVal val="(0.5)"/>
                                      </p:to>
                                    </p:set>
                                    <p:anim from="(0.5)" to="(#ppt_x)" calcmode="lin" valueType="num">
                                      <p:cBhvr>
                                        <p:cTn id="110" dur="1230" accel="100000" fill="hold">
                                          <p:stCondLst>
                                            <p:cond delay="770"/>
                                          </p:stCondLst>
                                        </p:cTn>
                                        <p:tgtEl>
                                          <p:spTgt spid="51203">
                                            <p:txEl>
                                              <p:pRg st="9" end="9"/>
                                            </p:txEl>
                                          </p:spTgt>
                                        </p:tgtEl>
                                        <p:attrNameLst>
                                          <p:attrName>ppt_x</p:attrName>
                                        </p:attrNameLst>
                                      </p:cBhvr>
                                    </p:anim>
                                    <p:set>
                                      <p:cBhvr>
                                        <p:cTn id="111" dur="770" fill="hold"/>
                                        <p:tgtEl>
                                          <p:spTgt spid="51203">
                                            <p:txEl>
                                              <p:pRg st="9" end="9"/>
                                            </p:txEl>
                                          </p:spTgt>
                                        </p:tgtEl>
                                        <p:attrNameLst>
                                          <p:attrName>ppt_y</p:attrName>
                                        </p:attrNameLst>
                                      </p:cBhvr>
                                      <p:to>
                                        <p:strVal val="(#ppt_y+0.4)"/>
                                      </p:to>
                                    </p:set>
                                    <p:anim from="(#ppt_y+0.4)" to="(#ppt_y)" calcmode="lin" valueType="num">
                                      <p:cBhvr>
                                        <p:cTn id="112" dur="1230" accel="100000" fill="hold">
                                          <p:stCondLst>
                                            <p:cond delay="770"/>
                                          </p:stCondLst>
                                        </p:cTn>
                                        <p:tgtEl>
                                          <p:spTgt spid="51203">
                                            <p:txEl>
                                              <p:pRg st="9" end="9"/>
                                            </p:txEl>
                                          </p:spTgt>
                                        </p:tgtEl>
                                        <p:attrNameLst>
                                          <p:attrName>ppt_y</p:attrName>
                                        </p:attrNameLst>
                                      </p:cBhvr>
                                    </p:anim>
                                  </p:childTnLst>
                                </p:cTn>
                              </p:par>
                            </p:childTnLst>
                          </p:cTn>
                        </p:par>
                      </p:childTnLst>
                    </p:cTn>
                  </p:par>
                  <p:par>
                    <p:cTn id="113" fill="hold">
                      <p:stCondLst>
                        <p:cond delay="indefinite"/>
                      </p:stCondLst>
                      <p:childTnLst>
                        <p:par>
                          <p:cTn id="114" fill="hold">
                            <p:stCondLst>
                              <p:cond delay="0"/>
                            </p:stCondLst>
                            <p:childTnLst>
                              <p:par>
                                <p:cTn id="115" presetID="51" presetClass="entr" presetSubtype="0" fill="hold" grpId="0" nodeType="clickEffect">
                                  <p:stCondLst>
                                    <p:cond delay="0"/>
                                  </p:stCondLst>
                                  <p:childTnLst>
                                    <p:set>
                                      <p:cBhvr>
                                        <p:cTn id="116" dur="1" fill="hold">
                                          <p:stCondLst>
                                            <p:cond delay="0"/>
                                          </p:stCondLst>
                                        </p:cTn>
                                        <p:tgtEl>
                                          <p:spTgt spid="51203">
                                            <p:txEl>
                                              <p:pRg st="10" end="10"/>
                                            </p:txEl>
                                          </p:spTgt>
                                        </p:tgtEl>
                                        <p:attrNameLst>
                                          <p:attrName>style.visibility</p:attrName>
                                        </p:attrNameLst>
                                      </p:cBhvr>
                                      <p:to>
                                        <p:strVal val="visible"/>
                                      </p:to>
                                    </p:set>
                                    <p:animEffect transition="in" filter="fade">
                                      <p:cBhvr>
                                        <p:cTn id="117" dur="770" decel="100000"/>
                                        <p:tgtEl>
                                          <p:spTgt spid="51203">
                                            <p:txEl>
                                              <p:pRg st="10" end="10"/>
                                            </p:txEl>
                                          </p:spTgt>
                                        </p:tgtEl>
                                      </p:cBhvr>
                                    </p:animEffect>
                                    <p:animScale>
                                      <p:cBhvr>
                                        <p:cTn id="118" dur="770" decel="100000"/>
                                        <p:tgtEl>
                                          <p:spTgt spid="51203">
                                            <p:txEl>
                                              <p:pRg st="10" end="10"/>
                                            </p:txEl>
                                          </p:spTgt>
                                        </p:tgtEl>
                                      </p:cBhvr>
                                      <p:from x="10000" y="10000"/>
                                      <p:to x="200000" y="450000"/>
                                    </p:animScale>
                                    <p:animScale>
                                      <p:cBhvr>
                                        <p:cTn id="119" dur="1230" accel="100000" fill="hold">
                                          <p:stCondLst>
                                            <p:cond delay="770"/>
                                          </p:stCondLst>
                                        </p:cTn>
                                        <p:tgtEl>
                                          <p:spTgt spid="51203">
                                            <p:txEl>
                                              <p:pRg st="10" end="10"/>
                                            </p:txEl>
                                          </p:spTgt>
                                        </p:tgtEl>
                                      </p:cBhvr>
                                      <p:from x="200000" y="450000"/>
                                      <p:to x="100000" y="100000"/>
                                    </p:animScale>
                                    <p:set>
                                      <p:cBhvr>
                                        <p:cTn id="120" dur="770" fill="hold"/>
                                        <p:tgtEl>
                                          <p:spTgt spid="51203">
                                            <p:txEl>
                                              <p:pRg st="10" end="10"/>
                                            </p:txEl>
                                          </p:spTgt>
                                        </p:tgtEl>
                                        <p:attrNameLst>
                                          <p:attrName>ppt_x</p:attrName>
                                        </p:attrNameLst>
                                      </p:cBhvr>
                                      <p:to>
                                        <p:strVal val="(0.5)"/>
                                      </p:to>
                                    </p:set>
                                    <p:anim from="(0.5)" to="(#ppt_x)" calcmode="lin" valueType="num">
                                      <p:cBhvr>
                                        <p:cTn id="121" dur="1230" accel="100000" fill="hold">
                                          <p:stCondLst>
                                            <p:cond delay="770"/>
                                          </p:stCondLst>
                                        </p:cTn>
                                        <p:tgtEl>
                                          <p:spTgt spid="51203">
                                            <p:txEl>
                                              <p:pRg st="10" end="10"/>
                                            </p:txEl>
                                          </p:spTgt>
                                        </p:tgtEl>
                                        <p:attrNameLst>
                                          <p:attrName>ppt_x</p:attrName>
                                        </p:attrNameLst>
                                      </p:cBhvr>
                                    </p:anim>
                                    <p:set>
                                      <p:cBhvr>
                                        <p:cTn id="122" dur="770" fill="hold"/>
                                        <p:tgtEl>
                                          <p:spTgt spid="51203">
                                            <p:txEl>
                                              <p:pRg st="10" end="10"/>
                                            </p:txEl>
                                          </p:spTgt>
                                        </p:tgtEl>
                                        <p:attrNameLst>
                                          <p:attrName>ppt_y</p:attrName>
                                        </p:attrNameLst>
                                      </p:cBhvr>
                                      <p:to>
                                        <p:strVal val="(#ppt_y+0.4)"/>
                                      </p:to>
                                    </p:set>
                                    <p:anim from="(#ppt_y+0.4)" to="(#ppt_y)" calcmode="lin" valueType="num">
                                      <p:cBhvr>
                                        <p:cTn id="123" dur="1230" accel="100000" fill="hold">
                                          <p:stCondLst>
                                            <p:cond delay="770"/>
                                          </p:stCondLst>
                                        </p:cTn>
                                        <p:tgtEl>
                                          <p:spTgt spid="51203">
                                            <p:txEl>
                                              <p:pRg st="10" end="10"/>
                                            </p:txEl>
                                          </p:spTgt>
                                        </p:tgtEl>
                                        <p:attrNameLst>
                                          <p:attrName>ppt_y</p:attrName>
                                        </p:attrNameLst>
                                      </p:cBhvr>
                                    </p:anim>
                                  </p:childTnLst>
                                </p:cTn>
                              </p:par>
                            </p:childTnLst>
                          </p:cTn>
                        </p:par>
                      </p:childTnLst>
                    </p:cTn>
                  </p:par>
                  <p:par>
                    <p:cTn id="124" fill="hold">
                      <p:stCondLst>
                        <p:cond delay="indefinite"/>
                      </p:stCondLst>
                      <p:childTnLst>
                        <p:par>
                          <p:cTn id="125" fill="hold">
                            <p:stCondLst>
                              <p:cond delay="0"/>
                            </p:stCondLst>
                            <p:childTnLst>
                              <p:par>
                                <p:cTn id="126" presetID="51" presetClass="entr" presetSubtype="0" fill="hold" grpId="0" nodeType="clickEffect">
                                  <p:stCondLst>
                                    <p:cond delay="0"/>
                                  </p:stCondLst>
                                  <p:childTnLst>
                                    <p:set>
                                      <p:cBhvr>
                                        <p:cTn id="127" dur="1" fill="hold">
                                          <p:stCondLst>
                                            <p:cond delay="0"/>
                                          </p:stCondLst>
                                        </p:cTn>
                                        <p:tgtEl>
                                          <p:spTgt spid="51203">
                                            <p:txEl>
                                              <p:pRg st="11" end="11"/>
                                            </p:txEl>
                                          </p:spTgt>
                                        </p:tgtEl>
                                        <p:attrNameLst>
                                          <p:attrName>style.visibility</p:attrName>
                                        </p:attrNameLst>
                                      </p:cBhvr>
                                      <p:to>
                                        <p:strVal val="visible"/>
                                      </p:to>
                                    </p:set>
                                    <p:animEffect transition="in" filter="fade">
                                      <p:cBhvr>
                                        <p:cTn id="128" dur="770" decel="100000"/>
                                        <p:tgtEl>
                                          <p:spTgt spid="51203">
                                            <p:txEl>
                                              <p:pRg st="11" end="11"/>
                                            </p:txEl>
                                          </p:spTgt>
                                        </p:tgtEl>
                                      </p:cBhvr>
                                    </p:animEffect>
                                    <p:animScale>
                                      <p:cBhvr>
                                        <p:cTn id="129" dur="770" decel="100000"/>
                                        <p:tgtEl>
                                          <p:spTgt spid="51203">
                                            <p:txEl>
                                              <p:pRg st="11" end="11"/>
                                            </p:txEl>
                                          </p:spTgt>
                                        </p:tgtEl>
                                      </p:cBhvr>
                                      <p:from x="10000" y="10000"/>
                                      <p:to x="200000" y="450000"/>
                                    </p:animScale>
                                    <p:animScale>
                                      <p:cBhvr>
                                        <p:cTn id="130" dur="1230" accel="100000" fill="hold">
                                          <p:stCondLst>
                                            <p:cond delay="770"/>
                                          </p:stCondLst>
                                        </p:cTn>
                                        <p:tgtEl>
                                          <p:spTgt spid="51203">
                                            <p:txEl>
                                              <p:pRg st="11" end="11"/>
                                            </p:txEl>
                                          </p:spTgt>
                                        </p:tgtEl>
                                      </p:cBhvr>
                                      <p:from x="200000" y="450000"/>
                                      <p:to x="100000" y="100000"/>
                                    </p:animScale>
                                    <p:set>
                                      <p:cBhvr>
                                        <p:cTn id="131" dur="770" fill="hold"/>
                                        <p:tgtEl>
                                          <p:spTgt spid="51203">
                                            <p:txEl>
                                              <p:pRg st="11" end="11"/>
                                            </p:txEl>
                                          </p:spTgt>
                                        </p:tgtEl>
                                        <p:attrNameLst>
                                          <p:attrName>ppt_x</p:attrName>
                                        </p:attrNameLst>
                                      </p:cBhvr>
                                      <p:to>
                                        <p:strVal val="(0.5)"/>
                                      </p:to>
                                    </p:set>
                                    <p:anim from="(0.5)" to="(#ppt_x)" calcmode="lin" valueType="num">
                                      <p:cBhvr>
                                        <p:cTn id="132" dur="1230" accel="100000" fill="hold">
                                          <p:stCondLst>
                                            <p:cond delay="770"/>
                                          </p:stCondLst>
                                        </p:cTn>
                                        <p:tgtEl>
                                          <p:spTgt spid="51203">
                                            <p:txEl>
                                              <p:pRg st="11" end="11"/>
                                            </p:txEl>
                                          </p:spTgt>
                                        </p:tgtEl>
                                        <p:attrNameLst>
                                          <p:attrName>ppt_x</p:attrName>
                                        </p:attrNameLst>
                                      </p:cBhvr>
                                    </p:anim>
                                    <p:set>
                                      <p:cBhvr>
                                        <p:cTn id="133" dur="770" fill="hold"/>
                                        <p:tgtEl>
                                          <p:spTgt spid="51203">
                                            <p:txEl>
                                              <p:pRg st="11" end="11"/>
                                            </p:txEl>
                                          </p:spTgt>
                                        </p:tgtEl>
                                        <p:attrNameLst>
                                          <p:attrName>ppt_y</p:attrName>
                                        </p:attrNameLst>
                                      </p:cBhvr>
                                      <p:to>
                                        <p:strVal val="(#ppt_y+0.4)"/>
                                      </p:to>
                                    </p:set>
                                    <p:anim from="(#ppt_y+0.4)" to="(#ppt_y)" calcmode="lin" valueType="num">
                                      <p:cBhvr>
                                        <p:cTn id="134" dur="1230" accel="100000" fill="hold">
                                          <p:stCondLst>
                                            <p:cond delay="770"/>
                                          </p:stCondLst>
                                        </p:cTn>
                                        <p:tgtEl>
                                          <p:spTgt spid="51203">
                                            <p:txEl>
                                              <p:pRg st="11" end="1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76084"/>
            <a:ext cx="11621729" cy="6481916"/>
          </a:xfrm>
        </p:spPr>
        <p:txBody>
          <a:bodyPr>
            <a:noAutofit/>
          </a:bodyPr>
          <a:lstStyle/>
          <a:p>
            <a:pPr marL="0" indent="0" algn="r" rtl="1">
              <a:buNone/>
            </a:pPr>
            <a:r>
              <a:rPr lang="fa-IR" b="1" dirty="0">
                <a:solidFill>
                  <a:srgbClr val="FF0000"/>
                </a:solidFill>
                <a:latin typeface="Arial" panose="020B0604020202020204" pitchFamily="34" charset="0"/>
                <a:cs typeface="B Titr" panose="00000700000000000000" pitchFamily="2" charset="-78"/>
              </a:rPr>
              <a:t>ادامه.....</a:t>
            </a:r>
          </a:p>
          <a:p>
            <a:pPr algn="r" rtl="1"/>
            <a:r>
              <a:rPr lang="fa-IR" b="1" dirty="0">
                <a:solidFill>
                  <a:srgbClr val="00B050"/>
                </a:solidFill>
                <a:latin typeface="Arial" panose="020B0604020202020204" pitchFamily="34" charset="0"/>
                <a:cs typeface="B Titr" panose="00000700000000000000" pitchFamily="2" charset="-78"/>
              </a:rPr>
              <a:t>رعایت اصول بهداشتی و استفاده از وسایل حفاظت فردی توسط کارکنان زنجیره کشتار، انتقال و عرضه‌کنندگان گوشت</a:t>
            </a:r>
          </a:p>
          <a:p>
            <a:pPr algn="r" rtl="1"/>
            <a:r>
              <a:rPr lang="fa-IR" b="1" dirty="0">
                <a:solidFill>
                  <a:srgbClr val="00B050"/>
                </a:solidFill>
                <a:latin typeface="Arial" panose="020B0604020202020204" pitchFamily="34" charset="0"/>
                <a:cs typeface="B Titr" panose="00000700000000000000" pitchFamily="2" charset="-78"/>
              </a:rPr>
              <a:t> نگهداری لاشه حداقل به مدت ۲۴ ساعت پس از استحصال در اتاق سرد در کشتارگاه</a:t>
            </a:r>
          </a:p>
          <a:p>
            <a:pPr algn="r" rtl="1"/>
            <a:r>
              <a:rPr lang="fa-IR" b="1" dirty="0">
                <a:solidFill>
                  <a:srgbClr val="00B050"/>
                </a:solidFill>
                <a:latin typeface="Arial" panose="020B0604020202020204" pitchFamily="34" charset="0"/>
                <a:cs typeface="B Titr" panose="00000700000000000000" pitchFamily="2" charset="-78"/>
              </a:rPr>
              <a:t>خودداری از مصرف گوشت تازه (گوشت خریداری شده باید به مدت حداقل ۲۴ ساعت در یخچال ۰ تا ۴ درجه سانتیگراد، نگهداری و سپس، مصرف شود)</a:t>
            </a:r>
          </a:p>
          <a:p>
            <a:pPr algn="r" rtl="1"/>
            <a:r>
              <a:rPr lang="fa-IR" b="1" dirty="0">
                <a:solidFill>
                  <a:srgbClr val="00B050"/>
                </a:solidFill>
                <a:latin typeface="Arial" panose="020B0604020202020204" pitchFamily="34" charset="0"/>
                <a:cs typeface="B Titr" panose="00000700000000000000" pitchFamily="2" charset="-78"/>
              </a:rPr>
              <a:t>خودداری از مصرف جگر به صورت خام (جگر خریداری شده باید به مدت حداقل ۴۸ ساعت در یخچال ۰ تا ۴ درجه سانتیگراد، نگهداری و سپس، مصرف شود)</a:t>
            </a:r>
          </a:p>
          <a:p>
            <a:pPr algn="r" rtl="1"/>
            <a:r>
              <a:rPr lang="fa-IR" b="1" dirty="0">
                <a:solidFill>
                  <a:srgbClr val="00B050"/>
                </a:solidFill>
                <a:latin typeface="Arial" panose="020B0604020202020204" pitchFamily="34" charset="0"/>
                <a:cs typeface="B Titr" panose="00000700000000000000" pitchFamily="2" charset="-78"/>
              </a:rPr>
              <a:t> اجتناب کودکان و روستاییان و دامداران از بازی یا ملامسه کنه‌های ماده تخم‌ریزی کرده و...</a:t>
            </a:r>
          </a:p>
          <a:p>
            <a:pPr algn="r" rtl="1"/>
            <a:r>
              <a:rPr lang="fa-IR" b="1" dirty="0">
                <a:solidFill>
                  <a:srgbClr val="00B050"/>
                </a:solidFill>
                <a:latin typeface="Arial" panose="020B0604020202020204" pitchFamily="34" charset="0"/>
                <a:cs typeface="B Titr" panose="00000700000000000000" pitchFamily="2" charset="-78"/>
              </a:rPr>
              <a:t>خودداری از جدا و له کردن (کشتن) کنه‌ها توسط شیردوشان و دامداران</a:t>
            </a:r>
          </a:p>
          <a:p>
            <a:pPr algn="r" rtl="1"/>
            <a:r>
              <a:rPr lang="fa-IR" b="1" dirty="0">
                <a:solidFill>
                  <a:srgbClr val="00B050"/>
                </a:solidFill>
                <a:latin typeface="Arial" panose="020B0604020202020204" pitchFamily="34" charset="0"/>
                <a:cs typeface="B Titr" panose="00000700000000000000" pitchFamily="2" charset="-78"/>
              </a:rPr>
              <a:t>خودداری از پشم‌چینی دام‌ها، بدون استفاده از تجهیزات و لوازم ایمنی و حفاظت‌کننده</a:t>
            </a:r>
          </a:p>
          <a:p>
            <a:pPr algn="r" rtl="1"/>
            <a:r>
              <a:rPr lang="fa-IR" b="1" dirty="0">
                <a:solidFill>
                  <a:srgbClr val="00B050"/>
                </a:solidFill>
                <a:latin typeface="Arial" panose="020B0604020202020204" pitchFamily="34" charset="0"/>
                <a:cs typeface="B Titr" panose="00000700000000000000" pitchFamily="2" charset="-78"/>
              </a:rPr>
              <a:t>اجتناب از استراحت در مراتع و کوهستان‌ها بدون استفاده از وسایل ایمن </a:t>
            </a:r>
          </a:p>
          <a:p>
            <a:pPr algn="r" rtl="1"/>
            <a:r>
              <a:rPr lang="fa-IR" b="1" dirty="0">
                <a:solidFill>
                  <a:srgbClr val="00B050"/>
                </a:solidFill>
                <a:latin typeface="Arial" panose="020B0604020202020204" pitchFamily="34" charset="0"/>
                <a:cs typeface="B Titr" panose="00000700000000000000" pitchFamily="2" charset="-78"/>
              </a:rPr>
              <a:t>- منازل و اصطبل‌های روستایی جهت کاهش جمعیت کنه‌ها سم پاشی می‌شود.</a:t>
            </a:r>
          </a:p>
          <a:p>
            <a:pPr algn="r" rtl="1"/>
            <a:r>
              <a:rPr lang="fa-IR" b="1" dirty="0">
                <a:solidFill>
                  <a:srgbClr val="00B050"/>
                </a:solidFill>
                <a:latin typeface="Arial" panose="020B0604020202020204" pitchFamily="34" charset="0"/>
                <a:cs typeface="B Titr" panose="00000700000000000000" pitchFamily="2" charset="-78"/>
              </a:rPr>
              <a:t>هنگام تماس با دام از لباس پوشیده و مخصوص با رنگ روشن استفاده کنند و بعد از خروج از محل نگهداری دام ها، لباس های خود را تعویض نمایند .</a:t>
            </a:r>
          </a:p>
          <a:p>
            <a:pPr marL="0" indent="0" algn="r" rtl="1">
              <a:buNone/>
            </a:pPr>
            <a:endParaRPr lang="fa-IR" b="1" dirty="0">
              <a:solidFill>
                <a:srgbClr val="00B050"/>
              </a:solidFill>
              <a:latin typeface="Arial" panose="020B0604020202020204" pitchFamily="34" charset="0"/>
              <a:cs typeface="B Titr" panose="00000700000000000000" pitchFamily="2" charset="-78"/>
            </a:endParaRPr>
          </a:p>
          <a:p>
            <a:pPr marL="0" indent="0" algn="r" rtl="1">
              <a:buNone/>
            </a:pPr>
            <a:endParaRPr lang="fa-IR" b="1" dirty="0">
              <a:solidFill>
                <a:srgbClr val="00B050"/>
              </a:solidFill>
              <a:latin typeface="Arial" panose="020B0604020202020204" pitchFamily="34" charset="0"/>
              <a:cs typeface="B Titr" panose="00000700000000000000" pitchFamily="2" charset="-78"/>
            </a:endParaRPr>
          </a:p>
        </p:txBody>
      </p:sp>
    </p:spTree>
    <p:extLst>
      <p:ext uri="{BB962C8B-B14F-4D97-AF65-F5344CB8AC3E}">
        <p14:creationId xmlns:p14="http://schemas.microsoft.com/office/powerpoint/2010/main" val="297436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Grp="1" noChangeAspect="1"/>
          </p:cNvPicPr>
          <p:nvPr isPhoto="1"/>
        </p:nvPicPr>
        <p:blipFill>
          <a:blip r:embed="rId2">
            <a:lum/>
          </a:blip>
          <a:stretch>
            <a:fillRect/>
          </a:stretch>
        </p:blipFill>
        <p:spPr>
          <a:xfrm>
            <a:off x="185174" y="147484"/>
            <a:ext cx="5404465" cy="6710516"/>
          </a:xfrm>
          <a:prstGeom prst="rect">
            <a:avLst/>
          </a:prstGeom>
          <a:noFill/>
          <a:ln>
            <a:noFill/>
          </a:ln>
        </p:spPr>
      </p:pic>
      <p:pic>
        <p:nvPicPr>
          <p:cNvPr id="3" name="Picture 2">
            <a:extLst>
              <a:ext uri="{FF2B5EF4-FFF2-40B4-BE49-F238E27FC236}">
                <a16:creationId xmlns:a16="http://schemas.microsoft.com/office/drawing/2014/main" id="{EBDA6C69-84BA-5494-9805-E3A36730B247}"/>
              </a:ext>
            </a:extLst>
          </p:cNvPr>
          <p:cNvPicPr>
            <a:picLocks noChangeAspect="1"/>
          </p:cNvPicPr>
          <p:nvPr/>
        </p:nvPicPr>
        <p:blipFill>
          <a:blip r:embed="rId3"/>
          <a:stretch>
            <a:fillRect/>
          </a:stretch>
        </p:blipFill>
        <p:spPr>
          <a:xfrm>
            <a:off x="5737123" y="147483"/>
            <a:ext cx="6269703" cy="6577781"/>
          </a:xfrm>
          <a:prstGeom prst="rect">
            <a:avLst/>
          </a:prstGeom>
        </p:spPr>
      </p:pic>
    </p:spTree>
    <p:extLst>
      <p:ext uri="{BB962C8B-B14F-4D97-AF65-F5344CB8AC3E}">
        <p14:creationId xmlns:p14="http://schemas.microsoft.com/office/powerpoint/2010/main" val="1360103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9CFCF-FF99-238D-1983-AA269312A210}"/>
              </a:ext>
            </a:extLst>
          </p:cNvPr>
          <p:cNvSpPr>
            <a:spLocks noGrp="1"/>
          </p:cNvSpPr>
          <p:nvPr>
            <p:ph type="title"/>
          </p:nvPr>
        </p:nvSpPr>
        <p:spPr>
          <a:xfrm>
            <a:off x="646280" y="0"/>
            <a:ext cx="9407173" cy="1400530"/>
          </a:xfrm>
        </p:spPr>
        <p:txBody>
          <a:bodyPr/>
          <a:lstStyle/>
          <a:p>
            <a:pPr algn="ctr"/>
            <a:r>
              <a:rPr lang="fa-IR" sz="5400" b="1" dirty="0">
                <a:solidFill>
                  <a:srgbClr val="FF0000"/>
                </a:solidFill>
                <a:latin typeface="Arial" panose="020B0604020202020204" pitchFamily="34" charset="0"/>
                <a:cs typeface="Arial" panose="020B0604020202020204" pitchFamily="34" charset="0"/>
              </a:rPr>
              <a:t>نکات مهم*</a:t>
            </a:r>
            <a:r>
              <a:rPr lang="en-US" sz="5400" b="1" dirty="0">
                <a:solidFill>
                  <a:srgbClr val="FF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0B4AD44-207B-54BA-1D6A-33231D3019D3}"/>
              </a:ext>
            </a:extLst>
          </p:cNvPr>
          <p:cNvSpPr txBox="1"/>
          <p:nvPr/>
        </p:nvSpPr>
        <p:spPr>
          <a:xfrm>
            <a:off x="162232" y="894966"/>
            <a:ext cx="11621729" cy="6124754"/>
          </a:xfrm>
          <a:prstGeom prst="rect">
            <a:avLst/>
          </a:prstGeom>
          <a:noFill/>
        </p:spPr>
        <p:txBody>
          <a:bodyPr wrap="square">
            <a:spAutoFit/>
          </a:bodyPr>
          <a:lstStyle/>
          <a:p>
            <a:pPr marL="457200" indent="-457200" algn="r" rtl="1">
              <a:buFont typeface="Wingdings" panose="05000000000000000000" pitchFamily="2" charset="2"/>
              <a:buChar char="v"/>
            </a:pPr>
            <a:r>
              <a:rPr lang="fa-IR" sz="2800" dirty="0">
                <a:cs typeface="B Titr" panose="00000700000000000000" pitchFamily="2" charset="-78"/>
              </a:rPr>
              <a:t>بيشترين خطر انتقال بيماري  بلافاصله پس از ذبح است و پس از 24 ساعت اين خطر کاهش مي يابد . </a:t>
            </a:r>
            <a:endParaRPr lang="en-US" sz="2800" dirty="0">
              <a:cs typeface="B Titr" panose="00000700000000000000" pitchFamily="2" charset="-78"/>
            </a:endParaRPr>
          </a:p>
          <a:p>
            <a:pPr marL="457200" indent="-457200" algn="r" rtl="1">
              <a:buFont typeface="Wingdings" panose="05000000000000000000" pitchFamily="2" charset="2"/>
              <a:buChar char="v"/>
            </a:pPr>
            <a:r>
              <a:rPr lang="fa-IR" sz="2800" dirty="0">
                <a:cs typeface="B Titr" panose="00000700000000000000" pitchFamily="2" charset="-78"/>
              </a:rPr>
              <a:t>يخچال گذاري به دليل افت </a:t>
            </a:r>
            <a:r>
              <a:rPr lang="en-US" sz="2800" dirty="0">
                <a:cs typeface="B Titr" panose="00000700000000000000" pitchFamily="2" charset="-78"/>
              </a:rPr>
              <a:t>PH  </a:t>
            </a:r>
            <a:r>
              <a:rPr lang="fa-IR" sz="2800" dirty="0">
                <a:cs typeface="B Titr" panose="00000700000000000000" pitchFamily="2" charset="-78"/>
              </a:rPr>
              <a:t>باعث از بين رفتن ويروس و افت خطر انتقال ميشود .</a:t>
            </a:r>
            <a:endParaRPr lang="en-US" sz="2800" dirty="0">
              <a:cs typeface="B Titr" panose="00000700000000000000" pitchFamily="2" charset="-78"/>
            </a:endParaRPr>
          </a:p>
          <a:p>
            <a:pPr marL="457200" indent="-457200" algn="r" rtl="1">
              <a:buFont typeface="Wingdings" panose="05000000000000000000" pitchFamily="2" charset="2"/>
              <a:buChar char="v"/>
            </a:pPr>
            <a:r>
              <a:rPr lang="fa-IR" sz="2800" dirty="0">
                <a:cs typeface="B Titr" panose="00000700000000000000" pitchFamily="2" charset="-78"/>
              </a:rPr>
              <a:t>پختن كامل گوشت باعث از بين رفتن خطر انتقال ميشود. </a:t>
            </a:r>
          </a:p>
          <a:p>
            <a:pPr algn="r" rtl="1"/>
            <a:endParaRPr lang="fa-IR" sz="2800" dirty="0">
              <a:cs typeface="B Titr" panose="00000700000000000000" pitchFamily="2" charset="-78"/>
            </a:endParaRPr>
          </a:p>
          <a:p>
            <a:pPr algn="r" rtl="1"/>
            <a:endParaRPr lang="fa-IR" sz="2800" dirty="0">
              <a:cs typeface="B Titr" panose="00000700000000000000" pitchFamily="2" charset="-78"/>
            </a:endParaRPr>
          </a:p>
          <a:p>
            <a:pPr marL="457200" indent="-457200" algn="r" rtl="1">
              <a:buFont typeface="Wingdings" panose="05000000000000000000" pitchFamily="2" charset="2"/>
              <a:buChar char="v"/>
            </a:pPr>
            <a:r>
              <a:rPr lang="fa-IR" sz="2800" dirty="0">
                <a:cs typeface="B Titr" panose="00000700000000000000" pitchFamily="2" charset="-78"/>
              </a:rPr>
              <a:t>در ميان فراورده هاي دامي جگر به دليل اينكه:</a:t>
            </a:r>
            <a:br>
              <a:rPr lang="fa-IR" sz="2800" dirty="0">
                <a:cs typeface="B Titr" panose="00000700000000000000" pitchFamily="2" charset="-78"/>
              </a:rPr>
            </a:br>
            <a:r>
              <a:rPr lang="fa-IR" sz="2800" dirty="0">
                <a:cs typeface="B Titr" panose="00000700000000000000" pitchFamily="2" charset="-78"/>
              </a:rPr>
              <a:t>1- داراي شبكه خوني وسيع است </a:t>
            </a:r>
            <a:br>
              <a:rPr lang="fa-IR" sz="2800" dirty="0">
                <a:cs typeface="B Titr" panose="00000700000000000000" pitchFamily="2" charset="-78"/>
              </a:rPr>
            </a:br>
            <a:r>
              <a:rPr lang="fa-IR" sz="2800" dirty="0">
                <a:cs typeface="B Titr" panose="00000700000000000000" pitchFamily="2" charset="-78"/>
              </a:rPr>
              <a:t>2- بافت عضلاني ندارد </a:t>
            </a:r>
            <a:br>
              <a:rPr lang="fa-IR" sz="2800" dirty="0">
                <a:cs typeface="B Titr" panose="00000700000000000000" pitchFamily="2" charset="-78"/>
              </a:rPr>
            </a:br>
            <a:r>
              <a:rPr lang="fa-IR" sz="2800" dirty="0">
                <a:cs typeface="B Titr" panose="00000700000000000000" pitchFamily="2" charset="-78"/>
              </a:rPr>
              <a:t>3- به صورت تازه مصرف میشود .</a:t>
            </a:r>
            <a:br>
              <a:rPr lang="fa-IR" sz="2800" dirty="0">
                <a:cs typeface="B Titr" panose="00000700000000000000" pitchFamily="2" charset="-78"/>
              </a:rPr>
            </a:br>
            <a:r>
              <a:rPr lang="fa-IR" sz="2800" dirty="0">
                <a:cs typeface="B Titr" panose="00000700000000000000" pitchFamily="2" charset="-78"/>
              </a:rPr>
              <a:t>4-جمود نعشي در آن اتفاق نمي افتد </a:t>
            </a:r>
            <a:br>
              <a:rPr lang="fa-IR" sz="2800" dirty="0">
                <a:cs typeface="B Titr" panose="00000700000000000000" pitchFamily="2" charset="-78"/>
              </a:rPr>
            </a:br>
            <a:r>
              <a:rPr lang="fa-IR" sz="2800" dirty="0">
                <a:cs typeface="B Titr" panose="00000700000000000000" pitchFamily="2" charset="-78"/>
              </a:rPr>
              <a:t>5-در هنگام پخت به خوبی حرارت نمی بیند </a:t>
            </a:r>
          </a:p>
          <a:p>
            <a:pPr marL="457200" indent="-457200" algn="r" rtl="1">
              <a:buFont typeface="Wingdings" panose="05000000000000000000" pitchFamily="2" charset="2"/>
              <a:buChar char="v"/>
            </a:pPr>
            <a:br>
              <a:rPr lang="fa-IR" sz="2800" dirty="0">
                <a:cs typeface="B Titr" panose="00000700000000000000" pitchFamily="2" charset="-78"/>
              </a:rPr>
            </a:br>
            <a:r>
              <a:rPr lang="fa-IR" sz="2800" b="1" dirty="0">
                <a:solidFill>
                  <a:srgbClr val="FF0000"/>
                </a:solidFill>
                <a:cs typeface="B Titr" panose="00000700000000000000" pitchFamily="2" charset="-78"/>
              </a:rPr>
              <a:t>بيشترين خطر انتقال را دارد .</a:t>
            </a:r>
            <a:endParaRPr lang="en-US" sz="2800" b="1" dirty="0">
              <a:solidFill>
                <a:srgbClr val="FF0000"/>
              </a:solidFill>
              <a:cs typeface="B Titr" panose="00000700000000000000" pitchFamily="2" charset="-78"/>
            </a:endParaRPr>
          </a:p>
        </p:txBody>
      </p:sp>
    </p:spTree>
    <p:extLst>
      <p:ext uri="{BB962C8B-B14F-4D97-AF65-F5344CB8AC3E}">
        <p14:creationId xmlns:p14="http://schemas.microsoft.com/office/powerpoint/2010/main" val="142488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20663"/>
            <a:ext cx="49244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578" y="702469"/>
            <a:ext cx="11139487" cy="4478337"/>
          </a:xfrm>
          <a:prstGeom prst="rect">
            <a:avLst/>
          </a:prstGeom>
          <a:noFill/>
        </p:spPr>
        <p:txBody>
          <a:bodyPr>
            <a:spAutoFit/>
          </a:bodyPr>
          <a:lstStyle/>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ائدس اجیپتی یک پشه شهری است.</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میتواند از یک  میزبان چندین بار خونخواری کند.</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میتواند ویروس را به نسل های بعد خود انتقال دهد.</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در طول روز خونخواری میکند.</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محیط های متنوعی برای تکثیر دارد .</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حتی  در مقدار کمی آب راکد(دو قاشق چایخوری آب) میتواند تکثیر کند.</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به رنگ مشکی علاقه دارد. </a:t>
            </a:r>
          </a:p>
          <a:p>
            <a:pPr marL="800100" marR="0" lvl="1" indent="-342900" algn="r" defTabSz="914400" rtl="1" eaLnBrk="0" fontAlgn="base" latinLnBrk="0" hangingPunct="0">
              <a:lnSpc>
                <a:spcPct val="150000"/>
              </a:lnSpc>
              <a:spcBef>
                <a:spcPct val="0"/>
              </a:spcBef>
              <a:spcAft>
                <a:spcPct val="0"/>
              </a:spcAft>
              <a:buClr>
                <a:srgbClr val="70AD47">
                  <a:lumMod val="50000"/>
                </a:srgbClr>
              </a:buClr>
              <a:buSzTx/>
              <a:buFont typeface="Wingdings" panose="05000000000000000000" pitchFamily="2" charset="2"/>
              <a:buChar char="ü"/>
              <a:tabLst/>
              <a:defRPr/>
            </a:pPr>
            <a:r>
              <a:rPr kumimoji="0" lang="fa-I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لاستیک های مستعمل و دور انداخته شده یکی از مکان های مورد علاقه ائدس برای تکثیر است.</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endParaRPr>
          </a:p>
        </p:txBody>
      </p:sp>
      <p:sp>
        <p:nvSpPr>
          <p:cNvPr id="168964" name="TextBox 2"/>
          <p:cNvSpPr txBox="1">
            <a:spLocks noChangeArrowheads="1"/>
          </p:cNvSpPr>
          <p:nvPr/>
        </p:nvSpPr>
        <p:spPr bwMode="auto">
          <a:xfrm>
            <a:off x="266188" y="5165725"/>
            <a:ext cx="11244877" cy="1692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a-IR" alt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با این خصوصیات اپیدمیولوژیکی پیچیده  میتواند اپیدمیهای انفجاری تب دنگ را ایجاد کند.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a-IR"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rPr>
              <a:t>اگر مستقر شود هزینه مبارزه با آن 8 برابر مالاریا است</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B Mitra" panose="00000400000000000000" pitchFamily="2" charset="-78"/>
            </a:endParaRPr>
          </a:p>
        </p:txBody>
      </p:sp>
    </p:spTree>
    <p:extLst>
      <p:ext uri="{BB962C8B-B14F-4D97-AF65-F5344CB8AC3E}">
        <p14:creationId xmlns:p14="http://schemas.microsoft.com/office/powerpoint/2010/main" val="2663588785"/>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Grp="1" noChangeAspect="1"/>
          </p:cNvPicPr>
          <p:nvPr isPhoto="1"/>
        </p:nvPicPr>
        <p:blipFill>
          <a:blip r:embed="rId2">
            <a:lum/>
          </a:blip>
          <a:stretch>
            <a:fillRect/>
          </a:stretch>
        </p:blipFill>
        <p:spPr>
          <a:xfrm>
            <a:off x="1524000" y="0"/>
            <a:ext cx="9144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28800" y="228600"/>
            <a:ext cx="8610600" cy="6172200"/>
          </a:xfrm>
          <a:solidFill>
            <a:schemeClr val="accent2">
              <a:lumMod val="20000"/>
              <a:lumOff val="80000"/>
            </a:schemeClr>
          </a:solidFill>
        </p:spPr>
        <p:txBody>
          <a:bodyPr/>
          <a:lstStyle/>
          <a:p>
            <a:pPr algn="r">
              <a:lnSpc>
                <a:spcPct val="160000"/>
              </a:lnSpc>
            </a:pPr>
            <a:r>
              <a:rPr lang="ar-SA" altLang="en-US" b="1" dirty="0">
                <a:solidFill>
                  <a:schemeClr val="folHlink"/>
                </a:solidFill>
                <a:cs typeface="B Nazanin" panose="00000400000000000000" pitchFamily="2" charset="-78"/>
              </a:rPr>
              <a:t>تمام كاركنان پزشكي كه با بيمار يا بافتهاي بيمار تماس داشته اند  به مدت </a:t>
            </a:r>
            <a:r>
              <a:rPr lang="ar-SA" altLang="en-US" b="1" dirty="0">
                <a:solidFill>
                  <a:schemeClr val="tx1"/>
                </a:solidFill>
                <a:cs typeface="B Nazanin" panose="00000400000000000000" pitchFamily="2" charset="-78"/>
              </a:rPr>
              <a:t>14</a:t>
            </a:r>
            <a:r>
              <a:rPr lang="ar-SA" altLang="en-US" b="1" dirty="0">
                <a:solidFill>
                  <a:schemeClr val="folHlink"/>
                </a:solidFill>
                <a:cs typeface="B Nazanin" panose="00000400000000000000" pitchFamily="2" charset="-78"/>
              </a:rPr>
              <a:t> </a:t>
            </a:r>
            <a:r>
              <a:rPr lang="ar-SA" altLang="en-US" b="1" dirty="0">
                <a:solidFill>
                  <a:schemeClr val="tx1"/>
                </a:solidFill>
                <a:cs typeface="B Nazanin" panose="00000400000000000000" pitchFamily="2" charset="-78"/>
              </a:rPr>
              <a:t>روز</a:t>
            </a:r>
            <a:r>
              <a:rPr lang="ar-SA" altLang="en-US" b="1" dirty="0">
                <a:solidFill>
                  <a:schemeClr val="folHlink"/>
                </a:solidFill>
                <a:cs typeface="B Nazanin" panose="00000400000000000000" pitchFamily="2" charset="-78"/>
              </a:rPr>
              <a:t> پيگيري شده و </a:t>
            </a:r>
            <a:r>
              <a:rPr lang="ar-SA" altLang="en-US" b="1" dirty="0">
                <a:solidFill>
                  <a:schemeClr val="tx1"/>
                </a:solidFill>
                <a:cs typeface="B Nazanin" panose="00000400000000000000" pitchFamily="2" charset="-78"/>
              </a:rPr>
              <a:t>درجه حرارت بدن</a:t>
            </a:r>
            <a:r>
              <a:rPr lang="ar-SA" altLang="en-US" b="1" dirty="0">
                <a:solidFill>
                  <a:schemeClr val="folHlink"/>
                </a:solidFill>
                <a:cs typeface="B Nazanin" panose="00000400000000000000" pitchFamily="2" charset="-78"/>
              </a:rPr>
              <a:t> آنها بصورت </a:t>
            </a:r>
            <a:r>
              <a:rPr lang="ar-SA" altLang="en-US" b="1" dirty="0">
                <a:solidFill>
                  <a:schemeClr val="tx1"/>
                </a:solidFill>
                <a:cs typeface="B Nazanin" panose="00000400000000000000" pitchFamily="2" charset="-78"/>
              </a:rPr>
              <a:t>روزانه</a:t>
            </a:r>
            <a:r>
              <a:rPr lang="ar-SA" altLang="en-US" b="1" dirty="0">
                <a:solidFill>
                  <a:schemeClr val="folHlink"/>
                </a:solidFill>
                <a:cs typeface="B Nazanin" panose="00000400000000000000" pitchFamily="2" charset="-78"/>
              </a:rPr>
              <a:t> چك شود و درصورت بروز علائم باليني </a:t>
            </a:r>
            <a:r>
              <a:rPr lang="ar-SA" altLang="en-US" b="1" dirty="0">
                <a:solidFill>
                  <a:schemeClr val="tx1"/>
                </a:solidFill>
                <a:cs typeface="B Nazanin" panose="00000400000000000000" pitchFamily="2" charset="-78"/>
              </a:rPr>
              <a:t>درمان</a:t>
            </a:r>
            <a:r>
              <a:rPr lang="ar-SA" altLang="en-US" b="1" dirty="0">
                <a:solidFill>
                  <a:schemeClr val="folHlink"/>
                </a:solidFill>
                <a:cs typeface="B Nazanin" panose="00000400000000000000" pitchFamily="2" charset="-78"/>
              </a:rPr>
              <a:t> شروع شود . </a:t>
            </a:r>
            <a:endParaRPr lang="en-US" altLang="en-US" b="1" dirty="0">
              <a:solidFill>
                <a:schemeClr val="folHlink"/>
              </a:solidFill>
              <a:cs typeface="B Nazanin" panose="00000400000000000000" pitchFamily="2" charset="-78"/>
            </a:endParaRPr>
          </a:p>
        </p:txBody>
      </p:sp>
    </p:spTree>
    <p:extLst>
      <p:ext uri="{BB962C8B-B14F-4D97-AF65-F5344CB8AC3E}">
        <p14:creationId xmlns:p14="http://schemas.microsoft.com/office/powerpoint/2010/main" val="1114984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47FA-8429-65C7-1CAE-2E5BB908CBF1}"/>
              </a:ext>
            </a:extLst>
          </p:cNvPr>
          <p:cNvSpPr>
            <a:spLocks noGrp="1"/>
          </p:cNvSpPr>
          <p:nvPr>
            <p:ph type="title"/>
          </p:nvPr>
        </p:nvSpPr>
        <p:spPr/>
        <p:txBody>
          <a:bodyPr/>
          <a:lstStyle/>
          <a:p>
            <a:r>
              <a:rPr lang="fa-IR" dirty="0"/>
              <a:t>سندرومهای در برگیرنده تب کریمه کنگو</a:t>
            </a:r>
            <a:endParaRPr lang="en-US" dirty="0"/>
          </a:p>
        </p:txBody>
      </p:sp>
      <p:sp>
        <p:nvSpPr>
          <p:cNvPr id="3" name="Content Placeholder 2">
            <a:extLst>
              <a:ext uri="{FF2B5EF4-FFF2-40B4-BE49-F238E27FC236}">
                <a16:creationId xmlns:a16="http://schemas.microsoft.com/office/drawing/2014/main" id="{D2968B5A-AC54-1D58-63CA-6421F4A28842}"/>
              </a:ext>
            </a:extLst>
          </p:cNvPr>
          <p:cNvSpPr>
            <a:spLocks noGrp="1"/>
          </p:cNvSpPr>
          <p:nvPr>
            <p:ph idx="1"/>
          </p:nvPr>
        </p:nvSpPr>
        <p:spPr>
          <a:xfrm>
            <a:off x="1096296" y="1417638"/>
            <a:ext cx="10972800" cy="4525963"/>
          </a:xfrm>
        </p:spPr>
        <p:txBody>
          <a:bodyPr/>
          <a:lstStyle/>
          <a:p>
            <a:pPr algn="r" rtl="1">
              <a:buFont typeface="Wingdings" panose="05000000000000000000" pitchFamily="2" charset="2"/>
              <a:buChar char="ü"/>
            </a:pPr>
            <a:r>
              <a:rPr lang="fa-IR" b="1" dirty="0">
                <a:solidFill>
                  <a:srgbClr val="FF0000"/>
                </a:solidFill>
              </a:rPr>
              <a:t>تب و خونریزی</a:t>
            </a:r>
          </a:p>
          <a:p>
            <a:pPr algn="r" rtl="1">
              <a:buFont typeface="Wingdings" panose="05000000000000000000" pitchFamily="2" charset="2"/>
              <a:buChar char="ü"/>
            </a:pPr>
            <a:r>
              <a:rPr lang="fa-IR" b="1" dirty="0">
                <a:solidFill>
                  <a:srgbClr val="FF0000"/>
                </a:solidFill>
              </a:rPr>
              <a:t>تب و راش حاد ماکولوپاپولر</a:t>
            </a:r>
          </a:p>
          <a:p>
            <a:pPr marL="0" indent="0" algn="r" rtl="1">
              <a:buNone/>
            </a:pPr>
            <a:endParaRPr lang="en-US" dirty="0"/>
          </a:p>
        </p:txBody>
      </p:sp>
      <p:pic>
        <p:nvPicPr>
          <p:cNvPr id="4" name="Picture 2">
            <a:extLst>
              <a:ext uri="{FF2B5EF4-FFF2-40B4-BE49-F238E27FC236}">
                <a16:creationId xmlns:a16="http://schemas.microsoft.com/office/drawing/2014/main" id="{18200F21-A1D9-4E22-AA00-74AACCAD4D59}"/>
              </a:ext>
            </a:extLst>
          </p:cNvPr>
          <p:cNvPicPr>
            <a:picLocks noChangeAspect="1" noChangeArrowheads="1"/>
          </p:cNvPicPr>
          <p:nvPr/>
        </p:nvPicPr>
        <p:blipFill>
          <a:blip r:embed="rId2" cstate="print"/>
          <a:srcRect/>
          <a:stretch>
            <a:fillRect/>
          </a:stretch>
        </p:blipFill>
        <p:spPr bwMode="auto">
          <a:xfrm>
            <a:off x="283062" y="1224115"/>
            <a:ext cx="4666992" cy="5132440"/>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E91BDCDF-40E5-6A9D-4D54-B1F966DE07C5}"/>
              </a:ext>
            </a:extLst>
          </p:cNvPr>
          <p:cNvPicPr>
            <a:picLocks noChangeAspect="1" noChangeArrowheads="1"/>
          </p:cNvPicPr>
          <p:nvPr/>
        </p:nvPicPr>
        <p:blipFill>
          <a:blip r:embed="rId3" cstate="print"/>
          <a:srcRect/>
          <a:stretch>
            <a:fillRect/>
          </a:stretch>
        </p:blipFill>
        <p:spPr bwMode="auto">
          <a:xfrm>
            <a:off x="6046350" y="2560638"/>
            <a:ext cx="4926450" cy="4135130"/>
          </a:xfrm>
          <a:prstGeom prst="rect">
            <a:avLst/>
          </a:prstGeom>
          <a:noFill/>
          <a:ln w="9525">
            <a:noFill/>
            <a:miter lim="800000"/>
            <a:headEnd/>
            <a:tailEnd/>
          </a:ln>
          <a:effectLst/>
        </p:spPr>
      </p:pic>
    </p:spTree>
    <p:extLst>
      <p:ext uri="{BB962C8B-B14F-4D97-AF65-F5344CB8AC3E}">
        <p14:creationId xmlns:p14="http://schemas.microsoft.com/office/powerpoint/2010/main" val="273499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837" y="324465"/>
            <a:ext cx="7055380" cy="1400530"/>
          </a:xfrm>
        </p:spPr>
        <p:txBody>
          <a:bodyPr>
            <a:normAutofit/>
          </a:bodyPr>
          <a:lstStyle/>
          <a:p>
            <a:pPr algn="r" rtl="1"/>
            <a:r>
              <a:rPr lang="fa-IR" b="1" dirty="0">
                <a:cs typeface="B Nazanin" pitchFamily="2" charset="-78"/>
              </a:rPr>
              <a:t>خلاصه </a:t>
            </a:r>
            <a:endParaRPr lang="en-US" b="1" dirty="0">
              <a:cs typeface="B Nazanin" pitchFamily="2" charset="-78"/>
            </a:endParaRPr>
          </a:p>
        </p:txBody>
      </p:sp>
      <p:sp>
        <p:nvSpPr>
          <p:cNvPr id="3" name="Content Placeholder 2"/>
          <p:cNvSpPr>
            <a:spLocks noGrp="1"/>
          </p:cNvSpPr>
          <p:nvPr>
            <p:ph idx="1"/>
          </p:nvPr>
        </p:nvSpPr>
        <p:spPr>
          <a:xfrm>
            <a:off x="1406012" y="1400530"/>
            <a:ext cx="9379975" cy="5342861"/>
          </a:xfrm>
        </p:spPr>
        <p:txBody>
          <a:bodyPr>
            <a:normAutofit/>
          </a:bodyPr>
          <a:lstStyle/>
          <a:p>
            <a:pPr algn="r" rtl="1"/>
            <a:r>
              <a:rPr lang="fa-IR" sz="2800" b="1" dirty="0"/>
              <a:t>هوشیار بودن نظام سلامت در تشخیص به موقع و گزارش فوری حرف اول را در کنترل بیماری می زند.</a:t>
            </a:r>
          </a:p>
          <a:p>
            <a:pPr algn="r" rtl="1"/>
            <a:r>
              <a:rPr lang="fa-IR" sz="2800" b="1" dirty="0"/>
              <a:t>آموزش مردم</a:t>
            </a:r>
          </a:p>
          <a:p>
            <a:pPr algn="r" rtl="1"/>
            <a:r>
              <a:rPr lang="fa-IR" sz="2800" b="1" dirty="0"/>
              <a:t>آموزش کارکنانی که در مواجهه شغلی قرار دارند (قصاب، دامدار، پرستار، پزشک، آزمایشگاه و ...)</a:t>
            </a:r>
          </a:p>
          <a:p>
            <a:pPr algn="r" rtl="1"/>
            <a:r>
              <a:rPr lang="fa-IR" sz="2800" b="1" dirty="0"/>
              <a:t>اقدامات بهداشت محیط</a:t>
            </a:r>
          </a:p>
          <a:p>
            <a:pPr algn="r" rtl="1"/>
            <a:r>
              <a:rPr lang="fa-IR" sz="2800" b="1" dirty="0"/>
              <a:t>درمان بیماران</a:t>
            </a:r>
          </a:p>
          <a:p>
            <a:pPr algn="r" rtl="1"/>
            <a:r>
              <a:rPr lang="fa-IR" sz="2800" b="1" dirty="0"/>
              <a:t>پیشگیری دارویی در صورت نیاز</a:t>
            </a:r>
            <a:endParaRPr lang="en-US" sz="2800" b="1" dirty="0"/>
          </a:p>
        </p:txBody>
      </p:sp>
    </p:spTree>
    <p:extLst>
      <p:ext uri="{BB962C8B-B14F-4D97-AF65-F5344CB8AC3E}">
        <p14:creationId xmlns:p14="http://schemas.microsoft.com/office/powerpoint/2010/main" val="3890490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3744-D409-6A2A-1F80-06231AB565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ECDE33-1BCA-D6D6-CE14-DC20C76C9986}"/>
              </a:ext>
            </a:extLst>
          </p:cNvPr>
          <p:cNvSpPr>
            <a:spLocks noGrp="1"/>
          </p:cNvSpPr>
          <p:nvPr>
            <p:ph idx="1"/>
          </p:nvPr>
        </p:nvSpPr>
        <p:spPr/>
        <p:txBody>
          <a:bodyPr/>
          <a:lstStyle/>
          <a:p>
            <a:endParaRPr lang="en-US" dirty="0"/>
          </a:p>
        </p:txBody>
      </p:sp>
      <p:pic>
        <p:nvPicPr>
          <p:cNvPr id="4" name="Picture 3" descr="Slide39.JPG">
            <a:extLst>
              <a:ext uri="{FF2B5EF4-FFF2-40B4-BE49-F238E27FC236}">
                <a16:creationId xmlns:a16="http://schemas.microsoft.com/office/drawing/2014/main" id="{CF91B2D9-A0E7-182D-F31F-0D0E2B1E30CB}"/>
              </a:ext>
            </a:extLst>
          </p:cNvPr>
          <p:cNvPicPr>
            <a:picLocks noGrp="1" noChangeAspect="1"/>
          </p:cNvPicPr>
          <p:nvPr isPhoto="1"/>
        </p:nvPicPr>
        <p:blipFill>
          <a:blip r:embed="rId2">
            <a:lum/>
          </a:blip>
          <a:stretch>
            <a:fillRect/>
          </a:stretch>
        </p:blipFill>
        <p:spPr>
          <a:xfrm>
            <a:off x="-1" y="0"/>
            <a:ext cx="11842955" cy="6858000"/>
          </a:xfrm>
          <a:prstGeom prst="rect">
            <a:avLst/>
          </a:prstGeom>
          <a:noFill/>
          <a:ln>
            <a:noFill/>
          </a:ln>
        </p:spPr>
      </p:pic>
    </p:spTree>
    <p:extLst>
      <p:ext uri="{BB962C8B-B14F-4D97-AF65-F5344CB8AC3E}">
        <p14:creationId xmlns:p14="http://schemas.microsoft.com/office/powerpoint/2010/main" val="78963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D4A905-5446-0F62-2D86-BD39455CDC19}"/>
              </a:ext>
            </a:extLst>
          </p:cNvPr>
          <p:cNvSpPr>
            <a:spLocks noGrp="1"/>
          </p:cNvSpPr>
          <p:nvPr>
            <p:ph idx="1"/>
          </p:nvPr>
        </p:nvSpPr>
        <p:spPr>
          <a:xfrm>
            <a:off x="2692451" y="1832941"/>
            <a:ext cx="8915400" cy="4323054"/>
          </a:xfrm>
        </p:spPr>
        <p:txBody>
          <a:bodyPr>
            <a:normAutofit/>
          </a:bodyPr>
          <a:lstStyle/>
          <a:p>
            <a:pPr algn="r" rtl="1"/>
            <a:endParaRPr lang="fa-IR"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تب دِنگی (</a:t>
            </a:r>
            <a:r>
              <a:rPr lang="en-US" sz="2000" b="1" dirty="0">
                <a:latin typeface="Arial" panose="020B0604020202020204" pitchFamily="34" charset="0"/>
                <a:cs typeface="Arial" panose="020B0604020202020204" pitchFamily="34" charset="0"/>
              </a:rPr>
              <a:t>Dengue fever) </a:t>
            </a:r>
            <a:r>
              <a:rPr lang="fa-IR" sz="2000" b="1" dirty="0">
                <a:latin typeface="Arial" panose="020B0604020202020204" pitchFamily="34" charset="0"/>
                <a:cs typeface="Arial" panose="020B0604020202020204" pitchFamily="34" charset="0"/>
              </a:rPr>
              <a:t>)نام یک بیماری ویروسی است. به آن تب دنگ، تب دانگ و تب استخوان‌شکن هم گفته‌اند. </a:t>
            </a:r>
          </a:p>
          <a:p>
            <a:pPr algn="r" rtl="1"/>
            <a:r>
              <a:rPr lang="fa-IR" sz="2000" b="1" dirty="0">
                <a:latin typeface="Arial" panose="020B0604020202020204" pitchFamily="34" charset="0"/>
                <a:cs typeface="Arial" panose="020B0604020202020204" pitchFamily="34" charset="0"/>
              </a:rPr>
              <a:t>این بیماری از طریق پشه‌ای به نام پشه آئدس به انسان منتقل می‌شود. این پشه که به ببر آسیایی مشهور شده است در مناطق استوایی جهان به‌ویژه آسیای جنوب شرقی از جمله مالزی وجود دارد.</a:t>
            </a:r>
          </a:p>
          <a:p>
            <a:pPr algn="r" rtl="1"/>
            <a:endParaRPr lang="fa-IR" sz="2000" b="1" dirty="0">
              <a:latin typeface="Arial" panose="020B0604020202020204" pitchFamily="34" charset="0"/>
              <a:cs typeface="Arial" panose="020B0604020202020204" pitchFamily="34" charset="0"/>
            </a:endParaRPr>
          </a:p>
          <a:p>
            <a:pPr algn="r" rtl="1"/>
            <a:r>
              <a:rPr lang="fa-IR" sz="2000" b="1" dirty="0">
                <a:latin typeface="Arial" panose="020B0604020202020204" pitchFamily="34" charset="0"/>
                <a:cs typeface="Arial" panose="020B0604020202020204" pitchFamily="34" charset="0"/>
              </a:rPr>
              <a:t>تب دنگی با گزش پشه آئدس آلوده به ویروس دنگ منتقل می شود. پشه هنگامی که فرد مبتلا به ویروس دنگی را در خون او نیش بزند ، آلوده می شود.</a:t>
            </a:r>
          </a:p>
          <a:p>
            <a:pPr algn="r" rtl="1"/>
            <a:r>
              <a:rPr lang="fa-IR" sz="2000" b="1" dirty="0">
                <a:latin typeface="Arial" panose="020B0604020202020204" pitchFamily="34" charset="0"/>
                <a:cs typeface="Arial" panose="020B0604020202020204" pitchFamily="34" charset="0"/>
              </a:rPr>
              <a:t>تب دنگی  نمی تواند مستقیماً از یک شخص به شخص دیگر منتقل شود.</a:t>
            </a:r>
          </a:p>
          <a:p>
            <a:pPr algn="r" rtl="1"/>
            <a:r>
              <a:rPr lang="fa-IR" sz="2000" b="1" dirty="0">
                <a:latin typeface="Arial" panose="020B0604020202020204" pitchFamily="34" charset="0"/>
                <a:cs typeface="Arial" panose="020B0604020202020204" pitchFamily="34" charset="0"/>
              </a:rPr>
              <a:t>در یکی دو سال نخست بروز معمولاً بیماران دارای علائم خفیفی هستند این امر سبب می شود بسیاری از بیماران به مراکز بهداشتی درمانی مراجعه نکنند.</a:t>
            </a:r>
          </a:p>
          <a:p>
            <a:pPr algn="r" rtl="1"/>
            <a:endParaRPr lang="fa-IR" sz="2000" b="1" dirty="0">
              <a:latin typeface="Arial" panose="020B0604020202020204" pitchFamily="34" charset="0"/>
              <a:cs typeface="Arial" panose="020B0604020202020204" pitchFamily="34" charset="0"/>
            </a:endParaRPr>
          </a:p>
          <a:p>
            <a:pPr algn="r" rtl="1"/>
            <a:endParaRPr lang="fa-IR"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F7F9BE8-74F5-1729-583B-46B2E1EB986F}"/>
              </a:ext>
            </a:extLst>
          </p:cNvPr>
          <p:cNvPicPr>
            <a:picLocks noChangeAspect="1"/>
          </p:cNvPicPr>
          <p:nvPr/>
        </p:nvPicPr>
        <p:blipFill>
          <a:blip r:embed="rId2"/>
          <a:stretch>
            <a:fillRect/>
          </a:stretch>
        </p:blipFill>
        <p:spPr>
          <a:xfrm>
            <a:off x="361371" y="5132439"/>
            <a:ext cx="2911218" cy="1725561"/>
          </a:xfrm>
          <a:prstGeom prst="rect">
            <a:avLst/>
          </a:prstGeom>
        </p:spPr>
      </p:pic>
      <p:sp>
        <p:nvSpPr>
          <p:cNvPr id="5" name="Rectangle 4">
            <a:extLst>
              <a:ext uri="{FF2B5EF4-FFF2-40B4-BE49-F238E27FC236}">
                <a16:creationId xmlns:a16="http://schemas.microsoft.com/office/drawing/2014/main" id="{1DDE1382-CE89-E95D-32F7-D7AAE1BF6E7C}"/>
              </a:ext>
            </a:extLst>
          </p:cNvPr>
          <p:cNvSpPr/>
          <p:nvPr/>
        </p:nvSpPr>
        <p:spPr>
          <a:xfrm>
            <a:off x="3272589" y="433137"/>
            <a:ext cx="5775158" cy="1267326"/>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400" dirty="0">
                <a:solidFill>
                  <a:schemeClr val="tx1"/>
                </a:solidFill>
              </a:rPr>
              <a:t> تعریف بیماری تب</a:t>
            </a:r>
            <a:r>
              <a:rPr lang="fa-IR" sz="4400" dirty="0"/>
              <a:t> </a:t>
            </a:r>
            <a:r>
              <a:rPr lang="fa-IR" sz="4400" dirty="0">
                <a:solidFill>
                  <a:schemeClr val="tx1"/>
                </a:solidFill>
              </a:rPr>
              <a:t>دنگ</a:t>
            </a:r>
            <a:endParaRPr lang="en-US" sz="4400" dirty="0">
              <a:solidFill>
                <a:schemeClr val="tx1"/>
              </a:solidFill>
            </a:endParaRPr>
          </a:p>
        </p:txBody>
      </p:sp>
    </p:spTree>
    <p:extLst>
      <p:ext uri="{BB962C8B-B14F-4D97-AF65-F5344CB8AC3E}">
        <p14:creationId xmlns:p14="http://schemas.microsoft.com/office/powerpoint/2010/main" val="329621309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6319</TotalTime>
  <Words>8898</Words>
  <Application>Microsoft Office PowerPoint</Application>
  <PresentationFormat>Widescreen</PresentationFormat>
  <Paragraphs>541</Paragraphs>
  <Slides>85</Slides>
  <Notes>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1" baseType="lpstr">
      <vt:lpstr>Arial</vt:lpstr>
      <vt:lpstr>B Nazanin</vt:lpstr>
      <vt:lpstr>Calibri</vt:lpstr>
      <vt:lpstr>Calibri Light</vt:lpstr>
      <vt:lpstr>Cambria</vt:lpstr>
      <vt:lpstr>Century Gothic</vt:lpstr>
      <vt:lpstr>Gill Sans MT</vt:lpstr>
      <vt:lpstr>IranNastaliq</vt:lpstr>
      <vt:lpstr>Mitra</vt:lpstr>
      <vt:lpstr>Times New Roman</vt:lpstr>
      <vt:lpstr>Tw Cen MT</vt:lpstr>
      <vt:lpstr>Verdana</vt:lpstr>
      <vt:lpstr>Wingdings</vt:lpstr>
      <vt:lpstr>Wingdings 3</vt:lpstr>
      <vt:lpstr>Wisp</vt:lpstr>
      <vt:lpstr>Acrobat Document</vt:lpstr>
      <vt:lpstr>PowerPoint Presentation</vt:lpstr>
      <vt:lpstr>بیماریهای منتقله از حشرات (بیماریهای ناقل زاد) کارشناس برنامه : نسرین سلاجقه</vt:lpstr>
      <vt:lpstr>PowerPoint Presentation</vt:lpstr>
      <vt:lpstr>PowerPoint Presentation</vt:lpstr>
      <vt:lpstr>PowerPoint Presentation</vt:lpstr>
      <vt:lpstr>اهمیت موضوع</vt:lpstr>
      <vt:lpstr>PowerPoint Presentation</vt:lpstr>
      <vt:lpstr>PowerPoint Presentation</vt:lpstr>
      <vt:lpstr>PowerPoint Presentation</vt:lpstr>
      <vt:lpstr>علایم بالینی تب دنگ</vt:lpstr>
      <vt:lpstr> دوره نهفتگی   </vt:lpstr>
      <vt:lpstr> مواجهه با عامل بیماری    </vt:lpstr>
      <vt:lpstr>روش های انتقال بیماری   </vt:lpstr>
      <vt:lpstr>PowerPoint Presentation</vt:lpstr>
      <vt:lpstr>این مسأله دو خطر می تواند بدنبال داشته باشد:</vt:lpstr>
      <vt:lpstr>PowerPoint Presentation</vt:lpstr>
      <vt:lpstr>PowerPoint Presentation</vt:lpstr>
      <vt:lpstr>PowerPoint Presentation</vt:lpstr>
      <vt:lpstr>برخی مبتلایان چیکنگونیا هفته ها و گاهی ماهها از درد مفاصل رنج خواهند کشید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تشخيص  بيماري ليشمانيوز احشايي (كالاآزار) در انواع مظنون، محتمل، و قطعي بر اساس آخرين مصوبه كميته كشوري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گروه هدف در معرض خطر ابتلابه بیماری مالاریا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تشخيص بیماری مالاریا : </vt:lpstr>
      <vt:lpstr>PowerPoint Presentation</vt:lpstr>
      <vt:lpstr>PowerPoint Presentation</vt:lpstr>
      <vt:lpstr>تب خونریزی دهنده ویروسی چیست؟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درمان:               درمان حمایتی درمان اختصاصی: ریباویرین</vt:lpstr>
      <vt:lpstr>PowerPoint Presentation</vt:lpstr>
      <vt:lpstr> كليه موارد مشكوك بايد در بيمارستان بستري شوند .    در صورتي كه موارد مشكوك در چهار چوب تعريف مورد محتمل قرار گرفتند بايد گزارش تلفني به مركز بهداشت شهرستان + شروع درمان با ريباورين + تهيه سه نمونه سرم خون </vt:lpstr>
      <vt:lpstr>روش تهيه نمونه سرم بيمار :</vt:lpstr>
      <vt:lpstr>PowerPoint Presentation</vt:lpstr>
      <vt:lpstr>راه های پیشگیری از بیماری</vt:lpstr>
      <vt:lpstr>PowerPoint Presentation</vt:lpstr>
      <vt:lpstr>PowerPoint Presentation</vt:lpstr>
      <vt:lpstr>نکات مهم**</vt:lpstr>
      <vt:lpstr>PowerPoint Presentation</vt:lpstr>
      <vt:lpstr>PowerPoint Presentation</vt:lpstr>
      <vt:lpstr>تمام كاركنان پزشكي كه با بيمار يا بافتهاي بيمار تماس داشته اند  به مدت 14 روز پيگيري شده و درجه حرارت بدن آنها بصورت روزانه چك شود و درصورت بروز علائم باليني درمان شروع شود . </vt:lpstr>
      <vt:lpstr>سندرومهای در برگیرنده تب کریمه کنگو</vt:lpstr>
      <vt:lpstr>خلاصه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نسرین سلاجقه</cp:lastModifiedBy>
  <cp:revision>830</cp:revision>
  <cp:lastPrinted>2024-03-06T07:37:47Z</cp:lastPrinted>
  <dcterms:created xsi:type="dcterms:W3CDTF">2019-02-27T20:16:40Z</dcterms:created>
  <dcterms:modified xsi:type="dcterms:W3CDTF">2024-05-28T08:40:49Z</dcterms:modified>
</cp:coreProperties>
</file>