
<file path=[Content_Types].xml><?xml version="1.0" encoding="utf-8"?>
<Types xmlns="http://schemas.openxmlformats.org/package/2006/content-types">
  <Default Extension="3gp" ContentType="video/3gpp"/>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62"/>
  </p:notesMasterIdLst>
  <p:sldIdLst>
    <p:sldId id="256" r:id="rId2"/>
    <p:sldId id="787" r:id="rId3"/>
    <p:sldId id="286" r:id="rId4"/>
    <p:sldId id="259" r:id="rId5"/>
    <p:sldId id="788" r:id="rId6"/>
    <p:sldId id="789" r:id="rId7"/>
    <p:sldId id="316" r:id="rId8"/>
    <p:sldId id="336" r:id="rId9"/>
    <p:sldId id="318" r:id="rId10"/>
    <p:sldId id="790" r:id="rId11"/>
    <p:sldId id="791" r:id="rId12"/>
    <p:sldId id="792" r:id="rId13"/>
    <p:sldId id="793" r:id="rId14"/>
    <p:sldId id="385" r:id="rId15"/>
    <p:sldId id="323" r:id="rId16"/>
    <p:sldId id="325" r:id="rId17"/>
    <p:sldId id="326" r:id="rId18"/>
    <p:sldId id="794" r:id="rId19"/>
    <p:sldId id="328" r:id="rId20"/>
    <p:sldId id="329" r:id="rId21"/>
    <p:sldId id="330" r:id="rId22"/>
    <p:sldId id="331" r:id="rId23"/>
    <p:sldId id="380" r:id="rId24"/>
    <p:sldId id="381" r:id="rId25"/>
    <p:sldId id="332" r:id="rId26"/>
    <p:sldId id="333" r:id="rId27"/>
    <p:sldId id="335" r:id="rId28"/>
    <p:sldId id="382" r:id="rId29"/>
    <p:sldId id="379" r:id="rId30"/>
    <p:sldId id="383" r:id="rId31"/>
    <p:sldId id="384" r:id="rId32"/>
    <p:sldId id="404" r:id="rId33"/>
    <p:sldId id="337" r:id="rId34"/>
    <p:sldId id="338" r:id="rId35"/>
    <p:sldId id="386" r:id="rId36"/>
    <p:sldId id="405" r:id="rId37"/>
    <p:sldId id="340" r:id="rId38"/>
    <p:sldId id="341" r:id="rId39"/>
    <p:sldId id="342" r:id="rId40"/>
    <p:sldId id="403" r:id="rId41"/>
    <p:sldId id="368" r:id="rId42"/>
    <p:sldId id="372" r:id="rId43"/>
    <p:sldId id="373" r:id="rId44"/>
    <p:sldId id="374" r:id="rId45"/>
    <p:sldId id="375" r:id="rId46"/>
    <p:sldId id="376" r:id="rId47"/>
    <p:sldId id="370" r:id="rId48"/>
    <p:sldId id="387" r:id="rId49"/>
    <p:sldId id="406" r:id="rId50"/>
    <p:sldId id="407" r:id="rId51"/>
    <p:sldId id="389" r:id="rId52"/>
    <p:sldId id="398" r:id="rId53"/>
    <p:sldId id="399" r:id="rId54"/>
    <p:sldId id="400" r:id="rId55"/>
    <p:sldId id="795" r:id="rId56"/>
    <p:sldId id="298" r:id="rId57"/>
    <p:sldId id="299" r:id="rId58"/>
    <p:sldId id="300" r:id="rId59"/>
    <p:sldId id="287" r:id="rId60"/>
    <p:sldId id="288" r:id="rId61"/>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86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000" autoAdjust="0"/>
    <p:restoredTop sz="94684" autoAdjust="0"/>
  </p:normalViewPr>
  <p:slideViewPr>
    <p:cSldViewPr>
      <p:cViewPr varScale="1">
        <p:scale>
          <a:sx n="103" d="100"/>
          <a:sy n="103" d="100"/>
        </p:scale>
        <p:origin x="270"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Mahzoon\Music\&#1575;&#1586;%20&#1583;&#1601;&#1578;&#1585;\&#1585;&#1608;&#1606;&#1583;%20&#1606;&#1585;&#1582;%20&#1576;&#1575;&#1585;&#1608;&#1585;&#1610;%20&#1608;&#1610;&#1688;&#1607;%20&#1587;&#1606;&#1610;%20&#1583;&#1585;%20&#1575;&#1610;&#1585;&#1575;&#1606;%20-%20&#1575;&#1586;%20&#1711;&#1586;&#1575;&#1585;&#1588;%20&#1670;&#1588;&#1605;&#8204;&#1575;&#1606;&#1583;&#1575;&#1586;%20&#1580;&#1605;&#1593;&#1610;&#1578;%20&#1580;&#1607;&#1575;&#1606;%20-%20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Sheet1!$G$5</c:f>
              <c:strCache>
                <c:ptCount val="1"/>
                <c:pt idx="0">
                  <c:v>15-19</c:v>
                </c:pt>
              </c:strCache>
            </c:strRef>
          </c:tx>
          <c:spPr>
            <a:solidFill>
              <a:schemeClr val="accent1"/>
            </a:solidFill>
            <a:ln>
              <a:noFill/>
            </a:ln>
            <a:effectLst/>
          </c:spPr>
          <c:cat>
            <c:strRef>
              <c:f>Sheet1!$F$6:$F$35</c:f>
              <c:strCache>
                <c:ptCount val="30"/>
                <c:pt idx="0">
                  <c:v>1950-1955</c:v>
                </c:pt>
                <c:pt idx="1">
                  <c:v>1955-1960</c:v>
                </c:pt>
                <c:pt idx="2">
                  <c:v>1960-1965</c:v>
                </c:pt>
                <c:pt idx="3">
                  <c:v>1965-1970</c:v>
                </c:pt>
                <c:pt idx="4">
                  <c:v>1970-1975</c:v>
                </c:pt>
                <c:pt idx="5">
                  <c:v>1975-1980</c:v>
                </c:pt>
                <c:pt idx="6">
                  <c:v>1980-1985</c:v>
                </c:pt>
                <c:pt idx="7">
                  <c:v>1985-1990</c:v>
                </c:pt>
                <c:pt idx="8">
                  <c:v>1990-1995</c:v>
                </c:pt>
                <c:pt idx="9">
                  <c:v>1995-2000</c:v>
                </c:pt>
                <c:pt idx="10">
                  <c:v>2000-2005</c:v>
                </c:pt>
                <c:pt idx="11">
                  <c:v>2005-2010</c:v>
                </c:pt>
                <c:pt idx="12">
                  <c:v>2010-2015</c:v>
                </c:pt>
                <c:pt idx="13">
                  <c:v>2015-2020</c:v>
                </c:pt>
                <c:pt idx="14">
                  <c:v>2020-2025</c:v>
                </c:pt>
                <c:pt idx="15">
                  <c:v>2025-2030</c:v>
                </c:pt>
                <c:pt idx="16">
                  <c:v>2030-2035</c:v>
                </c:pt>
                <c:pt idx="17">
                  <c:v>2035-2040</c:v>
                </c:pt>
                <c:pt idx="18">
                  <c:v>2040-2045</c:v>
                </c:pt>
                <c:pt idx="19">
                  <c:v>2045-2050</c:v>
                </c:pt>
                <c:pt idx="20">
                  <c:v>2050-2055</c:v>
                </c:pt>
                <c:pt idx="21">
                  <c:v>2055-2060</c:v>
                </c:pt>
                <c:pt idx="22">
                  <c:v>2060-2065</c:v>
                </c:pt>
                <c:pt idx="23">
                  <c:v>2065-2070</c:v>
                </c:pt>
                <c:pt idx="24">
                  <c:v>2070-2075</c:v>
                </c:pt>
                <c:pt idx="25">
                  <c:v>2075-2080</c:v>
                </c:pt>
                <c:pt idx="26">
                  <c:v>2080-2085</c:v>
                </c:pt>
                <c:pt idx="27">
                  <c:v>2085-2090</c:v>
                </c:pt>
                <c:pt idx="28">
                  <c:v>2090-2095</c:v>
                </c:pt>
                <c:pt idx="29">
                  <c:v>2095-2100</c:v>
                </c:pt>
              </c:strCache>
            </c:strRef>
          </c:cat>
          <c:val>
            <c:numRef>
              <c:f>Sheet1!$G$6:$G$35</c:f>
              <c:numCache>
                <c:formatCode>##0.0;\-##0.0;0</c:formatCode>
                <c:ptCount val="30"/>
                <c:pt idx="0">
                  <c:v>150.179</c:v>
                </c:pt>
                <c:pt idx="1">
                  <c:v>150.179</c:v>
                </c:pt>
                <c:pt idx="2">
                  <c:v>150.179</c:v>
                </c:pt>
                <c:pt idx="3">
                  <c:v>145.214</c:v>
                </c:pt>
                <c:pt idx="4">
                  <c:v>135.66</c:v>
                </c:pt>
                <c:pt idx="5">
                  <c:v>136.512</c:v>
                </c:pt>
                <c:pt idx="6">
                  <c:v>140.21899999999999</c:v>
                </c:pt>
                <c:pt idx="7">
                  <c:v>111.434</c:v>
                </c:pt>
                <c:pt idx="8">
                  <c:v>75.381</c:v>
                </c:pt>
                <c:pt idx="9">
                  <c:v>48.634</c:v>
                </c:pt>
                <c:pt idx="10">
                  <c:v>33.503</c:v>
                </c:pt>
                <c:pt idx="11">
                  <c:v>31.079000000000001</c:v>
                </c:pt>
                <c:pt idx="12">
                  <c:v>28.611999999999998</c:v>
                </c:pt>
                <c:pt idx="13">
                  <c:v>24.991</c:v>
                </c:pt>
                <c:pt idx="14">
                  <c:v>21.01</c:v>
                </c:pt>
                <c:pt idx="15">
                  <c:v>18.66</c:v>
                </c:pt>
                <c:pt idx="16">
                  <c:v>17.134</c:v>
                </c:pt>
                <c:pt idx="17">
                  <c:v>15.911</c:v>
                </c:pt>
                <c:pt idx="18">
                  <c:v>14.8</c:v>
                </c:pt>
                <c:pt idx="19">
                  <c:v>13.721</c:v>
                </c:pt>
                <c:pt idx="20">
                  <c:v>12.721</c:v>
                </c:pt>
                <c:pt idx="21">
                  <c:v>11.803000000000001</c:v>
                </c:pt>
                <c:pt idx="22">
                  <c:v>10.981999999999999</c:v>
                </c:pt>
                <c:pt idx="23">
                  <c:v>10.249000000000001</c:v>
                </c:pt>
                <c:pt idx="24">
                  <c:v>9.6069999999999993</c:v>
                </c:pt>
                <c:pt idx="25">
                  <c:v>9.0370000000000008</c:v>
                </c:pt>
                <c:pt idx="26">
                  <c:v>8.5500000000000007</c:v>
                </c:pt>
                <c:pt idx="27">
                  <c:v>8.1229999999999993</c:v>
                </c:pt>
                <c:pt idx="28">
                  <c:v>7.758</c:v>
                </c:pt>
                <c:pt idx="29">
                  <c:v>7.4480000000000004</c:v>
                </c:pt>
              </c:numCache>
            </c:numRef>
          </c:val>
          <c:extLst>
            <c:ext xmlns:c16="http://schemas.microsoft.com/office/drawing/2014/chart" uri="{C3380CC4-5D6E-409C-BE32-E72D297353CC}">
              <c16:uniqueId val="{00000000-EF2F-4B1A-993B-5CB7889228A5}"/>
            </c:ext>
          </c:extLst>
        </c:ser>
        <c:ser>
          <c:idx val="1"/>
          <c:order val="1"/>
          <c:tx>
            <c:strRef>
              <c:f>Sheet1!$H$5</c:f>
              <c:strCache>
                <c:ptCount val="1"/>
                <c:pt idx="0">
                  <c:v>20-24</c:v>
                </c:pt>
              </c:strCache>
            </c:strRef>
          </c:tx>
          <c:spPr>
            <a:solidFill>
              <a:schemeClr val="accent2"/>
            </a:solidFill>
            <a:ln>
              <a:noFill/>
            </a:ln>
            <a:effectLst/>
          </c:spPr>
          <c:cat>
            <c:strRef>
              <c:f>Sheet1!$F$6:$F$35</c:f>
              <c:strCache>
                <c:ptCount val="30"/>
                <c:pt idx="0">
                  <c:v>1950-1955</c:v>
                </c:pt>
                <c:pt idx="1">
                  <c:v>1955-1960</c:v>
                </c:pt>
                <c:pt idx="2">
                  <c:v>1960-1965</c:v>
                </c:pt>
                <c:pt idx="3">
                  <c:v>1965-1970</c:v>
                </c:pt>
                <c:pt idx="4">
                  <c:v>1970-1975</c:v>
                </c:pt>
                <c:pt idx="5">
                  <c:v>1975-1980</c:v>
                </c:pt>
                <c:pt idx="6">
                  <c:v>1980-1985</c:v>
                </c:pt>
                <c:pt idx="7">
                  <c:v>1985-1990</c:v>
                </c:pt>
                <c:pt idx="8">
                  <c:v>1990-1995</c:v>
                </c:pt>
                <c:pt idx="9">
                  <c:v>1995-2000</c:v>
                </c:pt>
                <c:pt idx="10">
                  <c:v>2000-2005</c:v>
                </c:pt>
                <c:pt idx="11">
                  <c:v>2005-2010</c:v>
                </c:pt>
                <c:pt idx="12">
                  <c:v>2010-2015</c:v>
                </c:pt>
                <c:pt idx="13">
                  <c:v>2015-2020</c:v>
                </c:pt>
                <c:pt idx="14">
                  <c:v>2020-2025</c:v>
                </c:pt>
                <c:pt idx="15">
                  <c:v>2025-2030</c:v>
                </c:pt>
                <c:pt idx="16">
                  <c:v>2030-2035</c:v>
                </c:pt>
                <c:pt idx="17">
                  <c:v>2035-2040</c:v>
                </c:pt>
                <c:pt idx="18">
                  <c:v>2040-2045</c:v>
                </c:pt>
                <c:pt idx="19">
                  <c:v>2045-2050</c:v>
                </c:pt>
                <c:pt idx="20">
                  <c:v>2050-2055</c:v>
                </c:pt>
                <c:pt idx="21">
                  <c:v>2055-2060</c:v>
                </c:pt>
                <c:pt idx="22">
                  <c:v>2060-2065</c:v>
                </c:pt>
                <c:pt idx="23">
                  <c:v>2065-2070</c:v>
                </c:pt>
                <c:pt idx="24">
                  <c:v>2070-2075</c:v>
                </c:pt>
                <c:pt idx="25">
                  <c:v>2075-2080</c:v>
                </c:pt>
                <c:pt idx="26">
                  <c:v>2080-2085</c:v>
                </c:pt>
                <c:pt idx="27">
                  <c:v>2085-2090</c:v>
                </c:pt>
                <c:pt idx="28">
                  <c:v>2090-2095</c:v>
                </c:pt>
                <c:pt idx="29">
                  <c:v>2095-2100</c:v>
                </c:pt>
              </c:strCache>
            </c:strRef>
          </c:cat>
          <c:val>
            <c:numRef>
              <c:f>Sheet1!$H$6:$H$35</c:f>
              <c:numCache>
                <c:formatCode>##0.0;\-##0.0;0</c:formatCode>
                <c:ptCount val="30"/>
                <c:pt idx="0">
                  <c:v>309.11900000000003</c:v>
                </c:pt>
                <c:pt idx="1">
                  <c:v>309.11900000000003</c:v>
                </c:pt>
                <c:pt idx="2">
                  <c:v>309.11900000000003</c:v>
                </c:pt>
                <c:pt idx="3">
                  <c:v>298.899</c:v>
                </c:pt>
                <c:pt idx="4">
                  <c:v>279.23399999999998</c:v>
                </c:pt>
                <c:pt idx="5">
                  <c:v>280.988</c:v>
                </c:pt>
                <c:pt idx="6">
                  <c:v>290.44799999999998</c:v>
                </c:pt>
                <c:pt idx="7">
                  <c:v>243.83199999999999</c:v>
                </c:pt>
                <c:pt idx="8">
                  <c:v>184.77099999999999</c:v>
                </c:pt>
                <c:pt idx="9">
                  <c:v>137.24700000000001</c:v>
                </c:pt>
                <c:pt idx="10">
                  <c:v>101.419</c:v>
                </c:pt>
                <c:pt idx="11">
                  <c:v>87.1</c:v>
                </c:pt>
                <c:pt idx="12">
                  <c:v>80.716999999999999</c:v>
                </c:pt>
                <c:pt idx="13">
                  <c:v>69.938000000000002</c:v>
                </c:pt>
                <c:pt idx="14">
                  <c:v>60.069000000000003</c:v>
                </c:pt>
                <c:pt idx="15">
                  <c:v>54.646999999999998</c:v>
                </c:pt>
                <c:pt idx="16">
                  <c:v>51.81</c:v>
                </c:pt>
                <c:pt idx="17">
                  <c:v>50.009</c:v>
                </c:pt>
                <c:pt idx="18">
                  <c:v>48.63</c:v>
                </c:pt>
                <c:pt idx="19">
                  <c:v>47.372999999999998</c:v>
                </c:pt>
                <c:pt idx="20">
                  <c:v>46.334000000000003</c:v>
                </c:pt>
                <c:pt idx="21">
                  <c:v>45.521000000000001</c:v>
                </c:pt>
                <c:pt idx="22">
                  <c:v>44.893999999999998</c:v>
                </c:pt>
                <c:pt idx="23">
                  <c:v>44.417000000000002</c:v>
                </c:pt>
                <c:pt idx="24">
                  <c:v>44.091999999999999</c:v>
                </c:pt>
                <c:pt idx="25">
                  <c:v>43.848999999999997</c:v>
                </c:pt>
                <c:pt idx="26">
                  <c:v>43.722999999999999</c:v>
                </c:pt>
                <c:pt idx="27">
                  <c:v>43.600999999999999</c:v>
                </c:pt>
                <c:pt idx="28">
                  <c:v>43.542000000000002</c:v>
                </c:pt>
                <c:pt idx="29">
                  <c:v>43.537999999999997</c:v>
                </c:pt>
              </c:numCache>
            </c:numRef>
          </c:val>
          <c:extLst>
            <c:ext xmlns:c16="http://schemas.microsoft.com/office/drawing/2014/chart" uri="{C3380CC4-5D6E-409C-BE32-E72D297353CC}">
              <c16:uniqueId val="{00000001-EF2F-4B1A-993B-5CB7889228A5}"/>
            </c:ext>
          </c:extLst>
        </c:ser>
        <c:ser>
          <c:idx val="2"/>
          <c:order val="2"/>
          <c:tx>
            <c:strRef>
              <c:f>Sheet1!$I$5</c:f>
              <c:strCache>
                <c:ptCount val="1"/>
                <c:pt idx="0">
                  <c:v>25-29</c:v>
                </c:pt>
              </c:strCache>
            </c:strRef>
          </c:tx>
          <c:spPr>
            <a:solidFill>
              <a:schemeClr val="accent3"/>
            </a:solidFill>
            <a:ln>
              <a:noFill/>
            </a:ln>
            <a:effectLst/>
          </c:spPr>
          <c:cat>
            <c:strRef>
              <c:f>Sheet1!$F$6:$F$35</c:f>
              <c:strCache>
                <c:ptCount val="30"/>
                <c:pt idx="0">
                  <c:v>1950-1955</c:v>
                </c:pt>
                <c:pt idx="1">
                  <c:v>1955-1960</c:v>
                </c:pt>
                <c:pt idx="2">
                  <c:v>1960-1965</c:v>
                </c:pt>
                <c:pt idx="3">
                  <c:v>1965-1970</c:v>
                </c:pt>
                <c:pt idx="4">
                  <c:v>1970-1975</c:v>
                </c:pt>
                <c:pt idx="5">
                  <c:v>1975-1980</c:v>
                </c:pt>
                <c:pt idx="6">
                  <c:v>1980-1985</c:v>
                </c:pt>
                <c:pt idx="7">
                  <c:v>1985-1990</c:v>
                </c:pt>
                <c:pt idx="8">
                  <c:v>1990-1995</c:v>
                </c:pt>
                <c:pt idx="9">
                  <c:v>1995-2000</c:v>
                </c:pt>
                <c:pt idx="10">
                  <c:v>2000-2005</c:v>
                </c:pt>
                <c:pt idx="11">
                  <c:v>2005-2010</c:v>
                </c:pt>
                <c:pt idx="12">
                  <c:v>2010-2015</c:v>
                </c:pt>
                <c:pt idx="13">
                  <c:v>2015-2020</c:v>
                </c:pt>
                <c:pt idx="14">
                  <c:v>2020-2025</c:v>
                </c:pt>
                <c:pt idx="15">
                  <c:v>2025-2030</c:v>
                </c:pt>
                <c:pt idx="16">
                  <c:v>2030-2035</c:v>
                </c:pt>
                <c:pt idx="17">
                  <c:v>2035-2040</c:v>
                </c:pt>
                <c:pt idx="18">
                  <c:v>2040-2045</c:v>
                </c:pt>
                <c:pt idx="19">
                  <c:v>2045-2050</c:v>
                </c:pt>
                <c:pt idx="20">
                  <c:v>2050-2055</c:v>
                </c:pt>
                <c:pt idx="21">
                  <c:v>2055-2060</c:v>
                </c:pt>
                <c:pt idx="22">
                  <c:v>2060-2065</c:v>
                </c:pt>
                <c:pt idx="23">
                  <c:v>2065-2070</c:v>
                </c:pt>
                <c:pt idx="24">
                  <c:v>2070-2075</c:v>
                </c:pt>
                <c:pt idx="25">
                  <c:v>2075-2080</c:v>
                </c:pt>
                <c:pt idx="26">
                  <c:v>2080-2085</c:v>
                </c:pt>
                <c:pt idx="27">
                  <c:v>2085-2090</c:v>
                </c:pt>
                <c:pt idx="28">
                  <c:v>2090-2095</c:v>
                </c:pt>
                <c:pt idx="29">
                  <c:v>2095-2100</c:v>
                </c:pt>
              </c:strCache>
            </c:strRef>
          </c:cat>
          <c:val>
            <c:numRef>
              <c:f>Sheet1!$I$6:$I$35</c:f>
              <c:numCache>
                <c:formatCode>##0.0;\-##0.0;0</c:formatCode>
                <c:ptCount val="30"/>
                <c:pt idx="0">
                  <c:v>316.33100000000002</c:v>
                </c:pt>
                <c:pt idx="1">
                  <c:v>316.33100000000002</c:v>
                </c:pt>
                <c:pt idx="2">
                  <c:v>316.33100000000002</c:v>
                </c:pt>
                <c:pt idx="3">
                  <c:v>305.87299999999999</c:v>
                </c:pt>
                <c:pt idx="4">
                  <c:v>285.74900000000002</c:v>
                </c:pt>
                <c:pt idx="5">
                  <c:v>287.54399999999998</c:v>
                </c:pt>
                <c:pt idx="6">
                  <c:v>300.30099999999999</c:v>
                </c:pt>
                <c:pt idx="7">
                  <c:v>258.52300000000002</c:v>
                </c:pt>
                <c:pt idx="8">
                  <c:v>188.88</c:v>
                </c:pt>
                <c:pt idx="9">
                  <c:v>141.82</c:v>
                </c:pt>
                <c:pt idx="10">
                  <c:v>114.961</c:v>
                </c:pt>
                <c:pt idx="11">
                  <c:v>103.137</c:v>
                </c:pt>
                <c:pt idx="12">
                  <c:v>103.10899999999999</c:v>
                </c:pt>
                <c:pt idx="13">
                  <c:v>96.34</c:v>
                </c:pt>
                <c:pt idx="14">
                  <c:v>91.424000000000007</c:v>
                </c:pt>
                <c:pt idx="15">
                  <c:v>89.849000000000004</c:v>
                </c:pt>
                <c:pt idx="16">
                  <c:v>91.355999999999995</c:v>
                </c:pt>
                <c:pt idx="17">
                  <c:v>93.710999999999999</c:v>
                </c:pt>
                <c:pt idx="18">
                  <c:v>96.12</c:v>
                </c:pt>
                <c:pt idx="19">
                  <c:v>98.099000000000004</c:v>
                </c:pt>
                <c:pt idx="20">
                  <c:v>99.896000000000001</c:v>
                </c:pt>
                <c:pt idx="21">
                  <c:v>101.542</c:v>
                </c:pt>
                <c:pt idx="22">
                  <c:v>103.07299999999999</c:v>
                </c:pt>
                <c:pt idx="23">
                  <c:v>104.405</c:v>
                </c:pt>
                <c:pt idx="24">
                  <c:v>105.679</c:v>
                </c:pt>
                <c:pt idx="25">
                  <c:v>106.75</c:v>
                </c:pt>
                <c:pt idx="26">
                  <c:v>107.764</c:v>
                </c:pt>
                <c:pt idx="27">
                  <c:v>108.512</c:v>
                </c:pt>
                <c:pt idx="28">
                  <c:v>109.185</c:v>
                </c:pt>
                <c:pt idx="29">
                  <c:v>109.78100000000001</c:v>
                </c:pt>
              </c:numCache>
            </c:numRef>
          </c:val>
          <c:extLst>
            <c:ext xmlns:c16="http://schemas.microsoft.com/office/drawing/2014/chart" uri="{C3380CC4-5D6E-409C-BE32-E72D297353CC}">
              <c16:uniqueId val="{00000002-EF2F-4B1A-993B-5CB7889228A5}"/>
            </c:ext>
          </c:extLst>
        </c:ser>
        <c:ser>
          <c:idx val="3"/>
          <c:order val="3"/>
          <c:tx>
            <c:strRef>
              <c:f>Sheet1!$J$5</c:f>
              <c:strCache>
                <c:ptCount val="1"/>
                <c:pt idx="0">
                  <c:v>30-34</c:v>
                </c:pt>
              </c:strCache>
            </c:strRef>
          </c:tx>
          <c:spPr>
            <a:solidFill>
              <a:schemeClr val="accent4"/>
            </a:solidFill>
            <a:ln>
              <a:noFill/>
            </a:ln>
            <a:effectLst/>
          </c:spPr>
          <c:cat>
            <c:strRef>
              <c:f>Sheet1!$F$6:$F$35</c:f>
              <c:strCache>
                <c:ptCount val="30"/>
                <c:pt idx="0">
                  <c:v>1950-1955</c:v>
                </c:pt>
                <c:pt idx="1">
                  <c:v>1955-1960</c:v>
                </c:pt>
                <c:pt idx="2">
                  <c:v>1960-1965</c:v>
                </c:pt>
                <c:pt idx="3">
                  <c:v>1965-1970</c:v>
                </c:pt>
                <c:pt idx="4">
                  <c:v>1970-1975</c:v>
                </c:pt>
                <c:pt idx="5">
                  <c:v>1975-1980</c:v>
                </c:pt>
                <c:pt idx="6">
                  <c:v>1980-1985</c:v>
                </c:pt>
                <c:pt idx="7">
                  <c:v>1985-1990</c:v>
                </c:pt>
                <c:pt idx="8">
                  <c:v>1990-1995</c:v>
                </c:pt>
                <c:pt idx="9">
                  <c:v>1995-2000</c:v>
                </c:pt>
                <c:pt idx="10">
                  <c:v>2000-2005</c:v>
                </c:pt>
                <c:pt idx="11">
                  <c:v>2005-2010</c:v>
                </c:pt>
                <c:pt idx="12">
                  <c:v>2010-2015</c:v>
                </c:pt>
                <c:pt idx="13">
                  <c:v>2015-2020</c:v>
                </c:pt>
                <c:pt idx="14">
                  <c:v>2020-2025</c:v>
                </c:pt>
                <c:pt idx="15">
                  <c:v>2025-2030</c:v>
                </c:pt>
                <c:pt idx="16">
                  <c:v>2030-2035</c:v>
                </c:pt>
                <c:pt idx="17">
                  <c:v>2035-2040</c:v>
                </c:pt>
                <c:pt idx="18">
                  <c:v>2040-2045</c:v>
                </c:pt>
                <c:pt idx="19">
                  <c:v>2045-2050</c:v>
                </c:pt>
                <c:pt idx="20">
                  <c:v>2050-2055</c:v>
                </c:pt>
                <c:pt idx="21">
                  <c:v>2055-2060</c:v>
                </c:pt>
                <c:pt idx="22">
                  <c:v>2060-2065</c:v>
                </c:pt>
                <c:pt idx="23">
                  <c:v>2065-2070</c:v>
                </c:pt>
                <c:pt idx="24">
                  <c:v>2070-2075</c:v>
                </c:pt>
                <c:pt idx="25">
                  <c:v>2075-2080</c:v>
                </c:pt>
                <c:pt idx="26">
                  <c:v>2080-2085</c:v>
                </c:pt>
                <c:pt idx="27">
                  <c:v>2085-2090</c:v>
                </c:pt>
                <c:pt idx="28">
                  <c:v>2090-2095</c:v>
                </c:pt>
                <c:pt idx="29">
                  <c:v>2095-2100</c:v>
                </c:pt>
              </c:strCache>
            </c:strRef>
          </c:cat>
          <c:val>
            <c:numRef>
              <c:f>Sheet1!$J$6:$J$35</c:f>
              <c:numCache>
                <c:formatCode>##0.0;\-##0.0;0</c:formatCode>
                <c:ptCount val="30"/>
                <c:pt idx="0">
                  <c:v>270.72000000000003</c:v>
                </c:pt>
                <c:pt idx="1">
                  <c:v>270.72000000000003</c:v>
                </c:pt>
                <c:pt idx="2">
                  <c:v>270.72000000000003</c:v>
                </c:pt>
                <c:pt idx="3">
                  <c:v>261.77</c:v>
                </c:pt>
                <c:pt idx="4">
                  <c:v>244.548</c:v>
                </c:pt>
                <c:pt idx="5">
                  <c:v>246.08500000000001</c:v>
                </c:pt>
                <c:pt idx="6">
                  <c:v>257.56900000000002</c:v>
                </c:pt>
                <c:pt idx="7">
                  <c:v>227.32</c:v>
                </c:pt>
                <c:pt idx="8">
                  <c:v>157.09700000000001</c:v>
                </c:pt>
                <c:pt idx="9">
                  <c:v>103.40600000000001</c:v>
                </c:pt>
                <c:pt idx="10">
                  <c:v>82.79</c:v>
                </c:pt>
                <c:pt idx="11">
                  <c:v>81.03</c:v>
                </c:pt>
                <c:pt idx="12">
                  <c:v>86.033000000000001</c:v>
                </c:pt>
                <c:pt idx="13">
                  <c:v>86.5</c:v>
                </c:pt>
                <c:pt idx="14">
                  <c:v>88.625</c:v>
                </c:pt>
                <c:pt idx="15">
                  <c:v>91.802999999999997</c:v>
                </c:pt>
                <c:pt idx="16">
                  <c:v>97.313000000000002</c:v>
                </c:pt>
                <c:pt idx="17">
                  <c:v>103.05500000000001</c:v>
                </c:pt>
                <c:pt idx="18">
                  <c:v>108.321</c:v>
                </c:pt>
                <c:pt idx="19">
                  <c:v>112.569</c:v>
                </c:pt>
                <c:pt idx="20">
                  <c:v>116.128</c:v>
                </c:pt>
                <c:pt idx="21">
                  <c:v>119.04900000000001</c:v>
                </c:pt>
                <c:pt idx="22">
                  <c:v>121.447</c:v>
                </c:pt>
                <c:pt idx="23">
                  <c:v>123.29</c:v>
                </c:pt>
                <c:pt idx="24">
                  <c:v>124.759</c:v>
                </c:pt>
                <c:pt idx="25">
                  <c:v>125.78100000000001</c:v>
                </c:pt>
                <c:pt idx="26">
                  <c:v>126.566</c:v>
                </c:pt>
                <c:pt idx="27">
                  <c:v>126.93300000000001</c:v>
                </c:pt>
                <c:pt idx="28">
                  <c:v>127.117</c:v>
                </c:pt>
                <c:pt idx="29">
                  <c:v>127.164</c:v>
                </c:pt>
              </c:numCache>
            </c:numRef>
          </c:val>
          <c:extLst>
            <c:ext xmlns:c16="http://schemas.microsoft.com/office/drawing/2014/chart" uri="{C3380CC4-5D6E-409C-BE32-E72D297353CC}">
              <c16:uniqueId val="{00000003-EF2F-4B1A-993B-5CB7889228A5}"/>
            </c:ext>
          </c:extLst>
        </c:ser>
        <c:ser>
          <c:idx val="4"/>
          <c:order val="4"/>
          <c:tx>
            <c:strRef>
              <c:f>Sheet1!$K$5</c:f>
              <c:strCache>
                <c:ptCount val="1"/>
                <c:pt idx="0">
                  <c:v>35-39</c:v>
                </c:pt>
              </c:strCache>
            </c:strRef>
          </c:tx>
          <c:spPr>
            <a:solidFill>
              <a:schemeClr val="accent5"/>
            </a:solidFill>
            <a:ln>
              <a:noFill/>
            </a:ln>
            <a:effectLst/>
          </c:spPr>
          <c:cat>
            <c:strRef>
              <c:f>Sheet1!$F$6:$F$35</c:f>
              <c:strCache>
                <c:ptCount val="30"/>
                <c:pt idx="0">
                  <c:v>1950-1955</c:v>
                </c:pt>
                <c:pt idx="1">
                  <c:v>1955-1960</c:v>
                </c:pt>
                <c:pt idx="2">
                  <c:v>1960-1965</c:v>
                </c:pt>
                <c:pt idx="3">
                  <c:v>1965-1970</c:v>
                </c:pt>
                <c:pt idx="4">
                  <c:v>1970-1975</c:v>
                </c:pt>
                <c:pt idx="5">
                  <c:v>1975-1980</c:v>
                </c:pt>
                <c:pt idx="6">
                  <c:v>1980-1985</c:v>
                </c:pt>
                <c:pt idx="7">
                  <c:v>1985-1990</c:v>
                </c:pt>
                <c:pt idx="8">
                  <c:v>1990-1995</c:v>
                </c:pt>
                <c:pt idx="9">
                  <c:v>1995-2000</c:v>
                </c:pt>
                <c:pt idx="10">
                  <c:v>2000-2005</c:v>
                </c:pt>
                <c:pt idx="11">
                  <c:v>2005-2010</c:v>
                </c:pt>
                <c:pt idx="12">
                  <c:v>2010-2015</c:v>
                </c:pt>
                <c:pt idx="13">
                  <c:v>2015-2020</c:v>
                </c:pt>
                <c:pt idx="14">
                  <c:v>2020-2025</c:v>
                </c:pt>
                <c:pt idx="15">
                  <c:v>2025-2030</c:v>
                </c:pt>
                <c:pt idx="16">
                  <c:v>2030-2035</c:v>
                </c:pt>
                <c:pt idx="17">
                  <c:v>2035-2040</c:v>
                </c:pt>
                <c:pt idx="18">
                  <c:v>2040-2045</c:v>
                </c:pt>
                <c:pt idx="19">
                  <c:v>2045-2050</c:v>
                </c:pt>
                <c:pt idx="20">
                  <c:v>2050-2055</c:v>
                </c:pt>
                <c:pt idx="21">
                  <c:v>2055-2060</c:v>
                </c:pt>
                <c:pt idx="22">
                  <c:v>2060-2065</c:v>
                </c:pt>
                <c:pt idx="23">
                  <c:v>2065-2070</c:v>
                </c:pt>
                <c:pt idx="24">
                  <c:v>2070-2075</c:v>
                </c:pt>
                <c:pt idx="25">
                  <c:v>2075-2080</c:v>
                </c:pt>
                <c:pt idx="26">
                  <c:v>2080-2085</c:v>
                </c:pt>
                <c:pt idx="27">
                  <c:v>2085-2090</c:v>
                </c:pt>
                <c:pt idx="28">
                  <c:v>2090-2095</c:v>
                </c:pt>
                <c:pt idx="29">
                  <c:v>2095-2100</c:v>
                </c:pt>
              </c:strCache>
            </c:strRef>
          </c:cat>
          <c:val>
            <c:numRef>
              <c:f>Sheet1!$K$6:$K$35</c:f>
              <c:numCache>
                <c:formatCode>##0.0;\-##0.0;0</c:formatCode>
                <c:ptCount val="30"/>
                <c:pt idx="0">
                  <c:v>201.10900000000001</c:v>
                </c:pt>
                <c:pt idx="1">
                  <c:v>201.10900000000001</c:v>
                </c:pt>
                <c:pt idx="2">
                  <c:v>201.10900000000001</c:v>
                </c:pt>
                <c:pt idx="3">
                  <c:v>194.46100000000001</c:v>
                </c:pt>
                <c:pt idx="4">
                  <c:v>181.667</c:v>
                </c:pt>
                <c:pt idx="5">
                  <c:v>182.80699999999999</c:v>
                </c:pt>
                <c:pt idx="6">
                  <c:v>191.43199999999999</c:v>
                </c:pt>
                <c:pt idx="7">
                  <c:v>170.726</c:v>
                </c:pt>
                <c:pt idx="8">
                  <c:v>111.729</c:v>
                </c:pt>
                <c:pt idx="9">
                  <c:v>61.360999999999997</c:v>
                </c:pt>
                <c:pt idx="10">
                  <c:v>42.317999999999998</c:v>
                </c:pt>
                <c:pt idx="11">
                  <c:v>41.107999999999997</c:v>
                </c:pt>
                <c:pt idx="12">
                  <c:v>38.99</c:v>
                </c:pt>
                <c:pt idx="13">
                  <c:v>37.311</c:v>
                </c:pt>
                <c:pt idx="14">
                  <c:v>37.115000000000002</c:v>
                </c:pt>
                <c:pt idx="15">
                  <c:v>37.673999999999999</c:v>
                </c:pt>
                <c:pt idx="16">
                  <c:v>39.463999999999999</c:v>
                </c:pt>
                <c:pt idx="17">
                  <c:v>41.540999999999997</c:v>
                </c:pt>
                <c:pt idx="18">
                  <c:v>43.610999999999997</c:v>
                </c:pt>
                <c:pt idx="19">
                  <c:v>45.454000000000001</c:v>
                </c:pt>
                <c:pt idx="20">
                  <c:v>47.18</c:v>
                </c:pt>
                <c:pt idx="21">
                  <c:v>48.764000000000003</c:v>
                </c:pt>
                <c:pt idx="22">
                  <c:v>50.264000000000003</c:v>
                </c:pt>
                <c:pt idx="23">
                  <c:v>51.603000000000002</c:v>
                </c:pt>
                <c:pt idx="24">
                  <c:v>52.863</c:v>
                </c:pt>
                <c:pt idx="25">
                  <c:v>53.972000000000001</c:v>
                </c:pt>
                <c:pt idx="26">
                  <c:v>55.003999999999998</c:v>
                </c:pt>
                <c:pt idx="27">
                  <c:v>55.865000000000002</c:v>
                </c:pt>
                <c:pt idx="28">
                  <c:v>56.66</c:v>
                </c:pt>
                <c:pt idx="29">
                  <c:v>57.387</c:v>
                </c:pt>
              </c:numCache>
            </c:numRef>
          </c:val>
          <c:extLst>
            <c:ext xmlns:c16="http://schemas.microsoft.com/office/drawing/2014/chart" uri="{C3380CC4-5D6E-409C-BE32-E72D297353CC}">
              <c16:uniqueId val="{00000004-EF2F-4B1A-993B-5CB7889228A5}"/>
            </c:ext>
          </c:extLst>
        </c:ser>
        <c:ser>
          <c:idx val="5"/>
          <c:order val="5"/>
          <c:tx>
            <c:strRef>
              <c:f>Sheet1!$L$5</c:f>
              <c:strCache>
                <c:ptCount val="1"/>
                <c:pt idx="0">
                  <c:v>40-44</c:v>
                </c:pt>
              </c:strCache>
            </c:strRef>
          </c:tx>
          <c:spPr>
            <a:solidFill>
              <a:schemeClr val="accent6"/>
            </a:solidFill>
            <a:ln>
              <a:noFill/>
            </a:ln>
            <a:effectLst/>
          </c:spPr>
          <c:cat>
            <c:strRef>
              <c:f>Sheet1!$F$6:$F$35</c:f>
              <c:strCache>
                <c:ptCount val="30"/>
                <c:pt idx="0">
                  <c:v>1950-1955</c:v>
                </c:pt>
                <c:pt idx="1">
                  <c:v>1955-1960</c:v>
                </c:pt>
                <c:pt idx="2">
                  <c:v>1960-1965</c:v>
                </c:pt>
                <c:pt idx="3">
                  <c:v>1965-1970</c:v>
                </c:pt>
                <c:pt idx="4">
                  <c:v>1970-1975</c:v>
                </c:pt>
                <c:pt idx="5">
                  <c:v>1975-1980</c:v>
                </c:pt>
                <c:pt idx="6">
                  <c:v>1980-1985</c:v>
                </c:pt>
                <c:pt idx="7">
                  <c:v>1985-1990</c:v>
                </c:pt>
                <c:pt idx="8">
                  <c:v>1990-1995</c:v>
                </c:pt>
                <c:pt idx="9">
                  <c:v>1995-2000</c:v>
                </c:pt>
                <c:pt idx="10">
                  <c:v>2000-2005</c:v>
                </c:pt>
                <c:pt idx="11">
                  <c:v>2005-2010</c:v>
                </c:pt>
                <c:pt idx="12">
                  <c:v>2010-2015</c:v>
                </c:pt>
                <c:pt idx="13">
                  <c:v>2015-2020</c:v>
                </c:pt>
                <c:pt idx="14">
                  <c:v>2020-2025</c:v>
                </c:pt>
                <c:pt idx="15">
                  <c:v>2025-2030</c:v>
                </c:pt>
                <c:pt idx="16">
                  <c:v>2030-2035</c:v>
                </c:pt>
                <c:pt idx="17">
                  <c:v>2035-2040</c:v>
                </c:pt>
                <c:pt idx="18">
                  <c:v>2040-2045</c:v>
                </c:pt>
                <c:pt idx="19">
                  <c:v>2045-2050</c:v>
                </c:pt>
                <c:pt idx="20">
                  <c:v>2050-2055</c:v>
                </c:pt>
                <c:pt idx="21">
                  <c:v>2055-2060</c:v>
                </c:pt>
                <c:pt idx="22">
                  <c:v>2060-2065</c:v>
                </c:pt>
                <c:pt idx="23">
                  <c:v>2065-2070</c:v>
                </c:pt>
                <c:pt idx="24">
                  <c:v>2070-2075</c:v>
                </c:pt>
                <c:pt idx="25">
                  <c:v>2075-2080</c:v>
                </c:pt>
                <c:pt idx="26">
                  <c:v>2080-2085</c:v>
                </c:pt>
                <c:pt idx="27">
                  <c:v>2085-2090</c:v>
                </c:pt>
                <c:pt idx="28">
                  <c:v>2090-2095</c:v>
                </c:pt>
                <c:pt idx="29">
                  <c:v>2095-2100</c:v>
                </c:pt>
              </c:strCache>
            </c:strRef>
          </c:cat>
          <c:val>
            <c:numRef>
              <c:f>Sheet1!$L$6:$L$35</c:f>
              <c:numCache>
                <c:formatCode>##0.0;\-##0.0;0</c:formatCode>
                <c:ptCount val="30"/>
                <c:pt idx="0">
                  <c:v>104.55500000000001</c:v>
                </c:pt>
                <c:pt idx="1">
                  <c:v>104.55500000000001</c:v>
                </c:pt>
                <c:pt idx="2">
                  <c:v>104.55500000000001</c:v>
                </c:pt>
                <c:pt idx="3">
                  <c:v>101.098</c:v>
                </c:pt>
                <c:pt idx="4">
                  <c:v>94.447000000000003</c:v>
                </c:pt>
                <c:pt idx="5">
                  <c:v>95.04</c:v>
                </c:pt>
                <c:pt idx="6">
                  <c:v>99.525000000000006</c:v>
                </c:pt>
                <c:pt idx="7">
                  <c:v>88.875</c:v>
                </c:pt>
                <c:pt idx="8">
                  <c:v>56.863999999999997</c:v>
                </c:pt>
                <c:pt idx="9">
                  <c:v>27.073</c:v>
                </c:pt>
                <c:pt idx="10">
                  <c:v>14.654999999999999</c:v>
                </c:pt>
                <c:pt idx="11">
                  <c:v>12.307</c:v>
                </c:pt>
                <c:pt idx="12">
                  <c:v>9.1280000000000001</c:v>
                </c:pt>
                <c:pt idx="13">
                  <c:v>7.29</c:v>
                </c:pt>
                <c:pt idx="14">
                  <c:v>6.282</c:v>
                </c:pt>
                <c:pt idx="15">
                  <c:v>5.7830000000000004</c:v>
                </c:pt>
                <c:pt idx="16">
                  <c:v>5.6749999999999998</c:v>
                </c:pt>
                <c:pt idx="17">
                  <c:v>5.73</c:v>
                </c:pt>
                <c:pt idx="18">
                  <c:v>5.8869999999999996</c:v>
                </c:pt>
                <c:pt idx="19">
                  <c:v>6.0949999999999998</c:v>
                </c:pt>
                <c:pt idx="20">
                  <c:v>6.3460000000000001</c:v>
                </c:pt>
                <c:pt idx="21">
                  <c:v>6.64</c:v>
                </c:pt>
                <c:pt idx="22">
                  <c:v>6.9580000000000002</c:v>
                </c:pt>
                <c:pt idx="23">
                  <c:v>7.3049999999999997</c:v>
                </c:pt>
                <c:pt idx="24">
                  <c:v>7.6680000000000001</c:v>
                </c:pt>
                <c:pt idx="25">
                  <c:v>8.0419999999999998</c:v>
                </c:pt>
                <c:pt idx="26">
                  <c:v>8.4339999999999993</c:v>
                </c:pt>
                <c:pt idx="27">
                  <c:v>8.8420000000000005</c:v>
                </c:pt>
                <c:pt idx="28">
                  <c:v>9.3019999999999996</c:v>
                </c:pt>
                <c:pt idx="29">
                  <c:v>9.8239999999999998</c:v>
                </c:pt>
              </c:numCache>
            </c:numRef>
          </c:val>
          <c:extLst>
            <c:ext xmlns:c16="http://schemas.microsoft.com/office/drawing/2014/chart" uri="{C3380CC4-5D6E-409C-BE32-E72D297353CC}">
              <c16:uniqueId val="{00000005-EF2F-4B1A-993B-5CB7889228A5}"/>
            </c:ext>
          </c:extLst>
        </c:ser>
        <c:ser>
          <c:idx val="6"/>
          <c:order val="6"/>
          <c:tx>
            <c:strRef>
              <c:f>Sheet1!$M$5</c:f>
              <c:strCache>
                <c:ptCount val="1"/>
                <c:pt idx="0">
                  <c:v>45-49</c:v>
                </c:pt>
              </c:strCache>
            </c:strRef>
          </c:tx>
          <c:spPr>
            <a:solidFill>
              <a:schemeClr val="accent1">
                <a:lumMod val="60000"/>
              </a:schemeClr>
            </a:solidFill>
            <a:ln>
              <a:noFill/>
            </a:ln>
            <a:effectLst/>
          </c:spPr>
          <c:cat>
            <c:strRef>
              <c:f>Sheet1!$F$6:$F$35</c:f>
              <c:strCache>
                <c:ptCount val="30"/>
                <c:pt idx="0">
                  <c:v>1950-1955</c:v>
                </c:pt>
                <c:pt idx="1">
                  <c:v>1955-1960</c:v>
                </c:pt>
                <c:pt idx="2">
                  <c:v>1960-1965</c:v>
                </c:pt>
                <c:pt idx="3">
                  <c:v>1965-1970</c:v>
                </c:pt>
                <c:pt idx="4">
                  <c:v>1970-1975</c:v>
                </c:pt>
                <c:pt idx="5">
                  <c:v>1975-1980</c:v>
                </c:pt>
                <c:pt idx="6">
                  <c:v>1980-1985</c:v>
                </c:pt>
                <c:pt idx="7">
                  <c:v>1985-1990</c:v>
                </c:pt>
                <c:pt idx="8">
                  <c:v>1990-1995</c:v>
                </c:pt>
                <c:pt idx="9">
                  <c:v>1995-2000</c:v>
                </c:pt>
                <c:pt idx="10">
                  <c:v>2000-2005</c:v>
                </c:pt>
                <c:pt idx="11">
                  <c:v>2005-2010</c:v>
                </c:pt>
                <c:pt idx="12">
                  <c:v>2010-2015</c:v>
                </c:pt>
                <c:pt idx="13">
                  <c:v>2015-2020</c:v>
                </c:pt>
                <c:pt idx="14">
                  <c:v>2020-2025</c:v>
                </c:pt>
                <c:pt idx="15">
                  <c:v>2025-2030</c:v>
                </c:pt>
                <c:pt idx="16">
                  <c:v>2030-2035</c:v>
                </c:pt>
                <c:pt idx="17">
                  <c:v>2035-2040</c:v>
                </c:pt>
                <c:pt idx="18">
                  <c:v>2040-2045</c:v>
                </c:pt>
                <c:pt idx="19">
                  <c:v>2045-2050</c:v>
                </c:pt>
                <c:pt idx="20">
                  <c:v>2050-2055</c:v>
                </c:pt>
                <c:pt idx="21">
                  <c:v>2055-2060</c:v>
                </c:pt>
                <c:pt idx="22">
                  <c:v>2060-2065</c:v>
                </c:pt>
                <c:pt idx="23">
                  <c:v>2065-2070</c:v>
                </c:pt>
                <c:pt idx="24">
                  <c:v>2070-2075</c:v>
                </c:pt>
                <c:pt idx="25">
                  <c:v>2075-2080</c:v>
                </c:pt>
                <c:pt idx="26">
                  <c:v>2080-2085</c:v>
                </c:pt>
                <c:pt idx="27">
                  <c:v>2085-2090</c:v>
                </c:pt>
                <c:pt idx="28">
                  <c:v>2090-2095</c:v>
                </c:pt>
                <c:pt idx="29">
                  <c:v>2095-2100</c:v>
                </c:pt>
              </c:strCache>
            </c:strRef>
          </c:cat>
          <c:val>
            <c:numRef>
              <c:f>Sheet1!$M$6:$M$35</c:f>
              <c:numCache>
                <c:formatCode>##0.0;\-##0.0;0</c:formatCode>
                <c:ptCount val="30"/>
                <c:pt idx="0">
                  <c:v>29.707000000000001</c:v>
                </c:pt>
                <c:pt idx="1">
                  <c:v>29.707000000000001</c:v>
                </c:pt>
                <c:pt idx="2">
                  <c:v>29.707000000000001</c:v>
                </c:pt>
                <c:pt idx="3">
                  <c:v>28.725000000000001</c:v>
                </c:pt>
                <c:pt idx="4">
                  <c:v>26.835000000000001</c:v>
                </c:pt>
                <c:pt idx="5">
                  <c:v>27.004000000000001</c:v>
                </c:pt>
                <c:pt idx="6">
                  <c:v>27.286000000000001</c:v>
                </c:pt>
                <c:pt idx="7">
                  <c:v>23.29</c:v>
                </c:pt>
                <c:pt idx="8">
                  <c:v>15.278</c:v>
                </c:pt>
                <c:pt idx="9">
                  <c:v>7.2590000000000003</c:v>
                </c:pt>
                <c:pt idx="10">
                  <c:v>3.6739999999999999</c:v>
                </c:pt>
                <c:pt idx="11">
                  <c:v>3.1589999999999998</c:v>
                </c:pt>
                <c:pt idx="12">
                  <c:v>2.4710000000000001</c:v>
                </c:pt>
                <c:pt idx="13">
                  <c:v>1.93</c:v>
                </c:pt>
                <c:pt idx="14">
                  <c:v>1.4750000000000001</c:v>
                </c:pt>
                <c:pt idx="15">
                  <c:v>1.204</c:v>
                </c:pt>
                <c:pt idx="16">
                  <c:v>1.048</c:v>
                </c:pt>
                <c:pt idx="17">
                  <c:v>0.92300000000000004</c:v>
                </c:pt>
                <c:pt idx="18">
                  <c:v>0.83099999999999996</c:v>
                </c:pt>
                <c:pt idx="19">
                  <c:v>0.749</c:v>
                </c:pt>
                <c:pt idx="20">
                  <c:v>0.69499999999999995</c:v>
                </c:pt>
                <c:pt idx="21">
                  <c:v>0.64100000000000001</c:v>
                </c:pt>
                <c:pt idx="22">
                  <c:v>0.60199999999999998</c:v>
                </c:pt>
                <c:pt idx="23">
                  <c:v>0.57099999999999995</c:v>
                </c:pt>
                <c:pt idx="24">
                  <c:v>0.55200000000000005</c:v>
                </c:pt>
                <c:pt idx="25">
                  <c:v>0.52900000000000003</c:v>
                </c:pt>
                <c:pt idx="26">
                  <c:v>0.51900000000000002</c:v>
                </c:pt>
                <c:pt idx="27">
                  <c:v>0.504</c:v>
                </c:pt>
                <c:pt idx="28">
                  <c:v>0.496</c:v>
                </c:pt>
                <c:pt idx="29">
                  <c:v>0.498</c:v>
                </c:pt>
              </c:numCache>
            </c:numRef>
          </c:val>
          <c:extLst>
            <c:ext xmlns:c16="http://schemas.microsoft.com/office/drawing/2014/chart" uri="{C3380CC4-5D6E-409C-BE32-E72D297353CC}">
              <c16:uniqueId val="{00000006-EF2F-4B1A-993B-5CB7889228A5}"/>
            </c:ext>
          </c:extLst>
        </c:ser>
        <c:dLbls>
          <c:showLegendKey val="0"/>
          <c:showVal val="0"/>
          <c:showCatName val="0"/>
          <c:showSerName val="0"/>
          <c:showPercent val="0"/>
          <c:showBubbleSize val="0"/>
        </c:dLbls>
        <c:axId val="26333952"/>
        <c:axId val="26335488"/>
      </c:areaChart>
      <c:catAx>
        <c:axId val="2633395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B Nazanin" panose="00000400000000000000" pitchFamily="2" charset="-78"/>
              </a:defRPr>
            </a:pPr>
            <a:endParaRPr lang="en-US"/>
          </a:p>
        </c:txPr>
        <c:crossAx val="26335488"/>
        <c:crosses val="autoZero"/>
        <c:auto val="1"/>
        <c:lblAlgn val="ctr"/>
        <c:lblOffset val="100"/>
        <c:noMultiLvlLbl val="0"/>
      </c:catAx>
      <c:valAx>
        <c:axId val="26335488"/>
        <c:scaling>
          <c:orientation val="minMax"/>
          <c:max val="1400"/>
        </c:scaling>
        <c:delete val="0"/>
        <c:axPos val="l"/>
        <c:majorGridlines>
          <c:spPr>
            <a:ln w="9525" cap="flat" cmpd="sng" algn="ctr">
              <a:solidFill>
                <a:schemeClr val="tx1">
                  <a:lumMod val="15000"/>
                  <a:lumOff val="85000"/>
                </a:schemeClr>
              </a:solidFill>
              <a:round/>
            </a:ln>
            <a:effectLst/>
          </c:spPr>
        </c:majorGridlines>
        <c:numFmt formatCode="##0.0;\-##0.0;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B Nazanin" panose="00000400000000000000" pitchFamily="2" charset="-78"/>
              </a:defRPr>
            </a:pPr>
            <a:endParaRPr lang="en-US"/>
          </a:p>
        </c:txPr>
        <c:crossAx val="26333952"/>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B Nazanin" panose="00000400000000000000" pitchFamily="2" charset="-78"/>
            </a:defRPr>
          </a:pPr>
          <a:endParaRPr lang="en-US"/>
        </a:p>
      </c:txPr>
    </c:legend>
    <c:plotVisOnly val="1"/>
    <c:dispBlanksAs val="zero"/>
    <c:showDLblsOverMax val="0"/>
  </c:chart>
  <c:spPr>
    <a:noFill/>
    <a:ln>
      <a:noFill/>
    </a:ln>
    <a:effectLst/>
  </c:spPr>
  <c:txPr>
    <a:bodyPr/>
    <a:lstStyle/>
    <a:p>
      <a:pPr>
        <a:defRPr sz="1050" b="1">
          <a:cs typeface="B Nazanin" panose="00000400000000000000" pitchFamily="2" charset="-78"/>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0.58871</cdr:x>
      <cdr:y>0.48291</cdr:y>
    </cdr:from>
    <cdr:to>
      <cdr:x>0.73445</cdr:x>
      <cdr:y>0.54845</cdr:y>
    </cdr:to>
    <cdr:sp macro="" textlink="">
      <cdr:nvSpPr>
        <cdr:cNvPr id="5" name="TextBox 4"/>
        <cdr:cNvSpPr txBox="1"/>
      </cdr:nvSpPr>
      <cdr:spPr>
        <a:xfrm xmlns:a="http://schemas.openxmlformats.org/drawingml/2006/main">
          <a:off x="5256587" y="1851670"/>
          <a:ext cx="1301311" cy="251308"/>
        </a:xfrm>
        <a:prstGeom xmlns:a="http://schemas.openxmlformats.org/drawingml/2006/main" prst="rect">
          <a:avLst/>
        </a:prstGeom>
        <a:solidFill xmlns:a="http://schemas.openxmlformats.org/drawingml/2006/main">
          <a:srgbClr val="FFFF00"/>
        </a:solidFill>
      </cdr:spPr>
      <cdr:txBody>
        <a:bodyPr xmlns:a="http://schemas.openxmlformats.org/drawingml/2006/main" wrap="square" rtlCol="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1"/>
          <a:r>
            <a:rPr lang="fa-IR" sz="1600" b="1">
              <a:cs typeface="B Nazanin" panose="00000400000000000000" pitchFamily="2" charset="-78"/>
            </a:rPr>
            <a:t>30 تا 34 ساله</a:t>
          </a:r>
        </a:p>
      </cdr:txBody>
    </cdr:sp>
  </cdr:relSizeAnchor>
  <cdr:relSizeAnchor xmlns:cdr="http://schemas.openxmlformats.org/drawingml/2006/chartDrawing">
    <cdr:from>
      <cdr:x>0.09677</cdr:x>
      <cdr:y>0.44005</cdr:y>
    </cdr:from>
    <cdr:to>
      <cdr:x>0.23481</cdr:x>
      <cdr:y>0.50557</cdr:y>
    </cdr:to>
    <cdr:sp macro="" textlink="">
      <cdr:nvSpPr>
        <cdr:cNvPr id="6" name="TextBox 1"/>
        <cdr:cNvSpPr txBox="1"/>
      </cdr:nvSpPr>
      <cdr:spPr>
        <a:xfrm xmlns:a="http://schemas.openxmlformats.org/drawingml/2006/main">
          <a:off x="864096" y="1687320"/>
          <a:ext cx="1232558" cy="251269"/>
        </a:xfrm>
        <a:prstGeom xmlns:a="http://schemas.openxmlformats.org/drawingml/2006/main" prst="rect">
          <a:avLst/>
        </a:prstGeom>
        <a:solidFill xmlns:a="http://schemas.openxmlformats.org/drawingml/2006/main">
          <a:srgbClr val="FFFF00"/>
        </a:solidFill>
      </cdr:spPr>
      <cdr:txBody>
        <a:bodyPr xmlns:a="http://schemas.openxmlformats.org/drawingml/2006/main" wrap="square" rtlCol="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a-IR" sz="1600" b="1" dirty="0">
              <a:cs typeface="B Nazanin" panose="00000400000000000000" pitchFamily="2" charset="-78"/>
            </a:rPr>
            <a:t>25 تا 29 ساله</a:t>
          </a:r>
        </a:p>
      </cdr:txBody>
    </cdr:sp>
  </cdr:relSizeAnchor>
  <cdr:relSizeAnchor xmlns:cdr="http://schemas.openxmlformats.org/drawingml/2006/chartDrawing">
    <cdr:from>
      <cdr:x>0.09677</cdr:x>
      <cdr:y>0.61365</cdr:y>
    </cdr:from>
    <cdr:to>
      <cdr:x>0.23337</cdr:x>
      <cdr:y>0.67919</cdr:y>
    </cdr:to>
    <cdr:sp macro="" textlink="">
      <cdr:nvSpPr>
        <cdr:cNvPr id="7" name="TextBox 1"/>
        <cdr:cNvSpPr txBox="1"/>
      </cdr:nvSpPr>
      <cdr:spPr>
        <a:xfrm xmlns:a="http://schemas.openxmlformats.org/drawingml/2006/main">
          <a:off x="864096" y="2353014"/>
          <a:ext cx="1219700" cy="251308"/>
        </a:xfrm>
        <a:prstGeom xmlns:a="http://schemas.openxmlformats.org/drawingml/2006/main" prst="rect">
          <a:avLst/>
        </a:prstGeom>
        <a:solidFill xmlns:a="http://schemas.openxmlformats.org/drawingml/2006/main">
          <a:srgbClr val="FFFF00"/>
        </a:solidFill>
      </cdr:spPr>
      <cdr:txBody>
        <a:bodyPr xmlns:a="http://schemas.openxmlformats.org/drawingml/2006/main" wrap="square" rtlCol="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a-IR" sz="1600" b="1" dirty="0">
              <a:cs typeface="B Nazanin" panose="00000400000000000000" pitchFamily="2" charset="-78"/>
            </a:rPr>
            <a:t>20 تا 25 ساله</a:t>
          </a:r>
        </a:p>
      </cdr:txBody>
    </cdr:sp>
  </cdr:relSizeAnchor>
  <cdr:relSizeAnchor xmlns:cdr="http://schemas.openxmlformats.org/drawingml/2006/chartDrawing">
    <cdr:from>
      <cdr:x>0.06452</cdr:x>
      <cdr:y>0.55731</cdr:y>
    </cdr:from>
    <cdr:to>
      <cdr:x>0.08871</cdr:x>
      <cdr:y>0.71831</cdr:y>
    </cdr:to>
    <cdr:sp macro="" textlink="">
      <cdr:nvSpPr>
        <cdr:cNvPr id="8" name="Right Brace 7"/>
        <cdr:cNvSpPr/>
      </cdr:nvSpPr>
      <cdr:spPr>
        <a:xfrm xmlns:a="http://schemas.openxmlformats.org/drawingml/2006/main">
          <a:off x="576064" y="2136983"/>
          <a:ext cx="216064" cy="617323"/>
        </a:xfrm>
        <a:prstGeom xmlns:a="http://schemas.openxmlformats.org/drawingml/2006/main" prst="rightBrace">
          <a:avLst>
            <a:gd name="adj1" fmla="val 23208"/>
            <a:gd name="adj2" fmla="val 51968"/>
          </a:avLst>
        </a:prstGeom>
        <a:noFill xmlns:a="http://schemas.openxmlformats.org/drawingml/2006/main"/>
        <a:ln xmlns:a="http://schemas.openxmlformats.org/drawingml/2006/main" w="38100">
          <a:solidFill>
            <a:srgbClr val="FFFF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fa-IR"/>
        </a:p>
      </cdr:txBody>
    </cdr:sp>
  </cdr:relSizeAnchor>
  <cdr:relSizeAnchor xmlns:cdr="http://schemas.openxmlformats.org/drawingml/2006/chartDrawing">
    <cdr:from>
      <cdr:x>0.06452</cdr:x>
      <cdr:y>0.3883</cdr:y>
    </cdr:from>
    <cdr:to>
      <cdr:x>0.08871</cdr:x>
      <cdr:y>0.54323</cdr:y>
    </cdr:to>
    <cdr:sp macro="" textlink="">
      <cdr:nvSpPr>
        <cdr:cNvPr id="9" name="Right Brace 8"/>
        <cdr:cNvSpPr/>
      </cdr:nvSpPr>
      <cdr:spPr>
        <a:xfrm xmlns:a="http://schemas.openxmlformats.org/drawingml/2006/main">
          <a:off x="576136" y="1488926"/>
          <a:ext cx="215992" cy="594068"/>
        </a:xfrm>
        <a:prstGeom xmlns:a="http://schemas.openxmlformats.org/drawingml/2006/main" prst="rightBrace">
          <a:avLst>
            <a:gd name="adj1" fmla="val 23208"/>
            <a:gd name="adj2" fmla="val 51968"/>
          </a:avLst>
        </a:prstGeom>
        <a:noFill xmlns:a="http://schemas.openxmlformats.org/drawingml/2006/main"/>
        <a:ln xmlns:a="http://schemas.openxmlformats.org/drawingml/2006/main" w="38100">
          <a:solidFill>
            <a:srgbClr val="FFFF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fa-IR"/>
        </a:p>
      </cdr:txBody>
    </cdr:sp>
  </cdr:relSizeAnchor>
  <cdr:relSizeAnchor xmlns:cdr="http://schemas.openxmlformats.org/drawingml/2006/chartDrawing">
    <cdr:from>
      <cdr:x>0.73387</cdr:x>
      <cdr:y>0.53521</cdr:y>
    </cdr:from>
    <cdr:to>
      <cdr:x>0.86374</cdr:x>
      <cdr:y>0.70018</cdr:y>
    </cdr:to>
    <cdr:cxnSp macro="">
      <cdr:nvCxnSpPr>
        <cdr:cNvPr id="11" name="Curved Connector 10">
          <a:extLst xmlns:a="http://schemas.openxmlformats.org/drawingml/2006/main">
            <a:ext uri="{FF2B5EF4-FFF2-40B4-BE49-F238E27FC236}">
              <a16:creationId xmlns:a16="http://schemas.microsoft.com/office/drawing/2014/main" id="{463093AA-E9DF-4425-AEF8-A2F7EFFEA0A0}"/>
            </a:ext>
          </a:extLst>
        </cdr:cNvPr>
        <cdr:cNvCxnSpPr/>
      </cdr:nvCxnSpPr>
      <cdr:spPr>
        <a:xfrm xmlns:a="http://schemas.openxmlformats.org/drawingml/2006/main">
          <a:off x="6552728" y="2736304"/>
          <a:ext cx="1159608" cy="843420"/>
        </a:xfrm>
        <a:prstGeom xmlns:a="http://schemas.openxmlformats.org/drawingml/2006/main" prst="curvedConnector3">
          <a:avLst/>
        </a:prstGeom>
        <a:ln xmlns:a="http://schemas.openxmlformats.org/drawingml/2006/main" w="38100">
          <a:solidFill>
            <a:srgbClr val="FF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0.87097</cdr:x>
      <cdr:y>0.66197</cdr:y>
    </cdr:from>
    <cdr:to>
      <cdr:x>0.8871</cdr:x>
      <cdr:y>0.73239</cdr:y>
    </cdr:to>
    <cdr:sp macro="" textlink="">
      <cdr:nvSpPr>
        <cdr:cNvPr id="14" name="Right Brace 13"/>
        <cdr:cNvSpPr/>
      </cdr:nvSpPr>
      <cdr:spPr>
        <a:xfrm xmlns:a="http://schemas.openxmlformats.org/drawingml/2006/main" flipH="1">
          <a:off x="7776884" y="2538282"/>
          <a:ext cx="143996" cy="270013"/>
        </a:xfrm>
        <a:prstGeom xmlns:a="http://schemas.openxmlformats.org/drawingml/2006/main" prst="rightBrace">
          <a:avLst>
            <a:gd name="adj1" fmla="val 23208"/>
            <a:gd name="adj2" fmla="val 51968"/>
          </a:avLst>
        </a:prstGeom>
        <a:noFill xmlns:a="http://schemas.openxmlformats.org/drawingml/2006/main"/>
        <a:ln xmlns:a="http://schemas.openxmlformats.org/drawingml/2006/main" w="38100">
          <a:solidFill>
            <a:srgbClr val="FFFF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fa-IR"/>
        </a:p>
      </cdr:txBody>
    </cdr:sp>
  </cdr:relSizeAnchor>
  <cdr:relSizeAnchor xmlns:cdr="http://schemas.openxmlformats.org/drawingml/2006/chartDrawing">
    <cdr:from>
      <cdr:x>0.43548</cdr:x>
      <cdr:y>0.12162</cdr:y>
    </cdr:from>
    <cdr:to>
      <cdr:x>0.44569</cdr:x>
      <cdr:y>0.85426</cdr:y>
    </cdr:to>
    <cdr:cxnSp macro="">
      <cdr:nvCxnSpPr>
        <cdr:cNvPr id="10" name="Straight Connector 9">
          <a:extLst xmlns:a="http://schemas.openxmlformats.org/drawingml/2006/main">
            <a:ext uri="{FF2B5EF4-FFF2-40B4-BE49-F238E27FC236}">
              <a16:creationId xmlns:a16="http://schemas.microsoft.com/office/drawing/2014/main" id="{B3E0A416-9108-458A-88C3-E9674704970A}"/>
            </a:ext>
          </a:extLst>
        </cdr:cNvPr>
        <cdr:cNvCxnSpPr/>
      </cdr:nvCxnSpPr>
      <cdr:spPr>
        <a:xfrm xmlns:a="http://schemas.openxmlformats.org/drawingml/2006/main" flipV="1">
          <a:off x="3888432" y="648072"/>
          <a:ext cx="91108" cy="3903924"/>
        </a:xfrm>
        <a:prstGeom xmlns:a="http://schemas.openxmlformats.org/drawingml/2006/main" prst="line">
          <a:avLst/>
        </a:prstGeom>
        <a:ln xmlns:a="http://schemas.openxmlformats.org/drawingml/2006/main" w="28575">
          <a:solidFill>
            <a:srgbClr val="C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0.39689</cdr:x>
      <cdr:y>0.8242</cdr:y>
    </cdr:from>
    <cdr:to>
      <cdr:x>0.42091</cdr:x>
      <cdr:y>0.99341</cdr:y>
    </cdr:to>
    <cdr:sp macro="" textlink="">
      <cdr:nvSpPr>
        <cdr:cNvPr id="13" name="Rounded Rectangle 12"/>
        <cdr:cNvSpPr/>
      </cdr:nvSpPr>
      <cdr:spPr>
        <a:xfrm xmlns:a="http://schemas.openxmlformats.org/drawingml/2006/main" rot="2598413">
          <a:off x="3543846" y="3160345"/>
          <a:ext cx="214414" cy="648828"/>
        </a:xfrm>
        <a:prstGeom xmlns:a="http://schemas.openxmlformats.org/drawingml/2006/main" prst="roundRect">
          <a:avLst/>
        </a:prstGeom>
        <a:noFill xmlns:a="http://schemas.openxmlformats.org/drawingml/2006/main"/>
        <a:ln xmlns:a="http://schemas.openxmlformats.org/drawingml/2006/main" w="28575">
          <a:solidFill>
            <a:srgbClr val="C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fa-I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75405B-172A-4F47-BA6C-B47DEF6B6211}" type="datetimeFigureOut">
              <a:rPr lang="en-US" smtClean="0"/>
              <a:t>9/1/2023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21272B-CC88-4786-86E0-597D6AC3EB2B}" type="slidenum">
              <a:rPr lang="en-US" smtClean="0"/>
              <a:t>‹#›</a:t>
            </a:fld>
            <a:endParaRPr lang="en-US"/>
          </a:p>
        </p:txBody>
      </p:sp>
    </p:spTree>
    <p:extLst>
      <p:ext uri="{BB962C8B-B14F-4D97-AF65-F5344CB8AC3E}">
        <p14:creationId xmlns:p14="http://schemas.microsoft.com/office/powerpoint/2010/main" val="235779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89A846-F4C9-42E2-B50C-E81729B7C3B0}" type="slidenum">
              <a:rPr lang="en-US" smtClean="0"/>
              <a:t>34</a:t>
            </a:fld>
            <a:endParaRPr lang="en-US"/>
          </a:p>
        </p:txBody>
      </p:sp>
    </p:spTree>
    <p:extLst>
      <p:ext uri="{BB962C8B-B14F-4D97-AF65-F5344CB8AC3E}">
        <p14:creationId xmlns:p14="http://schemas.microsoft.com/office/powerpoint/2010/main" val="1426730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58A5BD-6CD1-44E7-B262-AB90679B9DD4}" type="slidenum">
              <a:rPr lang="en-US" smtClean="0"/>
              <a:t>37</a:t>
            </a:fld>
            <a:endParaRPr lang="en-US"/>
          </a:p>
        </p:txBody>
      </p:sp>
    </p:spTree>
    <p:extLst>
      <p:ext uri="{BB962C8B-B14F-4D97-AF65-F5344CB8AC3E}">
        <p14:creationId xmlns:p14="http://schemas.microsoft.com/office/powerpoint/2010/main" val="3090744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59C153-E56D-4C8D-8791-F09A372FE230}" type="datetimeFigureOut">
              <a:rPr lang="fa-IR" smtClean="0"/>
              <a:t>16/02/1445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B31AED1-813A-4535-97C1-2B5E1074AA1D}" type="slidenum">
              <a:rPr lang="fa-IR" smtClean="0"/>
              <a:t>‹#›</a:t>
            </a:fld>
            <a:endParaRPr lang="fa-I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A59C153-E56D-4C8D-8791-F09A372FE230}" type="datetimeFigureOut">
              <a:rPr lang="fa-IR" smtClean="0"/>
              <a:t>16/02/1445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B31AED1-813A-4535-97C1-2B5E1074AA1D}" type="slidenum">
              <a:rPr lang="fa-IR" smtClean="0"/>
              <a:t>‹#›</a:t>
            </a:fld>
            <a:endParaRPr lang="fa-IR"/>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59C153-E56D-4C8D-8791-F09A372FE230}" type="datetimeFigureOut">
              <a:rPr lang="fa-IR" smtClean="0"/>
              <a:t>16/02/1445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B31AED1-813A-4535-97C1-2B5E1074AA1D}" type="slidenum">
              <a:rPr lang="fa-IR" smtClean="0"/>
              <a:t>‹#›</a:t>
            </a:fld>
            <a:endParaRPr lang="fa-I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A59C153-E56D-4C8D-8791-F09A372FE230}" type="datetimeFigureOut">
              <a:rPr lang="fa-IR" smtClean="0"/>
              <a:t>16/02/1445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B31AED1-813A-4535-97C1-2B5E1074AA1D}" type="slidenum">
              <a:rPr lang="fa-IR" smtClean="0"/>
              <a:t>‹#›</a:t>
            </a:fld>
            <a:endParaRPr lang="fa-IR"/>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59C153-E56D-4C8D-8791-F09A372FE230}" type="datetimeFigureOut">
              <a:rPr lang="fa-IR" smtClean="0"/>
              <a:t>16/02/1445</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1B31AED1-813A-4535-97C1-2B5E1074AA1D}" type="slidenum">
              <a:rPr lang="fa-IR" smtClean="0"/>
              <a:t>‹#›</a:t>
            </a:fld>
            <a:endParaRPr lang="fa-IR"/>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59C153-E56D-4C8D-8791-F09A372FE230}" type="datetimeFigureOut">
              <a:rPr lang="fa-IR" smtClean="0"/>
              <a:t>16/02/1445</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1B31AED1-813A-4535-97C1-2B5E1074AA1D}" type="slidenum">
              <a:rPr lang="fa-IR" smtClean="0"/>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9C153-E56D-4C8D-8791-F09A372FE230}" type="datetimeFigureOut">
              <a:rPr lang="fa-IR" smtClean="0"/>
              <a:t>16/02/1445</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1B31AED1-813A-4535-97C1-2B5E1074AA1D}" type="slidenum">
              <a:rPr lang="fa-IR" smtClean="0"/>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59C153-E56D-4C8D-8791-F09A372FE230}" type="datetimeFigureOut">
              <a:rPr lang="fa-IR" smtClean="0"/>
              <a:t>16/02/1445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B31AED1-813A-4535-97C1-2B5E1074AA1D}" type="slidenum">
              <a:rPr lang="fa-IR" smtClean="0"/>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59C153-E56D-4C8D-8791-F09A372FE230}" type="datetimeFigureOut">
              <a:rPr lang="fa-IR" smtClean="0"/>
              <a:t>16/02/1445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B31AED1-813A-4535-97C1-2B5E1074AA1D}" type="slidenum">
              <a:rPr lang="fa-IR" smtClean="0"/>
              <a:t>‹#›</a:t>
            </a:fld>
            <a:endParaRPr lang="fa-I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59C153-E56D-4C8D-8791-F09A372FE230}" type="datetimeFigureOut">
              <a:rPr lang="fa-IR" smtClean="0"/>
              <a:t>16/02/1445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B31AED1-813A-4535-97C1-2B5E1074AA1D}" type="slidenum">
              <a:rPr lang="fa-IR" smtClean="0"/>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59C153-E56D-4C8D-8791-F09A372FE230}" type="datetimeFigureOut">
              <a:rPr lang="fa-IR" smtClean="0"/>
              <a:t>16/02/1445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B31AED1-813A-4535-97C1-2B5E1074AA1D}" type="slidenum">
              <a:rPr lang="fa-IR" smtClean="0"/>
              <a:t>‹#›</a:t>
            </a:fld>
            <a:endParaRPr lang="fa-I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A8C5-B703-4900-89BC-30EC25E9DB69}"/>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EEA0F138-67E6-4242-971B-CA16F95277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C34D1AB9-0A53-41CC-A767-A19F786E1ECB}"/>
              </a:ext>
            </a:extLst>
          </p:cNvPr>
          <p:cNvSpPr>
            <a:spLocks noGrp="1"/>
          </p:cNvSpPr>
          <p:nvPr>
            <p:ph type="dt" sz="half" idx="10"/>
          </p:nvPr>
        </p:nvSpPr>
        <p:spPr/>
        <p:txBody>
          <a:bodyPr/>
          <a:lstStyle/>
          <a:p>
            <a:fld id="{9D532648-31AA-44C0-AA18-479B401EC759}" type="datetimeFigureOut">
              <a:rPr lang="fa-IR" smtClean="0"/>
              <a:t>16/02/1445</a:t>
            </a:fld>
            <a:endParaRPr lang="fa-IR"/>
          </a:p>
        </p:txBody>
      </p:sp>
      <p:sp>
        <p:nvSpPr>
          <p:cNvPr id="5" name="Footer Placeholder 4">
            <a:extLst>
              <a:ext uri="{FF2B5EF4-FFF2-40B4-BE49-F238E27FC236}">
                <a16:creationId xmlns:a16="http://schemas.microsoft.com/office/drawing/2014/main" id="{FF884C6F-2113-4D57-AB7F-9278021227DC}"/>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E7441F20-5CA7-421D-9B23-51829FEC9E26}"/>
              </a:ext>
            </a:extLst>
          </p:cNvPr>
          <p:cNvSpPr>
            <a:spLocks noGrp="1"/>
          </p:cNvSpPr>
          <p:nvPr>
            <p:ph type="sldNum" sz="quarter" idx="12"/>
          </p:nvPr>
        </p:nvSpPr>
        <p:spPr/>
        <p:txBody>
          <a:bodyPr/>
          <a:lstStyle/>
          <a:p>
            <a:fld id="{1FEC8544-380B-42BF-BF93-99838BEBA17C}" type="slidenum">
              <a:rPr lang="fa-IR" smtClean="0"/>
              <a:t>‹#›</a:t>
            </a:fld>
            <a:endParaRPr lang="fa-IR"/>
          </a:p>
        </p:txBody>
      </p:sp>
    </p:spTree>
    <p:extLst>
      <p:ext uri="{BB962C8B-B14F-4D97-AF65-F5344CB8AC3E}">
        <p14:creationId xmlns:p14="http://schemas.microsoft.com/office/powerpoint/2010/main" val="3659656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1179288"/>
          </a:xfrm>
          <a:prstGeom prst="rect">
            <a:avLst/>
          </a:prstGeom>
        </p:spPr>
        <p:txBody>
          <a:bodyPr anchor="ctr"/>
          <a:lstStyle>
            <a:lvl1pPr algn="l">
              <a:defRPr>
                <a:solidFill>
                  <a:schemeClr val="tx1">
                    <a:lumMod val="75000"/>
                    <a:lumOff val="25000"/>
                  </a:schemeClr>
                </a:solidFill>
              </a:defRPr>
            </a:lvl1pPr>
          </a:lstStyle>
          <a:p>
            <a:r>
              <a:rPr lang="en-US" altLang="ko-KR" dirty="0"/>
              <a:t> Click to edit title</a:t>
            </a:r>
            <a:endParaRPr lang="ko-KR" altLang="en-US" dirty="0"/>
          </a:p>
        </p:txBody>
      </p:sp>
      <p:sp>
        <p:nvSpPr>
          <p:cNvPr id="4" name="Content Placeholder 2"/>
          <p:cNvSpPr>
            <a:spLocks noGrp="1"/>
          </p:cNvSpPr>
          <p:nvPr>
            <p:ph idx="1"/>
          </p:nvPr>
        </p:nvSpPr>
        <p:spPr>
          <a:xfrm>
            <a:off x="1979713" y="1316769"/>
            <a:ext cx="6912768" cy="614197"/>
          </a:xfrm>
          <a:prstGeom prst="rect">
            <a:avLst/>
          </a:prstGeom>
        </p:spPr>
        <p:txBody>
          <a:bodyPr anchor="ctr"/>
          <a:lstStyle>
            <a:lvl1pPr marL="0" indent="0">
              <a:buNone/>
              <a:defRPr sz="2001">
                <a:solidFill>
                  <a:schemeClr val="tx1">
                    <a:lumMod val="75000"/>
                    <a:lumOff val="25000"/>
                  </a:schemeClr>
                </a:solidFill>
              </a:defRPr>
            </a:lvl1pPr>
          </a:lstStyle>
          <a:p>
            <a:pPr lvl="0"/>
            <a:r>
              <a:rPr lang="en-US" altLang="ko-KR" dirty="0"/>
              <a:t>Click to edit Master text styles</a:t>
            </a:r>
          </a:p>
        </p:txBody>
      </p:sp>
      <p:sp>
        <p:nvSpPr>
          <p:cNvPr id="5" name="Content Placeholder 2"/>
          <p:cNvSpPr>
            <a:spLocks noGrp="1"/>
          </p:cNvSpPr>
          <p:nvPr>
            <p:ph idx="10"/>
          </p:nvPr>
        </p:nvSpPr>
        <p:spPr>
          <a:xfrm>
            <a:off x="1990056" y="2218995"/>
            <a:ext cx="6912768" cy="3994316"/>
          </a:xfrm>
          <a:prstGeom prst="rect">
            <a:avLst/>
          </a:prstGeom>
        </p:spPr>
        <p:txBody>
          <a:bodyPr lIns="524383" anchor="t"/>
          <a:lstStyle>
            <a:lvl1pPr marL="0" indent="0">
              <a:buNone/>
              <a:defRPr sz="1462">
                <a:solidFill>
                  <a:schemeClr val="tx1">
                    <a:lumMod val="75000"/>
                    <a:lumOff val="25000"/>
                  </a:schemeClr>
                </a:solidFill>
              </a:defRPr>
            </a:lvl1pPr>
          </a:lstStyle>
          <a:p>
            <a:pPr lvl="0"/>
            <a:r>
              <a:rPr lang="en-US" altLang="ko-KR" dirty="0"/>
              <a:t>Click to edit Master text styles</a:t>
            </a:r>
          </a:p>
        </p:txBody>
      </p:sp>
    </p:spTree>
    <p:extLst>
      <p:ext uri="{BB962C8B-B14F-4D97-AF65-F5344CB8AC3E}">
        <p14:creationId xmlns:p14="http://schemas.microsoft.com/office/powerpoint/2010/main" val="1921763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8A59C153-E56D-4C8D-8791-F09A372FE230}" type="datetimeFigureOut">
              <a:rPr lang="fa-IR" smtClean="0"/>
              <a:t>16/02/1445</a:t>
            </a:fld>
            <a:endParaRPr lang="fa-I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fa-I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1B31AED1-813A-4535-97C1-2B5E1074AA1D}" type="slidenum">
              <a:rPr lang="fa-IR" smtClean="0"/>
              <a:t>‹#›</a:t>
            </a:fld>
            <a:endParaRPr lang="fa-I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Lst>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24.png"/><Relationship Id="rId7" Type="http://schemas.openxmlformats.org/officeDocument/2006/relationships/image" Target="../media/image16.png"/><Relationship Id="rId2" Type="http://schemas.openxmlformats.org/officeDocument/2006/relationships/image" Target="../media/image23.png"/><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12.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43.sv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svg"/></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jpg"/></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2.jp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6.gi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57.jp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3.jp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0.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4.3gp"/><Relationship Id="rId1" Type="http://schemas.openxmlformats.org/officeDocument/2006/relationships/video" Target="NULL" TargetMode="External"/><Relationship Id="rId4" Type="http://schemas.openxmlformats.org/officeDocument/2006/relationships/image" Target="../media/image61.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62.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63.png"/></Relationships>
</file>

<file path=ppt/slides/_rels/slide6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1778" y="2429236"/>
            <a:ext cx="6914213" cy="1732967"/>
          </a:xfrm>
          <a:prstGeom prst="rect">
            <a:avLst/>
          </a:prstGeom>
        </p:spPr>
      </p:pic>
      <p:pic>
        <p:nvPicPr>
          <p:cNvPr id="5" name="13980824_34314_128k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flipH="1" flipV="1">
            <a:off x="6800935" y="5912866"/>
            <a:ext cx="57065" cy="57065"/>
          </a:xfrm>
          <a:prstGeom prst="rect">
            <a:avLst/>
          </a:prstGeom>
        </p:spPr>
      </p:pic>
    </p:spTree>
    <p:extLst>
      <p:ext uri="{BB962C8B-B14F-4D97-AF65-F5344CB8AC3E}">
        <p14:creationId xmlns:p14="http://schemas.microsoft.com/office/powerpoint/2010/main" val="106409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par>
                                <p:cTn id="10" presetID="1" presetClass="mediacall" presetSubtype="0" fill="hold" nodeType="withEffect">
                                  <p:stCondLst>
                                    <p:cond delay="0"/>
                                  </p:stCondLst>
                                  <p:childTnLst>
                                    <p:cmd type="call" cmd="playFrom(0.0)">
                                      <p:cBhvr>
                                        <p:cTn id="11" dur="3340" fill="hold"/>
                                        <p:tgtEl>
                                          <p:spTgt spid="5"/>
                                        </p:tgtEl>
                                      </p:cBhvr>
                                    </p:cmd>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4"/>
                                        </p:tgtEl>
                                      </p:cBhvr>
                                    </p:animEffect>
                                    <p:set>
                                      <p:cBhvr>
                                        <p:cTn id="16"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547664" y="1988840"/>
            <a:ext cx="6624735" cy="3744416"/>
          </a:xfrm>
          <a:prstGeom prst="round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 name="TextBox 6"/>
          <p:cNvSpPr txBox="1"/>
          <p:nvPr/>
        </p:nvSpPr>
        <p:spPr>
          <a:xfrm>
            <a:off x="1835696" y="3212977"/>
            <a:ext cx="5832648" cy="830997"/>
          </a:xfrm>
          <a:prstGeom prst="rect">
            <a:avLst/>
          </a:prstGeom>
          <a:noFill/>
        </p:spPr>
        <p:txBody>
          <a:bodyPr wrap="square" rtlCol="0">
            <a:spAutoFit/>
          </a:bodyPr>
          <a:lstStyle/>
          <a:p>
            <a:pPr algn="ctr" rtl="1"/>
            <a:r>
              <a:rPr lang="fa-IR" sz="4800" dirty="0">
                <a:ln>
                  <a:solidFill>
                    <a:schemeClr val="tx1"/>
                  </a:solidFill>
                </a:ln>
                <a:solidFill>
                  <a:srgbClr val="008000"/>
                </a:solidFill>
                <a:effectLst>
                  <a:glow rad="63500">
                    <a:schemeClr val="bg1">
                      <a:alpha val="40000"/>
                    </a:schemeClr>
                  </a:glow>
                </a:effectLst>
                <a:cs typeface="B Titr" panose="00000700000000000000" pitchFamily="2" charset="-78"/>
              </a:rPr>
              <a:t>سلامت و جوانی جمعیت</a:t>
            </a:r>
            <a:endParaRPr lang="en-US" sz="4800" dirty="0">
              <a:ln>
                <a:solidFill>
                  <a:schemeClr val="tx1"/>
                </a:solidFill>
              </a:ln>
              <a:solidFill>
                <a:srgbClr val="008000"/>
              </a:solidFill>
              <a:effectLst>
                <a:glow rad="63500">
                  <a:schemeClr val="bg1">
                    <a:alpha val="40000"/>
                  </a:schemeClr>
                </a:glow>
              </a:effectLst>
              <a:cs typeface="B Titr" panose="00000700000000000000" pitchFamily="2" charset="-78"/>
            </a:endParaRPr>
          </a:p>
        </p:txBody>
      </p:sp>
      <p:pic>
        <p:nvPicPr>
          <p:cNvPr id="6" name="Picture 5">
            <a:extLst>
              <a:ext uri="{FF2B5EF4-FFF2-40B4-BE49-F238E27FC236}">
                <a16:creationId xmlns:a16="http://schemas.microsoft.com/office/drawing/2014/main" id="{DCC39460-2541-4715-8C3D-CEA53D93C7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9336" y="4589125"/>
            <a:ext cx="920736" cy="928107"/>
          </a:xfrm>
          <a:prstGeom prst="rect">
            <a:avLst/>
          </a:prstGeom>
        </p:spPr>
      </p:pic>
    </p:spTree>
    <p:extLst>
      <p:ext uri="{BB962C8B-B14F-4D97-AF65-F5344CB8AC3E}">
        <p14:creationId xmlns:p14="http://schemas.microsoft.com/office/powerpoint/2010/main" val="239271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5536" y="548680"/>
            <a:ext cx="8280000" cy="5447645"/>
          </a:xfrm>
          <a:prstGeom prst="rect">
            <a:avLst/>
          </a:prstGeom>
          <a:noFill/>
        </p:spPr>
        <p:txBody>
          <a:bodyPr wrap="square" rtlCol="1">
            <a:spAutoFit/>
          </a:bodyPr>
          <a:lstStyle/>
          <a:p>
            <a:pPr algn="justLow">
              <a:spcBef>
                <a:spcPts val="1800"/>
              </a:spcBef>
              <a:spcAft>
                <a:spcPts val="1800"/>
              </a:spcAft>
            </a:pPr>
            <a:r>
              <a:rPr lang="fa-IR" sz="3600" dirty="0">
                <a:solidFill>
                  <a:schemeClr val="accent4">
                    <a:lumMod val="20000"/>
                    <a:lumOff val="80000"/>
                  </a:schemeClr>
                </a:solidFill>
                <a:cs typeface="B Titr" panose="00000700000000000000" pitchFamily="2" charset="-78"/>
              </a:rPr>
              <a:t>یکی از خطاهائی که خود ما کردیم - بنده خودم هم در این خطا  سهیمم - این مسئله‌ی تحدید نسل از اواسط دهه‌ی ۷۰ به این طرف باید متوقّف می‌شد. </a:t>
            </a:r>
            <a:endParaRPr lang="en-US" sz="3600" dirty="0">
              <a:solidFill>
                <a:schemeClr val="accent4">
                  <a:lumMod val="20000"/>
                  <a:lumOff val="80000"/>
                </a:schemeClr>
              </a:solidFill>
              <a:cs typeface="B Titr" panose="00000700000000000000" pitchFamily="2" charset="-78"/>
            </a:endParaRPr>
          </a:p>
          <a:p>
            <a:pPr algn="justLow">
              <a:spcBef>
                <a:spcPts val="1800"/>
              </a:spcBef>
              <a:spcAft>
                <a:spcPts val="1800"/>
              </a:spcAft>
            </a:pPr>
            <a:r>
              <a:rPr lang="fa-IR" sz="3600" dirty="0">
                <a:solidFill>
                  <a:schemeClr val="accent4">
                    <a:lumMod val="20000"/>
                    <a:lumOff val="80000"/>
                  </a:schemeClr>
                </a:solidFill>
                <a:cs typeface="B Titr" panose="00000700000000000000" pitchFamily="2" charset="-78"/>
              </a:rPr>
              <a:t>این اشتباه بود. عرض کردم؛ مسئولین کشور در این اشتباه سهیم‌اند؛</a:t>
            </a:r>
            <a:endParaRPr lang="en-US" sz="3600" dirty="0">
              <a:solidFill>
                <a:schemeClr val="accent4">
                  <a:lumMod val="20000"/>
                  <a:lumOff val="80000"/>
                </a:schemeClr>
              </a:solidFill>
              <a:cs typeface="B Titr" panose="00000700000000000000" pitchFamily="2" charset="-78"/>
            </a:endParaRPr>
          </a:p>
          <a:p>
            <a:pPr algn="justLow">
              <a:spcBef>
                <a:spcPts val="1800"/>
              </a:spcBef>
              <a:spcAft>
                <a:spcPts val="1800"/>
              </a:spcAft>
            </a:pPr>
            <a:r>
              <a:rPr lang="fa-IR" sz="3600" dirty="0">
                <a:solidFill>
                  <a:schemeClr val="accent4">
                    <a:lumMod val="20000"/>
                    <a:lumOff val="80000"/>
                  </a:schemeClr>
                </a:solidFill>
                <a:cs typeface="B Titr" panose="00000700000000000000" pitchFamily="2" charset="-78"/>
              </a:rPr>
              <a:t>خود بنده‌ی حقیر هم در این اشتباه سهیمم. این را خدای متعال و تاریخ باید بر ما ببخشد. </a:t>
            </a:r>
            <a:endParaRPr lang="en-US" sz="3600" dirty="0">
              <a:solidFill>
                <a:schemeClr val="accent4">
                  <a:lumMod val="20000"/>
                  <a:lumOff val="80000"/>
                </a:schemeClr>
              </a:solidFill>
              <a:cs typeface="B Titr" panose="00000700000000000000" pitchFamily="2" charset="-78"/>
            </a:endParaRPr>
          </a:p>
        </p:txBody>
      </p:sp>
      <p:pic>
        <p:nvPicPr>
          <p:cNvPr id="12" name="hoshdar.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flipH="1">
            <a:off x="5261112" y="5938948"/>
            <a:ext cx="61678" cy="61678"/>
          </a:xfrm>
          <a:prstGeom prst="rect">
            <a:avLst/>
          </a:prstGeom>
        </p:spPr>
      </p:pic>
      <p:sp>
        <p:nvSpPr>
          <p:cNvPr id="2" name="TextBox 1"/>
          <p:cNvSpPr txBox="1"/>
          <p:nvPr/>
        </p:nvSpPr>
        <p:spPr>
          <a:xfrm>
            <a:off x="2656118" y="6444044"/>
            <a:ext cx="3716082" cy="369332"/>
          </a:xfrm>
          <a:prstGeom prst="rect">
            <a:avLst/>
          </a:prstGeom>
          <a:noFill/>
        </p:spPr>
        <p:txBody>
          <a:bodyPr wrap="none" rtlCol="1">
            <a:spAutoFit/>
          </a:bodyPr>
          <a:lstStyle/>
          <a:p>
            <a:r>
              <a:rPr lang="fa-IR" b="1" dirty="0">
                <a:solidFill>
                  <a:sysClr val="windowText" lastClr="000000"/>
                </a:solidFill>
                <a:cs typeface="B Mitra" panose="00000400000000000000" pitchFamily="2" charset="-78"/>
              </a:rPr>
              <a:t>بیانات در اجتماع مردم بجنورد  1391/07/19</a:t>
            </a:r>
          </a:p>
        </p:txBody>
      </p:sp>
      <p:pic>
        <p:nvPicPr>
          <p:cNvPr id="7" name="Picture 6">
            <a:extLst>
              <a:ext uri="{FF2B5EF4-FFF2-40B4-BE49-F238E27FC236}">
                <a16:creationId xmlns:a16="http://schemas.microsoft.com/office/drawing/2014/main" id="{BD6615A1-DB8A-446F-9FE5-7E76D2425C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144" y="5520480"/>
            <a:ext cx="1067132" cy="1337520"/>
          </a:xfrm>
          <a:prstGeom prst="rect">
            <a:avLst/>
          </a:prstGeom>
        </p:spPr>
      </p:pic>
    </p:spTree>
    <p:extLst>
      <p:ext uri="{BB962C8B-B14F-4D97-AF65-F5344CB8AC3E}">
        <p14:creationId xmlns:p14="http://schemas.microsoft.com/office/powerpoint/2010/main" val="18721220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985" fill="hold"/>
                                        <p:tgtEl>
                                          <p:spTgt spid="12"/>
                                        </p:tgtEl>
                                      </p:cBhvr>
                                    </p:cmd>
                                  </p:childTnLst>
                                </p:cTn>
                              </p:par>
                              <p:par>
                                <p:cTn id="7" presetID="16" presetClass="emph" presetSubtype="0" fill="hold" grpId="0" nodeType="withEffect">
                                  <p:stCondLst>
                                    <p:cond delay="0"/>
                                  </p:stCondLst>
                                  <p:iterate type="lt">
                                    <p:tmPct val="4000"/>
                                  </p:iterate>
                                  <p:childTnLst>
                                    <p:set>
                                      <p:cBhvr override="childStyle">
                                        <p:cTn id="8" dur="2750" fill="hold"/>
                                        <p:tgtEl>
                                          <p:spTgt spid="11"/>
                                        </p:tgtEl>
                                        <p:attrNameLst>
                                          <p:attrName>style.color</p:attrName>
                                        </p:attrNameLst>
                                      </p:cBhvr>
                                      <p:to>
                                        <p:clrVal>
                                          <a:srgbClr val="000000"/>
                                        </p:clrVal>
                                      </p:to>
                                    </p:set>
                                    <p:set>
                                      <p:cBhvr>
                                        <p:cTn id="9" dur="2750" fill="hold"/>
                                        <p:tgtEl>
                                          <p:spTgt spid="11"/>
                                        </p:tgtEl>
                                        <p:attrNameLst>
                                          <p:attrName>fillcolor</p:attrName>
                                        </p:attrNameLst>
                                      </p:cBhvr>
                                      <p:to>
                                        <p:clrVal>
                                          <a:srgbClr val="000000"/>
                                        </p:clrVal>
                                      </p:to>
                                    </p:set>
                                    <p:set>
                                      <p:cBhvr>
                                        <p:cTn id="10" dur="2750" fill="hold"/>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2"/>
                </p:tgtEl>
              </p:cMediaNode>
            </p:audio>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44" y="0"/>
            <a:ext cx="9144000" cy="6858000"/>
          </a:xfrm>
          <a:prstGeom prst="rect">
            <a:avLst/>
          </a:prstGeom>
        </p:spPr>
      </p:pic>
      <p:pic>
        <p:nvPicPr>
          <p:cNvPr id="4" name="Picture 3">
            <a:extLst>
              <a:ext uri="{FF2B5EF4-FFF2-40B4-BE49-F238E27FC236}">
                <a16:creationId xmlns:a16="http://schemas.microsoft.com/office/drawing/2014/main" id="{9D15EFAF-DC42-417C-83C8-31704FBB92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44" y="5571532"/>
            <a:ext cx="1814552" cy="1286468"/>
          </a:xfrm>
          <a:prstGeom prst="rect">
            <a:avLst/>
          </a:prstGeom>
        </p:spPr>
      </p:pic>
    </p:spTree>
    <p:extLst>
      <p:ext uri="{BB962C8B-B14F-4D97-AF65-F5344CB8AC3E}">
        <p14:creationId xmlns:p14="http://schemas.microsoft.com/office/powerpoint/2010/main" val="340163583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FA5C6366-B274-4501-91AD-C2EDF9590401}"/>
              </a:ext>
            </a:extLst>
          </p:cNvPr>
          <p:cNvSpPr/>
          <p:nvPr/>
        </p:nvSpPr>
        <p:spPr>
          <a:xfrm>
            <a:off x="634297" y="2543454"/>
            <a:ext cx="6795868" cy="2271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grpSp>
        <p:nvGrpSpPr>
          <p:cNvPr id="4" name="Group 3">
            <a:extLst>
              <a:ext uri="{FF2B5EF4-FFF2-40B4-BE49-F238E27FC236}">
                <a16:creationId xmlns:a16="http://schemas.microsoft.com/office/drawing/2014/main" id="{F163374C-9BF2-48E7-9808-D317B321BDD5}"/>
              </a:ext>
            </a:extLst>
          </p:cNvPr>
          <p:cNvGrpSpPr/>
          <p:nvPr/>
        </p:nvGrpSpPr>
        <p:grpSpPr>
          <a:xfrm>
            <a:off x="634298" y="1466757"/>
            <a:ext cx="8148994" cy="1880792"/>
            <a:chOff x="2718754" y="2197465"/>
            <a:chExt cx="6832706" cy="1439362"/>
          </a:xfrm>
        </p:grpSpPr>
        <p:grpSp>
          <p:nvGrpSpPr>
            <p:cNvPr id="7" name="Group 6">
              <a:extLst>
                <a:ext uri="{FF2B5EF4-FFF2-40B4-BE49-F238E27FC236}">
                  <a16:creationId xmlns:a16="http://schemas.microsoft.com/office/drawing/2014/main" id="{23752A1C-6D3E-4927-A8C3-660721F42570}"/>
                </a:ext>
              </a:extLst>
            </p:cNvPr>
            <p:cNvGrpSpPr/>
            <p:nvPr/>
          </p:nvGrpSpPr>
          <p:grpSpPr>
            <a:xfrm rot="16200000">
              <a:off x="5179648" y="206106"/>
              <a:ext cx="335062" cy="5256849"/>
              <a:chOff x="9151263" y="1830693"/>
              <a:chExt cx="239899" cy="4286855"/>
            </a:xfrm>
          </p:grpSpPr>
          <p:sp>
            <p:nvSpPr>
              <p:cNvPr id="10" name="Rectangle 9">
                <a:extLst>
                  <a:ext uri="{FF2B5EF4-FFF2-40B4-BE49-F238E27FC236}">
                    <a16:creationId xmlns:a16="http://schemas.microsoft.com/office/drawing/2014/main" id="{1B5EBB8C-9CE4-4BCF-BBAF-47502B2DA259}"/>
                  </a:ext>
                </a:extLst>
              </p:cNvPr>
              <p:cNvSpPr/>
              <p:nvPr/>
            </p:nvSpPr>
            <p:spPr>
              <a:xfrm>
                <a:off x="9151265" y="1830693"/>
                <a:ext cx="239897" cy="42868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1" name="Oval 10">
                <a:extLst>
                  <a:ext uri="{FF2B5EF4-FFF2-40B4-BE49-F238E27FC236}">
                    <a16:creationId xmlns:a16="http://schemas.microsoft.com/office/drawing/2014/main" id="{85911F07-5073-4DF2-9BCA-81FC1E078401}"/>
                  </a:ext>
                </a:extLst>
              </p:cNvPr>
              <p:cNvSpPr/>
              <p:nvPr/>
            </p:nvSpPr>
            <p:spPr>
              <a:xfrm>
                <a:off x="9212061" y="191859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 name="Oval 11">
                <a:extLst>
                  <a:ext uri="{FF2B5EF4-FFF2-40B4-BE49-F238E27FC236}">
                    <a16:creationId xmlns:a16="http://schemas.microsoft.com/office/drawing/2014/main" id="{492A4786-040E-4754-AA0C-34CD89A8C810}"/>
                  </a:ext>
                </a:extLst>
              </p:cNvPr>
              <p:cNvSpPr/>
              <p:nvPr/>
            </p:nvSpPr>
            <p:spPr>
              <a:xfrm>
                <a:off x="9212061" y="591209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 name="Oval 12">
                <a:extLst>
                  <a:ext uri="{FF2B5EF4-FFF2-40B4-BE49-F238E27FC236}">
                    <a16:creationId xmlns:a16="http://schemas.microsoft.com/office/drawing/2014/main" id="{BCC58138-36B0-4127-B217-03070F2B23DB}"/>
                  </a:ext>
                </a:extLst>
              </p:cNvPr>
              <p:cNvSpPr/>
              <p:nvPr/>
            </p:nvSpPr>
            <p:spPr>
              <a:xfrm>
                <a:off x="9212061" y="482295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 name="Oval 13">
                <a:extLst>
                  <a:ext uri="{FF2B5EF4-FFF2-40B4-BE49-F238E27FC236}">
                    <a16:creationId xmlns:a16="http://schemas.microsoft.com/office/drawing/2014/main" id="{B6DB7712-0CE8-4000-8A29-A69C2E200BE4}"/>
                  </a:ext>
                </a:extLst>
              </p:cNvPr>
              <p:cNvSpPr/>
              <p:nvPr/>
            </p:nvSpPr>
            <p:spPr>
              <a:xfrm>
                <a:off x="9212061" y="373382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5" name="Oval 14">
                <a:extLst>
                  <a:ext uri="{FF2B5EF4-FFF2-40B4-BE49-F238E27FC236}">
                    <a16:creationId xmlns:a16="http://schemas.microsoft.com/office/drawing/2014/main" id="{164EBC21-B559-4D2A-85FD-3D869A111636}"/>
                  </a:ext>
                </a:extLst>
              </p:cNvPr>
              <p:cNvSpPr/>
              <p:nvPr/>
            </p:nvSpPr>
            <p:spPr>
              <a:xfrm>
                <a:off x="9212061" y="300773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 name="Oval 15">
                <a:extLst>
                  <a:ext uri="{FF2B5EF4-FFF2-40B4-BE49-F238E27FC236}">
                    <a16:creationId xmlns:a16="http://schemas.microsoft.com/office/drawing/2014/main" id="{5C535426-9560-4360-89E4-426F401777C8}"/>
                  </a:ext>
                </a:extLst>
              </p:cNvPr>
              <p:cNvSpPr/>
              <p:nvPr/>
            </p:nvSpPr>
            <p:spPr>
              <a:xfrm>
                <a:off x="9212061" y="228164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 name="Oval 16">
                <a:extLst>
                  <a:ext uri="{FF2B5EF4-FFF2-40B4-BE49-F238E27FC236}">
                    <a16:creationId xmlns:a16="http://schemas.microsoft.com/office/drawing/2014/main" id="{0642C0EA-B951-4F30-813E-9F9E31EFBD26}"/>
                  </a:ext>
                </a:extLst>
              </p:cNvPr>
              <p:cNvSpPr/>
              <p:nvPr/>
            </p:nvSpPr>
            <p:spPr>
              <a:xfrm>
                <a:off x="9212061" y="409686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 name="Oval 17">
                <a:extLst>
                  <a:ext uri="{FF2B5EF4-FFF2-40B4-BE49-F238E27FC236}">
                    <a16:creationId xmlns:a16="http://schemas.microsoft.com/office/drawing/2014/main" id="{C6B91F9C-CE1E-40BD-B847-249924DDC8F2}"/>
                  </a:ext>
                </a:extLst>
              </p:cNvPr>
              <p:cNvSpPr/>
              <p:nvPr/>
            </p:nvSpPr>
            <p:spPr>
              <a:xfrm>
                <a:off x="9212061" y="264468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 name="Oval 18">
                <a:extLst>
                  <a:ext uri="{FF2B5EF4-FFF2-40B4-BE49-F238E27FC236}">
                    <a16:creationId xmlns:a16="http://schemas.microsoft.com/office/drawing/2014/main" id="{8A23A5CB-A687-4622-A74F-C5B4EC3294DF}"/>
                  </a:ext>
                </a:extLst>
              </p:cNvPr>
              <p:cNvSpPr/>
              <p:nvPr/>
            </p:nvSpPr>
            <p:spPr>
              <a:xfrm>
                <a:off x="9212061" y="337077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 name="Oval 19">
                <a:extLst>
                  <a:ext uri="{FF2B5EF4-FFF2-40B4-BE49-F238E27FC236}">
                    <a16:creationId xmlns:a16="http://schemas.microsoft.com/office/drawing/2014/main" id="{1ABA4648-421B-4FE1-9A78-7C719EB8385F}"/>
                  </a:ext>
                </a:extLst>
              </p:cNvPr>
              <p:cNvSpPr/>
              <p:nvPr/>
            </p:nvSpPr>
            <p:spPr>
              <a:xfrm>
                <a:off x="9212061" y="445991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 name="Oval 20">
                <a:extLst>
                  <a:ext uri="{FF2B5EF4-FFF2-40B4-BE49-F238E27FC236}">
                    <a16:creationId xmlns:a16="http://schemas.microsoft.com/office/drawing/2014/main" id="{CC260A6B-71CF-435A-BE0D-893417C23E54}"/>
                  </a:ext>
                </a:extLst>
              </p:cNvPr>
              <p:cNvSpPr/>
              <p:nvPr/>
            </p:nvSpPr>
            <p:spPr>
              <a:xfrm>
                <a:off x="9212061" y="554904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 name="Oval 21">
                <a:extLst>
                  <a:ext uri="{FF2B5EF4-FFF2-40B4-BE49-F238E27FC236}">
                    <a16:creationId xmlns:a16="http://schemas.microsoft.com/office/drawing/2014/main" id="{B5DC68DF-2862-4676-BA44-BFD5A8171024}"/>
                  </a:ext>
                </a:extLst>
              </p:cNvPr>
              <p:cNvSpPr/>
              <p:nvPr/>
            </p:nvSpPr>
            <p:spPr>
              <a:xfrm>
                <a:off x="9212061" y="518600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3" name="Arc 22">
                <a:extLst>
                  <a:ext uri="{FF2B5EF4-FFF2-40B4-BE49-F238E27FC236}">
                    <a16:creationId xmlns:a16="http://schemas.microsoft.com/office/drawing/2014/main" id="{EAFC4F93-FFD8-4C18-A4D2-CC93D017F5DF}"/>
                  </a:ext>
                </a:extLst>
              </p:cNvPr>
              <p:cNvSpPr/>
              <p:nvPr/>
            </p:nvSpPr>
            <p:spPr>
              <a:xfrm>
                <a:off x="9151263" y="1983316"/>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24" name="Arc 23">
                <a:extLst>
                  <a:ext uri="{FF2B5EF4-FFF2-40B4-BE49-F238E27FC236}">
                    <a16:creationId xmlns:a16="http://schemas.microsoft.com/office/drawing/2014/main" id="{70952B0B-7D7D-401F-B24B-7209E30C3D19}"/>
                  </a:ext>
                </a:extLst>
              </p:cNvPr>
              <p:cNvSpPr/>
              <p:nvPr/>
            </p:nvSpPr>
            <p:spPr>
              <a:xfrm>
                <a:off x="9151263" y="2345337"/>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25" name="Arc 24">
                <a:extLst>
                  <a:ext uri="{FF2B5EF4-FFF2-40B4-BE49-F238E27FC236}">
                    <a16:creationId xmlns:a16="http://schemas.microsoft.com/office/drawing/2014/main" id="{3E9B1A1E-8AB8-48DA-B659-25110B677C5C}"/>
                  </a:ext>
                </a:extLst>
              </p:cNvPr>
              <p:cNvSpPr/>
              <p:nvPr/>
            </p:nvSpPr>
            <p:spPr>
              <a:xfrm>
                <a:off x="9181661" y="2726888"/>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26" name="Arc 25">
                <a:extLst>
                  <a:ext uri="{FF2B5EF4-FFF2-40B4-BE49-F238E27FC236}">
                    <a16:creationId xmlns:a16="http://schemas.microsoft.com/office/drawing/2014/main" id="{760A9140-1849-45C9-80D9-FC5B1397B1DF}"/>
                  </a:ext>
                </a:extLst>
              </p:cNvPr>
              <p:cNvSpPr/>
              <p:nvPr/>
            </p:nvSpPr>
            <p:spPr>
              <a:xfrm>
                <a:off x="9181661" y="3094734"/>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27" name="Arc 26">
                <a:extLst>
                  <a:ext uri="{FF2B5EF4-FFF2-40B4-BE49-F238E27FC236}">
                    <a16:creationId xmlns:a16="http://schemas.microsoft.com/office/drawing/2014/main" id="{D244D75B-98BF-46CE-8B87-F2EA013C1A2A}"/>
                  </a:ext>
                </a:extLst>
              </p:cNvPr>
              <p:cNvSpPr/>
              <p:nvPr/>
            </p:nvSpPr>
            <p:spPr>
              <a:xfrm>
                <a:off x="9181661" y="3437225"/>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28" name="Arc 27">
                <a:extLst>
                  <a:ext uri="{FF2B5EF4-FFF2-40B4-BE49-F238E27FC236}">
                    <a16:creationId xmlns:a16="http://schemas.microsoft.com/office/drawing/2014/main" id="{B69D29F3-037F-4A26-BD63-E06AF2360003}"/>
                  </a:ext>
                </a:extLst>
              </p:cNvPr>
              <p:cNvSpPr/>
              <p:nvPr/>
            </p:nvSpPr>
            <p:spPr>
              <a:xfrm>
                <a:off x="9151263" y="3793983"/>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29" name="Arc 28">
                <a:extLst>
                  <a:ext uri="{FF2B5EF4-FFF2-40B4-BE49-F238E27FC236}">
                    <a16:creationId xmlns:a16="http://schemas.microsoft.com/office/drawing/2014/main" id="{036C5C6D-A065-45D5-AE63-254E13B46F08}"/>
                  </a:ext>
                </a:extLst>
              </p:cNvPr>
              <p:cNvSpPr/>
              <p:nvPr/>
            </p:nvSpPr>
            <p:spPr>
              <a:xfrm>
                <a:off x="9181661" y="4175534"/>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30" name="Arc 29">
                <a:extLst>
                  <a:ext uri="{FF2B5EF4-FFF2-40B4-BE49-F238E27FC236}">
                    <a16:creationId xmlns:a16="http://schemas.microsoft.com/office/drawing/2014/main" id="{245A59CA-EF34-4A08-BD47-F5B1D09C858E}"/>
                  </a:ext>
                </a:extLst>
              </p:cNvPr>
              <p:cNvSpPr/>
              <p:nvPr/>
            </p:nvSpPr>
            <p:spPr>
              <a:xfrm>
                <a:off x="9181661" y="4543380"/>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31" name="Arc 30">
                <a:extLst>
                  <a:ext uri="{FF2B5EF4-FFF2-40B4-BE49-F238E27FC236}">
                    <a16:creationId xmlns:a16="http://schemas.microsoft.com/office/drawing/2014/main" id="{931E1D2E-039C-49FF-A092-B601F3A70A17}"/>
                  </a:ext>
                </a:extLst>
              </p:cNvPr>
              <p:cNvSpPr/>
              <p:nvPr/>
            </p:nvSpPr>
            <p:spPr>
              <a:xfrm>
                <a:off x="9181661" y="4885871"/>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32" name="Arc 31">
                <a:extLst>
                  <a:ext uri="{FF2B5EF4-FFF2-40B4-BE49-F238E27FC236}">
                    <a16:creationId xmlns:a16="http://schemas.microsoft.com/office/drawing/2014/main" id="{76E85B90-7180-4D48-9EEE-D6E3EA3B67DB}"/>
                  </a:ext>
                </a:extLst>
              </p:cNvPr>
              <p:cNvSpPr/>
              <p:nvPr/>
            </p:nvSpPr>
            <p:spPr>
              <a:xfrm>
                <a:off x="9181661" y="5264497"/>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sp>
            <p:nvSpPr>
              <p:cNvPr id="33" name="Arc 32">
                <a:extLst>
                  <a:ext uri="{FF2B5EF4-FFF2-40B4-BE49-F238E27FC236}">
                    <a16:creationId xmlns:a16="http://schemas.microsoft.com/office/drawing/2014/main" id="{F308D4F5-6E23-42E9-B553-D5593FDCA4FC}"/>
                  </a:ext>
                </a:extLst>
              </p:cNvPr>
              <p:cNvSpPr/>
              <p:nvPr/>
            </p:nvSpPr>
            <p:spPr>
              <a:xfrm>
                <a:off x="9181661" y="5606988"/>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85"/>
              </a:p>
            </p:txBody>
          </p:sp>
        </p:grpSp>
        <p:sp>
          <p:nvSpPr>
            <p:cNvPr id="8" name="Oval 7">
              <a:extLst>
                <a:ext uri="{FF2B5EF4-FFF2-40B4-BE49-F238E27FC236}">
                  <a16:creationId xmlns:a16="http://schemas.microsoft.com/office/drawing/2014/main" id="{1C0EB44D-8B5F-4D57-88F3-DAC4EFB11D58}"/>
                </a:ext>
              </a:extLst>
            </p:cNvPr>
            <p:cNvSpPr/>
            <p:nvPr/>
          </p:nvSpPr>
          <p:spPr>
            <a:xfrm>
              <a:off x="7921344" y="2197465"/>
              <a:ext cx="1630116" cy="1439362"/>
            </a:xfrm>
            <a:prstGeom prst="ellipse">
              <a:avLst/>
            </a:prstGeom>
            <a:solidFill>
              <a:srgbClr val="002F98"/>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dirty="0"/>
            </a:p>
          </p:txBody>
        </p:sp>
        <p:pic>
          <p:nvPicPr>
            <p:cNvPr id="9" name="Picture 8">
              <a:extLst>
                <a:ext uri="{FF2B5EF4-FFF2-40B4-BE49-F238E27FC236}">
                  <a16:creationId xmlns:a16="http://schemas.microsoft.com/office/drawing/2014/main" id="{70EE9A14-90CD-4B2E-BA30-8BAFCA9276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5028" y="2206137"/>
              <a:ext cx="1542456" cy="1383328"/>
            </a:xfrm>
            <a:prstGeom prst="rect">
              <a:avLst/>
            </a:prstGeom>
          </p:spPr>
        </p:pic>
      </p:grpSp>
      <p:sp>
        <p:nvSpPr>
          <p:cNvPr id="34" name="TextBox 33"/>
          <p:cNvSpPr txBox="1"/>
          <p:nvPr/>
        </p:nvSpPr>
        <p:spPr>
          <a:xfrm>
            <a:off x="753258" y="2753673"/>
            <a:ext cx="6464731" cy="2082108"/>
          </a:xfrm>
          <a:prstGeom prst="rect">
            <a:avLst/>
          </a:prstGeom>
          <a:noFill/>
          <a:ln>
            <a:noFill/>
          </a:ln>
        </p:spPr>
        <p:txBody>
          <a:bodyPr wrap="square" rtlCol="0">
            <a:spAutoFit/>
          </a:bodyPr>
          <a:lstStyle/>
          <a:p>
            <a:pPr algn="just" rtl="1"/>
            <a:r>
              <a:rPr lang="fa-IR" sz="2155" b="1" dirty="0">
                <a:solidFill>
                  <a:schemeClr val="accent1">
                    <a:lumMod val="75000"/>
                  </a:schemeClr>
                </a:solidFill>
                <a:effectLst>
                  <a:glow rad="101600">
                    <a:schemeClr val="bg1">
                      <a:alpha val="40000"/>
                    </a:schemeClr>
                  </a:glow>
                </a:effectLst>
                <a:cs typeface="B Nazanin" panose="00000400000000000000" pitchFamily="2" charset="-78"/>
              </a:rPr>
              <a:t>   بایستی بِجِدْ مسئله‌ی فرزندآوری را مهم دانست و از پیری جمعیّت ترسید. حالا خارجی‌ها را کار نداریم؛ دشمن، دشمن است؛ امّا بعضی کج‌سلیقگی‌ها را متأسّفانه آدم در داخل مشاهده میکند -یک جایی خواندم- که میگویند «آقا! پیری جمعیّت اشکالی ندارد»! چطور اشکالی ندارد؟ یکی از پُرفایده‌ترین ثروتهای یک کشور، جمعیّت جوان در یک کشور است </a:t>
            </a:r>
          </a:p>
        </p:txBody>
      </p:sp>
      <p:sp>
        <p:nvSpPr>
          <p:cNvPr id="35" name="Rounded Rectangle 34"/>
          <p:cNvSpPr/>
          <p:nvPr/>
        </p:nvSpPr>
        <p:spPr>
          <a:xfrm>
            <a:off x="633086" y="5152531"/>
            <a:ext cx="3968535" cy="42638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 name="TextBox 36"/>
          <p:cNvSpPr txBox="1"/>
          <p:nvPr/>
        </p:nvSpPr>
        <p:spPr>
          <a:xfrm>
            <a:off x="586528" y="5154279"/>
            <a:ext cx="4092288" cy="471155"/>
          </a:xfrm>
          <a:prstGeom prst="rect">
            <a:avLst/>
          </a:prstGeom>
          <a:noFill/>
        </p:spPr>
        <p:txBody>
          <a:bodyPr wrap="square" rtlCol="0">
            <a:spAutoFit/>
          </a:bodyPr>
          <a:lstStyle/>
          <a:p>
            <a:pPr algn="l" rtl="1"/>
            <a:r>
              <a:rPr lang="fa-IR" sz="1231" dirty="0">
                <a:cs typeface="B Nazanin" panose="00000400000000000000" pitchFamily="2" charset="-78"/>
              </a:rPr>
              <a:t>1399/4/22        بیانات در ارتباط تصویری با نمایندگان یازدهمین دوره مجلس شورای اسلامی</a:t>
            </a:r>
            <a:endParaRPr lang="en-US" sz="1231" dirty="0">
              <a:cs typeface="B Nazanin" panose="00000400000000000000" pitchFamily="2" charset="-78"/>
            </a:endParaRPr>
          </a:p>
        </p:txBody>
      </p:sp>
      <p:pic>
        <p:nvPicPr>
          <p:cNvPr id="38" name="Picture 37">
            <a:extLst>
              <a:ext uri="{FF2B5EF4-FFF2-40B4-BE49-F238E27FC236}">
                <a16:creationId xmlns:a16="http://schemas.microsoft.com/office/drawing/2014/main" id="{E024D1EA-D5BF-4D7F-9454-6530B1EEA5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6376" y="5813261"/>
            <a:ext cx="920736" cy="928107"/>
          </a:xfrm>
          <a:prstGeom prst="rect">
            <a:avLst/>
          </a:prstGeom>
        </p:spPr>
      </p:pic>
    </p:spTree>
    <p:extLst>
      <p:ext uri="{BB962C8B-B14F-4D97-AF65-F5344CB8AC3E}">
        <p14:creationId xmlns:p14="http://schemas.microsoft.com/office/powerpoint/2010/main" val="4294330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a:stCxn id="5" idx="1"/>
            <a:endCxn id="9" idx="3"/>
          </p:cNvCxnSpPr>
          <p:nvPr/>
        </p:nvCxnSpPr>
        <p:spPr>
          <a:xfrm flipH="1" flipV="1">
            <a:off x="7118365" y="2455177"/>
            <a:ext cx="444737" cy="632809"/>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 idx="1"/>
          </p:cNvCxnSpPr>
          <p:nvPr/>
        </p:nvCxnSpPr>
        <p:spPr>
          <a:xfrm flipH="1">
            <a:off x="7097819" y="3087988"/>
            <a:ext cx="465282" cy="19865"/>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6" idx="1"/>
            <a:endCxn id="13" idx="3"/>
          </p:cNvCxnSpPr>
          <p:nvPr/>
        </p:nvCxnSpPr>
        <p:spPr>
          <a:xfrm flipH="1">
            <a:off x="7113298" y="3118468"/>
            <a:ext cx="449804" cy="721940"/>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6" idx="1"/>
            <a:endCxn id="15" idx="3"/>
          </p:cNvCxnSpPr>
          <p:nvPr/>
        </p:nvCxnSpPr>
        <p:spPr>
          <a:xfrm flipH="1">
            <a:off x="7118365" y="3118468"/>
            <a:ext cx="444737" cy="1442404"/>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6" idx="1"/>
            <a:endCxn id="7" idx="3"/>
          </p:cNvCxnSpPr>
          <p:nvPr/>
        </p:nvCxnSpPr>
        <p:spPr>
          <a:xfrm flipH="1" flipV="1">
            <a:off x="7097820" y="1781363"/>
            <a:ext cx="465282" cy="1337105"/>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4388072" y="3642191"/>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 name="Rounded Rectangle 4"/>
          <p:cNvSpPr/>
          <p:nvPr/>
        </p:nvSpPr>
        <p:spPr>
          <a:xfrm>
            <a:off x="7563102" y="2755464"/>
            <a:ext cx="1395847" cy="6650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 name="TextBox 5"/>
          <p:cNvSpPr txBox="1"/>
          <p:nvPr/>
        </p:nvSpPr>
        <p:spPr>
          <a:xfrm>
            <a:off x="7563102" y="2835442"/>
            <a:ext cx="1395847" cy="566052"/>
          </a:xfrm>
          <a:prstGeom prst="rect">
            <a:avLst/>
          </a:prstGeom>
          <a:noFill/>
        </p:spPr>
        <p:txBody>
          <a:bodyPr wrap="square" rtlCol="0">
            <a:spAutoFit/>
          </a:bodyPr>
          <a:lstStyle/>
          <a:p>
            <a:pPr algn="ctr"/>
            <a:r>
              <a:rPr lang="fa-IR" sz="1539" b="1" dirty="0">
                <a:latin typeface=" b titr"/>
                <a:cs typeface="B Nazanin" panose="00000400000000000000" pitchFamily="2" charset="-78"/>
              </a:rPr>
              <a:t>چالش های فرزندآوری</a:t>
            </a:r>
            <a:endParaRPr lang="en-US" sz="1539" b="1" dirty="0">
              <a:latin typeface=" b titr"/>
              <a:cs typeface="B Nazanin" panose="00000400000000000000" pitchFamily="2" charset="-78"/>
            </a:endParaRPr>
          </a:p>
        </p:txBody>
      </p:sp>
      <p:sp>
        <p:nvSpPr>
          <p:cNvPr id="7" name="Rounded Rectangle 6"/>
          <p:cNvSpPr/>
          <p:nvPr/>
        </p:nvSpPr>
        <p:spPr>
          <a:xfrm>
            <a:off x="4372594" y="1583146"/>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 name="TextBox 7"/>
          <p:cNvSpPr txBox="1"/>
          <p:nvPr/>
        </p:nvSpPr>
        <p:spPr>
          <a:xfrm>
            <a:off x="4239655" y="1621489"/>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کاهش ازدواج یا تاخیر آن و افزایش طلاق </a:t>
            </a:r>
            <a:endParaRPr lang="en-US" sz="1231" b="1" dirty="0">
              <a:latin typeface=" b titr"/>
              <a:cs typeface="B Nazanin" panose="00000400000000000000" pitchFamily="2" charset="-78"/>
            </a:endParaRPr>
          </a:p>
        </p:txBody>
      </p:sp>
      <p:sp>
        <p:nvSpPr>
          <p:cNvPr id="9" name="Rounded Rectangle 8"/>
          <p:cNvSpPr/>
          <p:nvPr/>
        </p:nvSpPr>
        <p:spPr>
          <a:xfrm>
            <a:off x="4388071" y="2256961"/>
            <a:ext cx="2730294"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 name="TextBox 9"/>
          <p:cNvSpPr txBox="1"/>
          <p:nvPr/>
        </p:nvSpPr>
        <p:spPr>
          <a:xfrm>
            <a:off x="4306124" y="2324895"/>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کاهش «تمایل» عمومی به فرزنداوری </a:t>
            </a:r>
            <a:endParaRPr lang="en-US" sz="1231" b="1" dirty="0">
              <a:latin typeface=" b titr"/>
              <a:cs typeface="B Nazanin" panose="00000400000000000000" pitchFamily="2" charset="-78"/>
            </a:endParaRPr>
          </a:p>
        </p:txBody>
      </p:sp>
      <p:sp>
        <p:nvSpPr>
          <p:cNvPr id="11" name="Rounded Rectangle 10"/>
          <p:cNvSpPr/>
          <p:nvPr/>
        </p:nvSpPr>
        <p:spPr>
          <a:xfrm>
            <a:off x="4393139" y="2945190"/>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 name="TextBox 11"/>
          <p:cNvSpPr txBox="1"/>
          <p:nvPr/>
        </p:nvSpPr>
        <p:spPr>
          <a:xfrm>
            <a:off x="4237879" y="3710124"/>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از بین بردن جنین های ایجاد شده </a:t>
            </a:r>
            <a:endParaRPr lang="en-US" sz="1231" b="1" dirty="0">
              <a:latin typeface=" b titr"/>
              <a:cs typeface="B Nazanin" panose="00000400000000000000" pitchFamily="2" charset="-78"/>
            </a:endParaRPr>
          </a:p>
        </p:txBody>
      </p:sp>
      <p:sp>
        <p:nvSpPr>
          <p:cNvPr id="14" name="TextBox 13"/>
          <p:cNvSpPr txBox="1"/>
          <p:nvPr/>
        </p:nvSpPr>
        <p:spPr>
          <a:xfrm>
            <a:off x="4388072" y="3013124"/>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کاهش «امکان» فرزند بیشتر </a:t>
            </a:r>
            <a:endParaRPr lang="en-US" sz="1231" b="1" dirty="0">
              <a:latin typeface=" b titr"/>
              <a:cs typeface="B Nazanin" panose="00000400000000000000" pitchFamily="2" charset="-78"/>
            </a:endParaRPr>
          </a:p>
        </p:txBody>
      </p:sp>
      <p:sp>
        <p:nvSpPr>
          <p:cNvPr id="15" name="Rounded Rectangle 14"/>
          <p:cNvSpPr/>
          <p:nvPr/>
        </p:nvSpPr>
        <p:spPr>
          <a:xfrm>
            <a:off x="4393139" y="4362655"/>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 name="TextBox 15"/>
          <p:cNvSpPr txBox="1"/>
          <p:nvPr/>
        </p:nvSpPr>
        <p:spPr>
          <a:xfrm>
            <a:off x="4260201" y="4430589"/>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مهاجرت </a:t>
            </a:r>
            <a:endParaRPr lang="en-US" sz="1231" b="1" dirty="0">
              <a:latin typeface=" b titr"/>
              <a:cs typeface="B Nazanin" panose="00000400000000000000" pitchFamily="2" charset="-78"/>
            </a:endParaRPr>
          </a:p>
        </p:txBody>
      </p:sp>
      <p:sp>
        <p:nvSpPr>
          <p:cNvPr id="36" name="Rounded Rectangle 35"/>
          <p:cNvSpPr/>
          <p:nvPr/>
        </p:nvSpPr>
        <p:spPr>
          <a:xfrm>
            <a:off x="1417516" y="2945190"/>
            <a:ext cx="2725226" cy="39643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4"/>
          </a:p>
        </p:txBody>
      </p:sp>
      <p:sp>
        <p:nvSpPr>
          <p:cNvPr id="39" name="Rounded Rectangle 38"/>
          <p:cNvSpPr/>
          <p:nvPr/>
        </p:nvSpPr>
        <p:spPr>
          <a:xfrm>
            <a:off x="1422584" y="1583146"/>
            <a:ext cx="2720158" cy="39643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4"/>
          </a:p>
        </p:txBody>
      </p:sp>
      <p:sp>
        <p:nvSpPr>
          <p:cNvPr id="40" name="TextBox 39"/>
          <p:cNvSpPr txBox="1"/>
          <p:nvPr/>
        </p:nvSpPr>
        <p:spPr>
          <a:xfrm>
            <a:off x="1335569" y="1651080"/>
            <a:ext cx="2858164" cy="269946"/>
          </a:xfrm>
          <a:prstGeom prst="rect">
            <a:avLst/>
          </a:prstGeom>
          <a:noFill/>
        </p:spPr>
        <p:txBody>
          <a:bodyPr wrap="square" rtlCol="0">
            <a:spAutoFit/>
          </a:bodyPr>
          <a:lstStyle/>
          <a:p>
            <a:pPr algn="ctr"/>
            <a:r>
              <a:rPr lang="fa-IR" sz="1154" b="1" dirty="0">
                <a:latin typeface=" b titr"/>
                <a:cs typeface="B Nazanin" panose="00000400000000000000" pitchFamily="2" charset="-78"/>
              </a:rPr>
              <a:t>چالش های فرهنگی، اقتصادی و آموزشی</a:t>
            </a:r>
            <a:endParaRPr lang="en-US" sz="1154" b="1" dirty="0">
              <a:latin typeface=" b titr"/>
              <a:cs typeface="B Nazanin" panose="00000400000000000000" pitchFamily="2" charset="-78"/>
            </a:endParaRPr>
          </a:p>
        </p:txBody>
      </p:sp>
      <p:sp>
        <p:nvSpPr>
          <p:cNvPr id="41" name="Rounded Rectangle 40"/>
          <p:cNvSpPr/>
          <p:nvPr/>
        </p:nvSpPr>
        <p:spPr>
          <a:xfrm>
            <a:off x="1422584" y="2271375"/>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4"/>
          </a:p>
        </p:txBody>
      </p:sp>
      <p:sp>
        <p:nvSpPr>
          <p:cNvPr id="42" name="TextBox 41"/>
          <p:cNvSpPr txBox="1"/>
          <p:nvPr/>
        </p:nvSpPr>
        <p:spPr>
          <a:xfrm>
            <a:off x="1381492" y="3000889"/>
            <a:ext cx="2858164" cy="269946"/>
          </a:xfrm>
          <a:prstGeom prst="rect">
            <a:avLst/>
          </a:prstGeom>
          <a:noFill/>
        </p:spPr>
        <p:txBody>
          <a:bodyPr wrap="square" rtlCol="0">
            <a:spAutoFit/>
          </a:bodyPr>
          <a:lstStyle/>
          <a:p>
            <a:pPr algn="ctr"/>
            <a:r>
              <a:rPr lang="fa-IR" sz="1154" b="1" dirty="0">
                <a:latin typeface=" b titr"/>
                <a:cs typeface="B Nazanin" panose="00000400000000000000" pitchFamily="2" charset="-78"/>
              </a:rPr>
              <a:t>ناباروری، سزارین، تنظیم خانواده عمومی</a:t>
            </a:r>
            <a:endParaRPr lang="en-US" sz="1154" b="1" dirty="0">
              <a:latin typeface=" b titr"/>
              <a:cs typeface="B Nazanin" panose="00000400000000000000" pitchFamily="2" charset="-78"/>
            </a:endParaRPr>
          </a:p>
        </p:txBody>
      </p:sp>
      <p:sp>
        <p:nvSpPr>
          <p:cNvPr id="43" name="TextBox 42"/>
          <p:cNvSpPr txBox="1"/>
          <p:nvPr/>
        </p:nvSpPr>
        <p:spPr>
          <a:xfrm>
            <a:off x="1422584" y="2248190"/>
            <a:ext cx="2720158" cy="495171"/>
          </a:xfrm>
          <a:prstGeom prst="roundRect">
            <a:avLst/>
          </a:prstGeom>
          <a:solidFill>
            <a:schemeClr val="accent6">
              <a:lumMod val="20000"/>
              <a:lumOff val="80000"/>
            </a:schemeClr>
          </a:solidFill>
        </p:spPr>
        <p:txBody>
          <a:bodyPr wrap="square" rtlCol="0">
            <a:spAutoFit/>
          </a:bodyPr>
          <a:lstStyle/>
          <a:p>
            <a:pPr algn="ctr"/>
            <a:r>
              <a:rPr lang="fa-IR" sz="1154" b="1" dirty="0">
                <a:latin typeface=" b titr"/>
                <a:cs typeface="B Nazanin" panose="00000400000000000000" pitchFamily="2" charset="-78"/>
              </a:rPr>
              <a:t>چالش های فرهنگی، چالش های اقتصادی ، مسکن، شغل، تحصیل و...</a:t>
            </a:r>
            <a:endParaRPr lang="en-US" sz="1154" b="1" dirty="0">
              <a:latin typeface=" b titr"/>
              <a:cs typeface="B Nazanin" panose="00000400000000000000" pitchFamily="2" charset="-78"/>
            </a:endParaRPr>
          </a:p>
        </p:txBody>
      </p:sp>
      <p:sp>
        <p:nvSpPr>
          <p:cNvPr id="44" name="Rounded Rectangle 43"/>
          <p:cNvSpPr/>
          <p:nvPr/>
        </p:nvSpPr>
        <p:spPr>
          <a:xfrm>
            <a:off x="1422584" y="3584704"/>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4"/>
          </a:p>
        </p:txBody>
      </p:sp>
      <p:sp>
        <p:nvSpPr>
          <p:cNvPr id="45" name="TextBox 44"/>
          <p:cNvSpPr txBox="1"/>
          <p:nvPr/>
        </p:nvSpPr>
        <p:spPr>
          <a:xfrm>
            <a:off x="1422583" y="3578278"/>
            <a:ext cx="2700536" cy="495171"/>
          </a:xfrm>
          <a:prstGeom prst="roundRect">
            <a:avLst/>
          </a:prstGeom>
          <a:solidFill>
            <a:schemeClr val="accent6">
              <a:lumMod val="20000"/>
              <a:lumOff val="80000"/>
            </a:schemeClr>
          </a:solidFill>
        </p:spPr>
        <p:txBody>
          <a:bodyPr wrap="square" rtlCol="0">
            <a:spAutoFit/>
          </a:bodyPr>
          <a:lstStyle/>
          <a:p>
            <a:pPr algn="ctr"/>
            <a:r>
              <a:rPr lang="fa-IR" sz="1154" b="1" dirty="0">
                <a:latin typeface=" b titr"/>
                <a:cs typeface="B Nazanin" panose="00000400000000000000" pitchFamily="2" charset="-78"/>
              </a:rPr>
              <a:t>سقط غیرقانونی، سقط خود به خودی، سقط قانونی، غربالگری</a:t>
            </a:r>
            <a:endParaRPr lang="en-US" sz="1154" b="1" dirty="0">
              <a:latin typeface=" b titr"/>
              <a:cs typeface="B Nazanin" panose="00000400000000000000" pitchFamily="2" charset="-78"/>
            </a:endParaRPr>
          </a:p>
        </p:txBody>
      </p:sp>
      <p:sp>
        <p:nvSpPr>
          <p:cNvPr id="46" name="Rounded Rectangle 45"/>
          <p:cNvSpPr/>
          <p:nvPr/>
        </p:nvSpPr>
        <p:spPr>
          <a:xfrm>
            <a:off x="1422584" y="4345673"/>
            <a:ext cx="2702904" cy="39643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4"/>
          </a:p>
        </p:txBody>
      </p:sp>
      <p:sp>
        <p:nvSpPr>
          <p:cNvPr id="47" name="TextBox 46"/>
          <p:cNvSpPr txBox="1"/>
          <p:nvPr/>
        </p:nvSpPr>
        <p:spPr>
          <a:xfrm>
            <a:off x="1368803" y="4330698"/>
            <a:ext cx="2858164" cy="447558"/>
          </a:xfrm>
          <a:prstGeom prst="rect">
            <a:avLst/>
          </a:prstGeom>
          <a:noFill/>
        </p:spPr>
        <p:txBody>
          <a:bodyPr wrap="square" rtlCol="0">
            <a:spAutoFit/>
          </a:bodyPr>
          <a:lstStyle/>
          <a:p>
            <a:pPr algn="ctr" rtl="1"/>
            <a:r>
              <a:rPr lang="fa-IR" sz="1154" b="1" dirty="0">
                <a:cs typeface="B Nazanin" panose="00000400000000000000" pitchFamily="2" charset="-78"/>
              </a:rPr>
              <a:t>از روستا و شهرهای کوچک به کلانشهرها، از ایران به خارج</a:t>
            </a:r>
          </a:p>
        </p:txBody>
      </p:sp>
      <p:pic>
        <p:nvPicPr>
          <p:cNvPr id="29" name="Picture 28">
            <a:extLst>
              <a:ext uri="{FF2B5EF4-FFF2-40B4-BE49-F238E27FC236}">
                <a16:creationId xmlns:a16="http://schemas.microsoft.com/office/drawing/2014/main" id="{7D3C130B-9D31-4217-8D03-3D00FEE92F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84368" y="5733256"/>
            <a:ext cx="920736" cy="928107"/>
          </a:xfrm>
          <a:prstGeom prst="rect">
            <a:avLst/>
          </a:prstGeom>
        </p:spPr>
      </p:pic>
    </p:spTree>
    <p:extLst>
      <p:ext uri="{BB962C8B-B14F-4D97-AF65-F5344CB8AC3E}">
        <p14:creationId xmlns:p14="http://schemas.microsoft.com/office/powerpoint/2010/main" val="2446016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a:stCxn id="5" idx="1"/>
            <a:endCxn id="9" idx="3"/>
          </p:cNvCxnSpPr>
          <p:nvPr/>
        </p:nvCxnSpPr>
        <p:spPr>
          <a:xfrm flipH="1" flipV="1">
            <a:off x="7118365" y="2455177"/>
            <a:ext cx="444737" cy="632809"/>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 idx="1"/>
          </p:cNvCxnSpPr>
          <p:nvPr/>
        </p:nvCxnSpPr>
        <p:spPr>
          <a:xfrm flipH="1">
            <a:off x="7097819" y="3087988"/>
            <a:ext cx="465282" cy="19865"/>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6" idx="1"/>
            <a:endCxn id="13" idx="3"/>
          </p:cNvCxnSpPr>
          <p:nvPr/>
        </p:nvCxnSpPr>
        <p:spPr>
          <a:xfrm flipH="1">
            <a:off x="7113298" y="3118468"/>
            <a:ext cx="449804" cy="721940"/>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6" idx="1"/>
            <a:endCxn id="15" idx="3"/>
          </p:cNvCxnSpPr>
          <p:nvPr/>
        </p:nvCxnSpPr>
        <p:spPr>
          <a:xfrm flipH="1">
            <a:off x="7118365" y="3118468"/>
            <a:ext cx="444737" cy="1442404"/>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6" idx="1"/>
            <a:endCxn id="7" idx="3"/>
          </p:cNvCxnSpPr>
          <p:nvPr/>
        </p:nvCxnSpPr>
        <p:spPr>
          <a:xfrm flipH="1" flipV="1">
            <a:off x="7097820" y="1781363"/>
            <a:ext cx="465282" cy="1337105"/>
          </a:xfrm>
          <a:prstGeom prst="line">
            <a:avLst/>
          </a:prstGeom>
          <a:ln w="28575">
            <a:solidFill>
              <a:schemeClr val="accent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4388072" y="3642191"/>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 name="Rounded Rectangle 4"/>
          <p:cNvSpPr/>
          <p:nvPr/>
        </p:nvSpPr>
        <p:spPr>
          <a:xfrm>
            <a:off x="7563102" y="2755464"/>
            <a:ext cx="1395847" cy="66504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 name="TextBox 5"/>
          <p:cNvSpPr txBox="1"/>
          <p:nvPr/>
        </p:nvSpPr>
        <p:spPr>
          <a:xfrm>
            <a:off x="7563102" y="2835442"/>
            <a:ext cx="1395847" cy="566052"/>
          </a:xfrm>
          <a:prstGeom prst="rect">
            <a:avLst/>
          </a:prstGeom>
          <a:noFill/>
        </p:spPr>
        <p:txBody>
          <a:bodyPr wrap="square" rtlCol="0">
            <a:spAutoFit/>
          </a:bodyPr>
          <a:lstStyle/>
          <a:p>
            <a:pPr algn="ctr"/>
            <a:r>
              <a:rPr lang="fa-IR" sz="1539" b="1" dirty="0">
                <a:latin typeface=" b titr"/>
                <a:cs typeface="B Nazanin" panose="00000400000000000000" pitchFamily="2" charset="-78"/>
              </a:rPr>
              <a:t>نظام سلامت و فرزندآوری</a:t>
            </a:r>
            <a:endParaRPr lang="en-US" sz="1539" b="1" dirty="0">
              <a:latin typeface=" b titr"/>
              <a:cs typeface="B Nazanin" panose="00000400000000000000" pitchFamily="2" charset="-78"/>
            </a:endParaRPr>
          </a:p>
        </p:txBody>
      </p:sp>
      <p:sp>
        <p:nvSpPr>
          <p:cNvPr id="7" name="Rounded Rectangle 6"/>
          <p:cNvSpPr/>
          <p:nvPr/>
        </p:nvSpPr>
        <p:spPr>
          <a:xfrm>
            <a:off x="4372594" y="1583146"/>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 name="TextBox 7"/>
          <p:cNvSpPr txBox="1"/>
          <p:nvPr/>
        </p:nvSpPr>
        <p:spPr>
          <a:xfrm>
            <a:off x="4239655" y="1621489"/>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کاهش ازدواج یا تاخیر آن و افزایش طلاق </a:t>
            </a:r>
            <a:endParaRPr lang="en-US" sz="1231" b="1" dirty="0">
              <a:latin typeface=" b titr"/>
              <a:cs typeface="B Nazanin" panose="00000400000000000000" pitchFamily="2" charset="-78"/>
            </a:endParaRPr>
          </a:p>
        </p:txBody>
      </p:sp>
      <p:sp>
        <p:nvSpPr>
          <p:cNvPr id="9" name="Rounded Rectangle 8"/>
          <p:cNvSpPr/>
          <p:nvPr/>
        </p:nvSpPr>
        <p:spPr>
          <a:xfrm>
            <a:off x="4388071" y="2256961"/>
            <a:ext cx="2730294"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 name="TextBox 9"/>
          <p:cNvSpPr txBox="1"/>
          <p:nvPr/>
        </p:nvSpPr>
        <p:spPr>
          <a:xfrm>
            <a:off x="4306124" y="2324895"/>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کاهش «تمایل» عمومی به فرزنداوری </a:t>
            </a:r>
            <a:endParaRPr lang="en-US" sz="1231" b="1" dirty="0">
              <a:latin typeface=" b titr"/>
              <a:cs typeface="B Nazanin" panose="00000400000000000000" pitchFamily="2" charset="-78"/>
            </a:endParaRPr>
          </a:p>
        </p:txBody>
      </p:sp>
      <p:sp>
        <p:nvSpPr>
          <p:cNvPr id="11" name="Rounded Rectangle 10"/>
          <p:cNvSpPr/>
          <p:nvPr/>
        </p:nvSpPr>
        <p:spPr>
          <a:xfrm>
            <a:off x="4393139" y="2945190"/>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 name="TextBox 11"/>
          <p:cNvSpPr txBox="1"/>
          <p:nvPr/>
        </p:nvSpPr>
        <p:spPr>
          <a:xfrm>
            <a:off x="4237879" y="3710124"/>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از بین بردن جنین های ایجاد شده </a:t>
            </a:r>
            <a:endParaRPr lang="en-US" sz="1231" b="1" dirty="0">
              <a:latin typeface=" b titr"/>
              <a:cs typeface="B Nazanin" panose="00000400000000000000" pitchFamily="2" charset="-78"/>
            </a:endParaRPr>
          </a:p>
        </p:txBody>
      </p:sp>
      <p:sp>
        <p:nvSpPr>
          <p:cNvPr id="14" name="TextBox 13"/>
          <p:cNvSpPr txBox="1"/>
          <p:nvPr/>
        </p:nvSpPr>
        <p:spPr>
          <a:xfrm>
            <a:off x="4388072" y="3013124"/>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کاهش «امکان» فرزند بیشتر </a:t>
            </a:r>
            <a:endParaRPr lang="en-US" sz="1231" b="1" dirty="0">
              <a:latin typeface=" b titr"/>
              <a:cs typeface="B Nazanin" panose="00000400000000000000" pitchFamily="2" charset="-78"/>
            </a:endParaRPr>
          </a:p>
        </p:txBody>
      </p:sp>
      <p:sp>
        <p:nvSpPr>
          <p:cNvPr id="15" name="Rounded Rectangle 14"/>
          <p:cNvSpPr/>
          <p:nvPr/>
        </p:nvSpPr>
        <p:spPr>
          <a:xfrm>
            <a:off x="4393139" y="4362655"/>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 name="TextBox 15"/>
          <p:cNvSpPr txBox="1"/>
          <p:nvPr/>
        </p:nvSpPr>
        <p:spPr>
          <a:xfrm>
            <a:off x="4260201" y="4430589"/>
            <a:ext cx="2858164" cy="281744"/>
          </a:xfrm>
          <a:prstGeom prst="rect">
            <a:avLst/>
          </a:prstGeom>
          <a:noFill/>
        </p:spPr>
        <p:txBody>
          <a:bodyPr wrap="square" rtlCol="0">
            <a:spAutoFit/>
          </a:bodyPr>
          <a:lstStyle/>
          <a:p>
            <a:pPr algn="ctr"/>
            <a:r>
              <a:rPr lang="fa-IR" sz="1231" b="1" dirty="0">
                <a:latin typeface=" b titr"/>
                <a:cs typeface="B Nazanin" panose="00000400000000000000" pitchFamily="2" charset="-78"/>
              </a:rPr>
              <a:t>مهاجرت </a:t>
            </a:r>
            <a:endParaRPr lang="en-US" sz="1231" b="1" dirty="0">
              <a:latin typeface=" b titr"/>
              <a:cs typeface="B Nazanin" panose="00000400000000000000" pitchFamily="2" charset="-78"/>
            </a:endParaRPr>
          </a:p>
        </p:txBody>
      </p:sp>
      <p:sp>
        <p:nvSpPr>
          <p:cNvPr id="36" name="Rounded Rectangle 35"/>
          <p:cNvSpPr/>
          <p:nvPr/>
        </p:nvSpPr>
        <p:spPr>
          <a:xfrm>
            <a:off x="1417516" y="2945190"/>
            <a:ext cx="2725226" cy="39643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4"/>
          </a:p>
        </p:txBody>
      </p:sp>
      <p:sp>
        <p:nvSpPr>
          <p:cNvPr id="39" name="Rounded Rectangle 38"/>
          <p:cNvSpPr/>
          <p:nvPr/>
        </p:nvSpPr>
        <p:spPr>
          <a:xfrm>
            <a:off x="1422584" y="1583146"/>
            <a:ext cx="2720158" cy="39643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4"/>
          </a:p>
        </p:txBody>
      </p:sp>
      <p:sp>
        <p:nvSpPr>
          <p:cNvPr id="40" name="TextBox 39"/>
          <p:cNvSpPr txBox="1"/>
          <p:nvPr/>
        </p:nvSpPr>
        <p:spPr>
          <a:xfrm>
            <a:off x="1335569" y="1651080"/>
            <a:ext cx="2858164" cy="269946"/>
          </a:xfrm>
          <a:prstGeom prst="rect">
            <a:avLst/>
          </a:prstGeom>
          <a:noFill/>
        </p:spPr>
        <p:txBody>
          <a:bodyPr wrap="square" rtlCol="0">
            <a:spAutoFit/>
          </a:bodyPr>
          <a:lstStyle/>
          <a:p>
            <a:pPr algn="ctr"/>
            <a:r>
              <a:rPr lang="fa-IR" sz="1154" b="1" dirty="0">
                <a:latin typeface=" b titr"/>
                <a:cs typeface="B Nazanin" panose="00000400000000000000" pitchFamily="2" charset="-78"/>
              </a:rPr>
              <a:t>چالش های فرهنگی، اقتصادی و آموزشی</a:t>
            </a:r>
            <a:endParaRPr lang="en-US" sz="1154" b="1" dirty="0">
              <a:latin typeface=" b titr"/>
              <a:cs typeface="B Nazanin" panose="00000400000000000000" pitchFamily="2" charset="-78"/>
            </a:endParaRPr>
          </a:p>
        </p:txBody>
      </p:sp>
      <p:sp>
        <p:nvSpPr>
          <p:cNvPr id="42" name="TextBox 41"/>
          <p:cNvSpPr txBox="1"/>
          <p:nvPr/>
        </p:nvSpPr>
        <p:spPr>
          <a:xfrm>
            <a:off x="1381492" y="3000889"/>
            <a:ext cx="2858164" cy="269946"/>
          </a:xfrm>
          <a:prstGeom prst="rect">
            <a:avLst/>
          </a:prstGeom>
          <a:noFill/>
        </p:spPr>
        <p:txBody>
          <a:bodyPr wrap="square" rtlCol="0">
            <a:spAutoFit/>
          </a:bodyPr>
          <a:lstStyle/>
          <a:p>
            <a:pPr algn="ctr"/>
            <a:r>
              <a:rPr lang="fa-IR" sz="1154" b="1" dirty="0">
                <a:latin typeface=" b titr"/>
                <a:cs typeface="B Nazanin" panose="00000400000000000000" pitchFamily="2" charset="-78"/>
              </a:rPr>
              <a:t>ناباروری، سزارین، تنظیم خانواده عمومی</a:t>
            </a:r>
            <a:endParaRPr lang="en-US" sz="1154" b="1" dirty="0">
              <a:latin typeface=" b titr"/>
              <a:cs typeface="B Nazanin" panose="00000400000000000000" pitchFamily="2" charset="-78"/>
            </a:endParaRPr>
          </a:p>
        </p:txBody>
      </p:sp>
      <p:sp>
        <p:nvSpPr>
          <p:cNvPr id="44" name="Rounded Rectangle 43"/>
          <p:cNvSpPr/>
          <p:nvPr/>
        </p:nvSpPr>
        <p:spPr>
          <a:xfrm>
            <a:off x="1422584" y="3584704"/>
            <a:ext cx="2725226" cy="3964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4"/>
          </a:p>
        </p:txBody>
      </p:sp>
      <p:sp>
        <p:nvSpPr>
          <p:cNvPr id="45" name="TextBox 44"/>
          <p:cNvSpPr txBox="1"/>
          <p:nvPr/>
        </p:nvSpPr>
        <p:spPr>
          <a:xfrm>
            <a:off x="1422583" y="3578278"/>
            <a:ext cx="2700536" cy="495171"/>
          </a:xfrm>
          <a:prstGeom prst="roundRect">
            <a:avLst/>
          </a:prstGeom>
          <a:solidFill>
            <a:schemeClr val="accent6">
              <a:lumMod val="20000"/>
              <a:lumOff val="80000"/>
            </a:schemeClr>
          </a:solidFill>
        </p:spPr>
        <p:txBody>
          <a:bodyPr wrap="square" rtlCol="0">
            <a:spAutoFit/>
          </a:bodyPr>
          <a:lstStyle/>
          <a:p>
            <a:pPr algn="ctr"/>
            <a:r>
              <a:rPr lang="fa-IR" sz="1154" b="1" dirty="0">
                <a:latin typeface=" b titr"/>
                <a:cs typeface="B Nazanin" panose="00000400000000000000" pitchFamily="2" charset="-78"/>
              </a:rPr>
              <a:t>سقط غیرقانونی، سقط خود به خودی، سقط قانونی، غربالگری</a:t>
            </a:r>
            <a:endParaRPr lang="en-US" sz="1154" b="1" dirty="0">
              <a:latin typeface=" b titr"/>
              <a:cs typeface="B Nazanin" panose="00000400000000000000" pitchFamily="2" charset="-78"/>
            </a:endParaRPr>
          </a:p>
        </p:txBody>
      </p:sp>
      <p:sp>
        <p:nvSpPr>
          <p:cNvPr id="46" name="Rounded Rectangle 45"/>
          <p:cNvSpPr/>
          <p:nvPr/>
        </p:nvSpPr>
        <p:spPr>
          <a:xfrm>
            <a:off x="1422584" y="4345673"/>
            <a:ext cx="2702904" cy="39643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54"/>
          </a:p>
        </p:txBody>
      </p:sp>
      <p:sp>
        <p:nvSpPr>
          <p:cNvPr id="47" name="TextBox 46"/>
          <p:cNvSpPr txBox="1"/>
          <p:nvPr/>
        </p:nvSpPr>
        <p:spPr>
          <a:xfrm>
            <a:off x="1368803" y="4330698"/>
            <a:ext cx="2858164" cy="447558"/>
          </a:xfrm>
          <a:prstGeom prst="rect">
            <a:avLst/>
          </a:prstGeom>
          <a:noFill/>
        </p:spPr>
        <p:txBody>
          <a:bodyPr wrap="square" rtlCol="0">
            <a:spAutoFit/>
          </a:bodyPr>
          <a:lstStyle/>
          <a:p>
            <a:pPr algn="ctr" rtl="1"/>
            <a:r>
              <a:rPr lang="fa-IR" sz="1154" b="1" dirty="0">
                <a:cs typeface="B Nazanin" panose="00000400000000000000" pitchFamily="2" charset="-78"/>
              </a:rPr>
              <a:t>از روستا و شهرهای کوچک به کلانشهرها، از ایران به خارج</a:t>
            </a:r>
          </a:p>
        </p:txBody>
      </p:sp>
      <p:sp>
        <p:nvSpPr>
          <p:cNvPr id="51" name="TextBox 50"/>
          <p:cNvSpPr txBox="1"/>
          <p:nvPr/>
        </p:nvSpPr>
        <p:spPr>
          <a:xfrm>
            <a:off x="1422584" y="2248190"/>
            <a:ext cx="2720158" cy="495171"/>
          </a:xfrm>
          <a:prstGeom prst="roundRect">
            <a:avLst/>
          </a:prstGeom>
          <a:solidFill>
            <a:schemeClr val="accent6">
              <a:lumMod val="20000"/>
              <a:lumOff val="80000"/>
            </a:schemeClr>
          </a:solidFill>
        </p:spPr>
        <p:txBody>
          <a:bodyPr wrap="square" rtlCol="0">
            <a:spAutoFit/>
          </a:bodyPr>
          <a:lstStyle/>
          <a:p>
            <a:pPr algn="ctr"/>
            <a:r>
              <a:rPr lang="fa-IR" sz="1154" b="1" dirty="0">
                <a:latin typeface=" b titr"/>
                <a:cs typeface="B Nazanin" panose="00000400000000000000" pitchFamily="2" charset="-78"/>
              </a:rPr>
              <a:t>چالش های فرهنگی، چالش های اقتصادی ، مسکن، شغل، تحصیل و...</a:t>
            </a:r>
            <a:endParaRPr lang="en-US" sz="1154" b="1" dirty="0">
              <a:latin typeface=" b titr"/>
              <a:cs typeface="B Nazanin" panose="00000400000000000000" pitchFamily="2" charset="-78"/>
            </a:endParaRPr>
          </a:p>
        </p:txBody>
      </p:sp>
      <p:sp>
        <p:nvSpPr>
          <p:cNvPr id="35" name="TextBox 34"/>
          <p:cNvSpPr txBox="1"/>
          <p:nvPr/>
        </p:nvSpPr>
        <p:spPr>
          <a:xfrm>
            <a:off x="1425922" y="2244404"/>
            <a:ext cx="2680797" cy="495171"/>
          </a:xfrm>
          <a:prstGeom prst="roundRect">
            <a:avLst/>
          </a:prstGeom>
          <a:solidFill>
            <a:schemeClr val="accent6">
              <a:lumMod val="20000"/>
              <a:lumOff val="80000"/>
            </a:schemeClr>
          </a:solidFill>
        </p:spPr>
        <p:txBody>
          <a:bodyPr wrap="square" rtlCol="0">
            <a:spAutoFit/>
          </a:bodyPr>
          <a:lstStyle/>
          <a:p>
            <a:pPr algn="ctr"/>
            <a:r>
              <a:rPr lang="fa-IR" sz="1154" b="1" dirty="0">
                <a:latin typeface=" b titr"/>
                <a:cs typeface="B Nazanin" panose="00000400000000000000" pitchFamily="2" charset="-78"/>
              </a:rPr>
              <a:t>چالش های فرهنگی</a:t>
            </a:r>
          </a:p>
          <a:p>
            <a:pPr algn="ctr"/>
            <a:r>
              <a:rPr lang="fa-IR" sz="1154" b="1" dirty="0">
                <a:latin typeface=" b titr"/>
                <a:cs typeface="B Nazanin" panose="00000400000000000000" pitchFamily="2" charset="-78"/>
              </a:rPr>
              <a:t>فرهنگ سازی کاهش فرزند</a:t>
            </a:r>
            <a:endParaRPr lang="en-US" sz="1154" b="1" dirty="0">
              <a:latin typeface=" b titr"/>
              <a:cs typeface="B Nazanin" panose="00000400000000000000" pitchFamily="2" charset="-78"/>
            </a:endParaRPr>
          </a:p>
        </p:txBody>
      </p:sp>
      <p:pic>
        <p:nvPicPr>
          <p:cNvPr id="29" name="Picture 28">
            <a:extLst>
              <a:ext uri="{FF2B5EF4-FFF2-40B4-BE49-F238E27FC236}">
                <a16:creationId xmlns:a16="http://schemas.microsoft.com/office/drawing/2014/main" id="{13239D99-21CC-4630-A0A8-53C6A16366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0392" y="5805264"/>
            <a:ext cx="920736" cy="928107"/>
          </a:xfrm>
          <a:prstGeom prst="rect">
            <a:avLst/>
          </a:prstGeom>
        </p:spPr>
      </p:pic>
    </p:spTree>
    <p:extLst>
      <p:ext uri="{BB962C8B-B14F-4D97-AF65-F5344CB8AC3E}">
        <p14:creationId xmlns:p14="http://schemas.microsoft.com/office/powerpoint/2010/main" val="285856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par>
                                <p:cTn id="8" presetID="22" presetClass="exit" presetSubtype="4" fill="hold" grpId="0" nodeType="withEffect">
                                  <p:stCondLst>
                                    <p:cond delay="0"/>
                                  </p:stCondLst>
                                  <p:childTnLst>
                                    <p:animEffect transition="out" filter="wipe(down)">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22" presetClass="exit" presetSubtype="4" fill="hold" grpId="0" nodeType="withEffect">
                                  <p:stCondLst>
                                    <p:cond delay="0"/>
                                  </p:stCondLst>
                                  <p:childTnLst>
                                    <p:animEffect transition="out" filter="wipe(down)">
                                      <p:cBhvr>
                                        <p:cTn id="12" dur="500"/>
                                        <p:tgtEl>
                                          <p:spTgt spid="39"/>
                                        </p:tgtEl>
                                      </p:cBhvr>
                                    </p:animEffect>
                                    <p:set>
                                      <p:cBhvr>
                                        <p:cTn id="13" dur="1" fill="hold">
                                          <p:stCondLst>
                                            <p:cond delay="499"/>
                                          </p:stCondLst>
                                        </p:cTn>
                                        <p:tgtEl>
                                          <p:spTgt spid="39"/>
                                        </p:tgtEl>
                                        <p:attrNameLst>
                                          <p:attrName>style.visibility</p:attrName>
                                        </p:attrNameLst>
                                      </p:cBhvr>
                                      <p:to>
                                        <p:strVal val="hidden"/>
                                      </p:to>
                                    </p:set>
                                  </p:childTnLst>
                                </p:cTn>
                              </p:par>
                              <p:par>
                                <p:cTn id="14" presetID="22" presetClass="exit" presetSubtype="4" fill="hold" grpId="0" nodeType="withEffect">
                                  <p:stCondLst>
                                    <p:cond delay="0"/>
                                  </p:stCondLst>
                                  <p:childTnLst>
                                    <p:animEffect transition="out" filter="wipe(down)">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par>
                                <p:cTn id="17" presetID="22" presetClass="exit" presetSubtype="4" fill="hold" grpId="0" nodeType="withEffect">
                                  <p:stCondLst>
                                    <p:cond delay="0"/>
                                  </p:stCondLst>
                                  <p:childTnLst>
                                    <p:animEffect transition="out" filter="wipe(down)">
                                      <p:cBhvr>
                                        <p:cTn id="18" dur="500"/>
                                        <p:tgtEl>
                                          <p:spTgt spid="40"/>
                                        </p:tgtEl>
                                      </p:cBhvr>
                                    </p:animEffect>
                                    <p:set>
                                      <p:cBhvr>
                                        <p:cTn id="19" dur="1" fill="hold">
                                          <p:stCondLst>
                                            <p:cond delay="499"/>
                                          </p:stCondLst>
                                        </p:cTn>
                                        <p:tgtEl>
                                          <p:spTgt spid="4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xit" presetSubtype="4" fill="hold" grpId="0" nodeType="clickEffect">
                                  <p:stCondLst>
                                    <p:cond delay="0"/>
                                  </p:stCondLst>
                                  <p:childTnLst>
                                    <p:animEffect transition="out" filter="wipe(down)">
                                      <p:cBhvr>
                                        <p:cTn id="28" dur="500"/>
                                        <p:tgtEl>
                                          <p:spTgt spid="15"/>
                                        </p:tgtEl>
                                      </p:cBhvr>
                                    </p:animEffect>
                                    <p:set>
                                      <p:cBhvr>
                                        <p:cTn id="29" dur="1" fill="hold">
                                          <p:stCondLst>
                                            <p:cond delay="499"/>
                                          </p:stCondLst>
                                        </p:cTn>
                                        <p:tgtEl>
                                          <p:spTgt spid="15"/>
                                        </p:tgtEl>
                                        <p:attrNameLst>
                                          <p:attrName>style.visibility</p:attrName>
                                        </p:attrNameLst>
                                      </p:cBhvr>
                                      <p:to>
                                        <p:strVal val="hidden"/>
                                      </p:to>
                                    </p:set>
                                  </p:childTnLst>
                                </p:cTn>
                              </p:par>
                              <p:par>
                                <p:cTn id="30" presetID="22" presetClass="exit" presetSubtype="4" fill="hold" grpId="0" nodeType="withEffect">
                                  <p:stCondLst>
                                    <p:cond delay="0"/>
                                  </p:stCondLst>
                                  <p:childTnLst>
                                    <p:animEffect transition="out" filter="wipe(down)">
                                      <p:cBhvr>
                                        <p:cTn id="31" dur="500"/>
                                        <p:tgtEl>
                                          <p:spTgt spid="16"/>
                                        </p:tgtEl>
                                      </p:cBhvr>
                                    </p:animEffect>
                                    <p:set>
                                      <p:cBhvr>
                                        <p:cTn id="32" dur="1" fill="hold">
                                          <p:stCondLst>
                                            <p:cond delay="499"/>
                                          </p:stCondLst>
                                        </p:cTn>
                                        <p:tgtEl>
                                          <p:spTgt spid="16"/>
                                        </p:tgtEl>
                                        <p:attrNameLst>
                                          <p:attrName>style.visibility</p:attrName>
                                        </p:attrNameLst>
                                      </p:cBhvr>
                                      <p:to>
                                        <p:strVal val="hidden"/>
                                      </p:to>
                                    </p:set>
                                  </p:childTnLst>
                                </p:cTn>
                              </p:par>
                              <p:par>
                                <p:cTn id="33" presetID="22" presetClass="exit" presetSubtype="4" fill="hold" grpId="0" nodeType="withEffect">
                                  <p:stCondLst>
                                    <p:cond delay="0"/>
                                  </p:stCondLst>
                                  <p:childTnLst>
                                    <p:animEffect transition="out" filter="wipe(down)">
                                      <p:cBhvr>
                                        <p:cTn id="34" dur="500"/>
                                        <p:tgtEl>
                                          <p:spTgt spid="46"/>
                                        </p:tgtEl>
                                      </p:cBhvr>
                                    </p:animEffect>
                                    <p:set>
                                      <p:cBhvr>
                                        <p:cTn id="35" dur="1" fill="hold">
                                          <p:stCondLst>
                                            <p:cond delay="499"/>
                                          </p:stCondLst>
                                        </p:cTn>
                                        <p:tgtEl>
                                          <p:spTgt spid="46"/>
                                        </p:tgtEl>
                                        <p:attrNameLst>
                                          <p:attrName>style.visibility</p:attrName>
                                        </p:attrNameLst>
                                      </p:cBhvr>
                                      <p:to>
                                        <p:strVal val="hidden"/>
                                      </p:to>
                                    </p:set>
                                  </p:childTnLst>
                                </p:cTn>
                              </p:par>
                              <p:par>
                                <p:cTn id="36" presetID="22" presetClass="exit" presetSubtype="4" fill="hold" grpId="0" nodeType="withEffect">
                                  <p:stCondLst>
                                    <p:cond delay="0"/>
                                  </p:stCondLst>
                                  <p:childTnLst>
                                    <p:animEffect transition="out" filter="wipe(down)">
                                      <p:cBhvr>
                                        <p:cTn id="37" dur="500"/>
                                        <p:tgtEl>
                                          <p:spTgt spid="47"/>
                                        </p:tgtEl>
                                      </p:cBhvr>
                                    </p:animEffect>
                                    <p:set>
                                      <p:cBhvr>
                                        <p:cTn id="38" dur="1" fill="hold">
                                          <p:stCondLst>
                                            <p:cond delay="499"/>
                                          </p:stCondLst>
                                        </p:cTn>
                                        <p:tgtEl>
                                          <p:spTgt spid="47"/>
                                        </p:tgtEl>
                                        <p:attrNameLst>
                                          <p:attrName>style.visibility</p:attrName>
                                        </p:attrNameLst>
                                      </p:cBhvr>
                                      <p:to>
                                        <p:strVal val="hidden"/>
                                      </p:to>
                                    </p:set>
                                  </p:childTnLst>
                                </p:cTn>
                              </p:par>
                              <p:par>
                                <p:cTn id="39" presetID="22" presetClass="exit" presetSubtype="4" fill="hold" nodeType="withEffect">
                                  <p:stCondLst>
                                    <p:cond delay="0"/>
                                  </p:stCondLst>
                                  <p:childTnLst>
                                    <p:animEffect transition="out" filter="wipe(down)">
                                      <p:cBhvr>
                                        <p:cTn id="40" dur="500"/>
                                        <p:tgtEl>
                                          <p:spTgt spid="32"/>
                                        </p:tgtEl>
                                      </p:cBhvr>
                                    </p:animEffect>
                                    <p:set>
                                      <p:cBhvr>
                                        <p:cTn id="41"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5" grpId="0" animBg="1"/>
      <p:bldP spid="16" grpId="0"/>
      <p:bldP spid="39" grpId="0" animBg="1"/>
      <p:bldP spid="40" grpId="0"/>
      <p:bldP spid="46" grpId="0" animBg="1"/>
      <p:bldP spid="47" grpId="0"/>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789898"/>
            <a:ext cx="9143999" cy="5278204"/>
          </a:xfrm>
          <a:prstGeom prst="rect">
            <a:avLst/>
          </a:prstGeom>
          <a:blipFill dpi="0" rotWithShape="1">
            <a:blip r:embed="rId2">
              <a:extLst>
                <a:ext uri="{28A0092B-C50C-407E-A947-70E740481C1C}">
                  <a14:useLocalDpi xmlns:a14="http://schemas.microsoft.com/office/drawing/2010/main" val="0"/>
                </a:ext>
              </a:extLst>
            </a:blip>
            <a:srcRect/>
            <a:stretch>
              <a:fillRect t="-8771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 name="Title 1"/>
          <p:cNvSpPr>
            <a:spLocks noGrp="1"/>
          </p:cNvSpPr>
          <p:nvPr>
            <p:ph type="title"/>
          </p:nvPr>
        </p:nvSpPr>
        <p:spPr>
          <a:xfrm>
            <a:off x="5902090" y="1544707"/>
            <a:ext cx="2992700" cy="4038662"/>
          </a:xfrm>
        </p:spPr>
        <p:txBody>
          <a:bodyPr>
            <a:normAutofit fontScale="90000"/>
          </a:bodyPr>
          <a:lstStyle/>
          <a:p>
            <a:pPr algn="r" rtl="1"/>
            <a:r>
              <a:rPr lang="fa-IR" sz="2386" dirty="0">
                <a:ln w="28575">
                  <a:solidFill>
                    <a:schemeClr val="accent1">
                      <a:lumMod val="75000"/>
                    </a:schemeClr>
                  </a:solidFill>
                </a:ln>
                <a:solidFill>
                  <a:schemeClr val="bg1"/>
                </a:solidFill>
                <a:cs typeface="B Titr" panose="00000700000000000000" pitchFamily="2" charset="-78"/>
              </a:rPr>
              <a:t>فرهنگ سازی </a:t>
            </a:r>
            <a:br>
              <a:rPr lang="fa-IR" sz="2386" dirty="0">
                <a:ln w="28575">
                  <a:solidFill>
                    <a:schemeClr val="accent1">
                      <a:lumMod val="75000"/>
                    </a:schemeClr>
                  </a:solidFill>
                </a:ln>
                <a:solidFill>
                  <a:schemeClr val="bg1"/>
                </a:solidFill>
                <a:cs typeface="B Titr" panose="00000700000000000000" pitchFamily="2" charset="-78"/>
              </a:rPr>
            </a:br>
            <a:r>
              <a:rPr lang="fa-IR" sz="2386" dirty="0">
                <a:ln w="28575">
                  <a:solidFill>
                    <a:schemeClr val="accent1">
                      <a:lumMod val="75000"/>
                    </a:schemeClr>
                  </a:solidFill>
                </a:ln>
                <a:solidFill>
                  <a:schemeClr val="bg1"/>
                </a:solidFill>
                <a:cs typeface="B Titr" panose="00000700000000000000" pitchFamily="2" charset="-78"/>
              </a:rPr>
              <a:t>فرزندآوری در </a:t>
            </a:r>
            <a:br>
              <a:rPr lang="fa-IR" sz="2386" dirty="0">
                <a:ln w="28575">
                  <a:solidFill>
                    <a:schemeClr val="accent1">
                      <a:lumMod val="75000"/>
                    </a:schemeClr>
                  </a:solidFill>
                </a:ln>
                <a:solidFill>
                  <a:schemeClr val="bg1"/>
                </a:solidFill>
                <a:cs typeface="B Titr" panose="00000700000000000000" pitchFamily="2" charset="-78"/>
              </a:rPr>
            </a:br>
            <a:r>
              <a:rPr lang="fa-IR" sz="2386" dirty="0">
                <a:ln w="28575">
                  <a:solidFill>
                    <a:schemeClr val="accent1">
                      <a:lumMod val="75000"/>
                    </a:schemeClr>
                  </a:solidFill>
                </a:ln>
                <a:solidFill>
                  <a:schemeClr val="bg1"/>
                </a:solidFill>
                <a:cs typeface="B Titr" panose="00000700000000000000" pitchFamily="2" charset="-78"/>
              </a:rPr>
              <a:t>نظام سلامت </a:t>
            </a:r>
            <a:br>
              <a:rPr lang="fa-IR" dirty="0">
                <a:ln w="28575">
                  <a:solidFill>
                    <a:schemeClr val="accent1">
                      <a:lumMod val="75000"/>
                    </a:schemeClr>
                  </a:solidFill>
                </a:ln>
                <a:solidFill>
                  <a:schemeClr val="bg1"/>
                </a:solidFill>
                <a:cs typeface="B Titr" panose="00000700000000000000" pitchFamily="2" charset="-78"/>
              </a:rPr>
            </a:br>
            <a:r>
              <a:rPr lang="fa-IR" sz="3078" dirty="0">
                <a:ln w="28575">
                  <a:solidFill>
                    <a:schemeClr val="accent1">
                      <a:lumMod val="75000"/>
                    </a:schemeClr>
                  </a:solidFill>
                </a:ln>
                <a:solidFill>
                  <a:schemeClr val="bg1"/>
                </a:solidFill>
                <a:cs typeface="B Titr" panose="00000700000000000000" pitchFamily="2" charset="-78"/>
              </a:rPr>
              <a:t> </a:t>
            </a:r>
            <a:br>
              <a:rPr lang="fa-IR" sz="5156" dirty="0">
                <a:ln w="28575">
                  <a:solidFill>
                    <a:schemeClr val="accent1">
                      <a:lumMod val="75000"/>
                    </a:schemeClr>
                  </a:solidFill>
                </a:ln>
                <a:solidFill>
                  <a:schemeClr val="bg1"/>
                </a:solidFill>
                <a:cs typeface="B Titr" panose="00000700000000000000" pitchFamily="2" charset="-78"/>
              </a:rPr>
            </a:br>
            <a:r>
              <a:rPr lang="fa-IR" sz="3771" dirty="0">
                <a:ln w="28575">
                  <a:solidFill>
                    <a:schemeClr val="accent1">
                      <a:lumMod val="75000"/>
                    </a:schemeClr>
                  </a:solidFill>
                </a:ln>
                <a:solidFill>
                  <a:schemeClr val="bg1"/>
                </a:solidFill>
                <a:cs typeface="B Titr" panose="00000700000000000000" pitchFamily="2" charset="-78"/>
              </a:rPr>
              <a:t>القای باورهای</a:t>
            </a:r>
            <a:r>
              <a:rPr lang="fa-IR" sz="3771" dirty="0">
                <a:ln w="28575">
                  <a:solidFill>
                    <a:schemeClr val="accent1">
                      <a:lumMod val="75000"/>
                    </a:schemeClr>
                  </a:solidFill>
                </a:ln>
                <a:solidFill>
                  <a:srgbClr val="FF0000"/>
                </a:solidFill>
                <a:cs typeface="B Titr" panose="00000700000000000000" pitchFamily="2" charset="-78"/>
              </a:rPr>
              <a:t> </a:t>
            </a:r>
            <a:r>
              <a:rPr lang="fa-IR" sz="3771" i="1" u="sng" dirty="0">
                <a:ln w="28575">
                  <a:solidFill>
                    <a:schemeClr val="accent5">
                      <a:lumMod val="50000"/>
                    </a:schemeClr>
                  </a:solidFill>
                </a:ln>
                <a:solidFill>
                  <a:schemeClr val="accent1">
                    <a:lumMod val="60000"/>
                    <a:lumOff val="40000"/>
                  </a:schemeClr>
                </a:solidFill>
                <a:cs typeface="B Titr" panose="00000700000000000000" pitchFamily="2" charset="-78"/>
              </a:rPr>
              <a:t>سلامت باروری</a:t>
            </a:r>
            <a:r>
              <a:rPr lang="fa-IR" sz="3771" dirty="0">
                <a:ln w="28575">
                  <a:solidFill>
                    <a:schemeClr val="accent5">
                      <a:lumMod val="50000"/>
                    </a:schemeClr>
                  </a:solidFill>
                </a:ln>
                <a:solidFill>
                  <a:schemeClr val="accent1">
                    <a:lumMod val="60000"/>
                    <a:lumOff val="40000"/>
                  </a:schemeClr>
                </a:solidFill>
                <a:cs typeface="B Titr" panose="00000700000000000000" pitchFamily="2" charset="-78"/>
              </a:rPr>
              <a:t> </a:t>
            </a:r>
            <a:br>
              <a:rPr lang="fa-IR" sz="3771" dirty="0">
                <a:ln w="28575">
                  <a:solidFill>
                    <a:schemeClr val="accent2">
                      <a:lumMod val="75000"/>
                    </a:schemeClr>
                  </a:solidFill>
                </a:ln>
                <a:solidFill>
                  <a:srgbClr val="FF0000"/>
                </a:solidFill>
                <a:cs typeface="B Titr" panose="00000700000000000000" pitchFamily="2" charset="-78"/>
              </a:rPr>
            </a:br>
            <a:r>
              <a:rPr lang="fa-IR" sz="3771" dirty="0">
                <a:ln w="28575">
                  <a:solidFill>
                    <a:schemeClr val="accent1">
                      <a:lumMod val="75000"/>
                    </a:schemeClr>
                  </a:solidFill>
                </a:ln>
                <a:solidFill>
                  <a:schemeClr val="bg1"/>
                </a:solidFill>
                <a:cs typeface="B Titr" panose="00000700000000000000" pitchFamily="2" charset="-78"/>
              </a:rPr>
              <a:t>در</a:t>
            </a:r>
            <a:r>
              <a:rPr lang="fa-IR" sz="3771" dirty="0">
                <a:ln w="28575">
                  <a:solidFill>
                    <a:schemeClr val="accent1">
                      <a:lumMod val="75000"/>
                    </a:schemeClr>
                  </a:solidFill>
                </a:ln>
                <a:solidFill>
                  <a:srgbClr val="FF0000"/>
                </a:solidFill>
                <a:cs typeface="B Titr" panose="00000700000000000000" pitchFamily="2" charset="-78"/>
              </a:rPr>
              <a:t> </a:t>
            </a:r>
            <a:r>
              <a:rPr lang="fa-IR" sz="3771" dirty="0">
                <a:ln w="28575">
                  <a:solidFill>
                    <a:schemeClr val="accent1">
                      <a:lumMod val="75000"/>
                    </a:schemeClr>
                  </a:solidFill>
                </a:ln>
                <a:solidFill>
                  <a:schemeClr val="bg1"/>
                </a:solidFill>
                <a:cs typeface="B Titr" panose="00000700000000000000" pitchFamily="2" charset="-78"/>
              </a:rPr>
              <a:t>جامعه</a:t>
            </a:r>
            <a:br>
              <a:rPr lang="fa-IR" dirty="0">
                <a:ln>
                  <a:solidFill>
                    <a:schemeClr val="accent2">
                      <a:lumMod val="75000"/>
                    </a:schemeClr>
                  </a:solidFill>
                </a:ln>
              </a:rPr>
            </a:br>
            <a:endParaRPr lang="en-US" dirty="0">
              <a:ln>
                <a:solidFill>
                  <a:schemeClr val="accent2">
                    <a:lumMod val="75000"/>
                  </a:schemeClr>
                </a:solidFill>
              </a:ln>
            </a:endParaRPr>
          </a:p>
        </p:txBody>
      </p:sp>
      <p:pic>
        <p:nvPicPr>
          <p:cNvPr id="4" name="Picture 3">
            <a:extLst>
              <a:ext uri="{FF2B5EF4-FFF2-40B4-BE49-F238E27FC236}">
                <a16:creationId xmlns:a16="http://schemas.microsoft.com/office/drawing/2014/main" id="{AF6B300B-CD02-43D9-A60E-4EB4E5BF27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980728"/>
            <a:ext cx="920736" cy="928107"/>
          </a:xfrm>
          <a:prstGeom prst="rect">
            <a:avLst/>
          </a:prstGeom>
        </p:spPr>
      </p:pic>
    </p:spTree>
    <p:extLst>
      <p:ext uri="{BB962C8B-B14F-4D97-AF65-F5344CB8AC3E}">
        <p14:creationId xmlns:p14="http://schemas.microsoft.com/office/powerpoint/2010/main" val="302031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7396" y="1267606"/>
            <a:ext cx="8242147" cy="4095095"/>
          </a:xfrm>
          <a:prstGeom prst="rect">
            <a:avLst/>
          </a:prstGeom>
          <a:noFill/>
        </p:spPr>
        <p:txBody>
          <a:bodyPr wrap="square" rtlCol="0">
            <a:spAutoFit/>
          </a:bodyPr>
          <a:lstStyle/>
          <a:p>
            <a:pPr marL="351861" indent="-351861" algn="just">
              <a:buFont typeface="Wingdings" panose="05000000000000000000" pitchFamily="2" charset="2"/>
              <a:buChar char="§"/>
            </a:pPr>
            <a:r>
              <a:rPr lang="fa-IR" sz="2001" dirty="0">
                <a:cs typeface="B Nazanin" panose="00000400000000000000" pitchFamily="2" charset="-78"/>
              </a:rPr>
              <a:t>اصلیترین اهرم اثرگذار در </a:t>
            </a:r>
            <a:r>
              <a:rPr lang="fa-IR" sz="2001" dirty="0">
                <a:solidFill>
                  <a:srgbClr val="FF0000"/>
                </a:solidFill>
                <a:cs typeface="B Nazanin" panose="00000400000000000000" pitchFamily="2" charset="-78"/>
              </a:rPr>
              <a:t>سقوط نرخ باروری </a:t>
            </a:r>
            <a:r>
              <a:rPr lang="fa-IR" sz="2001" dirty="0">
                <a:cs typeface="B Nazanin" panose="00000400000000000000" pitchFamily="2" charset="-78"/>
              </a:rPr>
              <a:t>در انتهای دهه 60 و حتی قبل از تصویب هرگونه قانون ضدجمعیتی، عملکرد شبکه بهداشت تا دورافتاده ترین روستاها بوده است که موجب سقوط شدید نرخ باروری کل در ظرف ۳ سال شد. </a:t>
            </a:r>
          </a:p>
          <a:p>
            <a:pPr marL="351861" indent="-351861" algn="just">
              <a:buFont typeface="Wingdings" panose="05000000000000000000" pitchFamily="2" charset="2"/>
              <a:buChar char="§"/>
            </a:pPr>
            <a:r>
              <a:rPr lang="fa-IR" sz="2001" dirty="0">
                <a:cs typeface="B Nazanin" panose="00000400000000000000" pitchFamily="2" charset="-78"/>
              </a:rPr>
              <a:t>قدرتمندترین رسانه برای اثرگذاری بر تصمیم گیری خانواده ها در این خصوص توصیه های چهره به چهره</a:t>
            </a:r>
            <a:r>
              <a:rPr lang="fa-IR" sz="2001" dirty="0">
                <a:solidFill>
                  <a:srgbClr val="FF0000"/>
                </a:solidFill>
                <a:cs typeface="B Nazanin" panose="00000400000000000000" pitchFamily="2" charset="-78"/>
              </a:rPr>
              <a:t> بهورز </a:t>
            </a:r>
            <a:r>
              <a:rPr lang="fa-IR" sz="2001" dirty="0">
                <a:cs typeface="B Nazanin" panose="00000400000000000000" pitchFamily="2" charset="-78"/>
              </a:rPr>
              <a:t>یا </a:t>
            </a:r>
            <a:r>
              <a:rPr lang="fa-IR" sz="2001" dirty="0">
                <a:solidFill>
                  <a:srgbClr val="FF0000"/>
                </a:solidFill>
                <a:cs typeface="B Nazanin" panose="00000400000000000000" pitchFamily="2" charset="-78"/>
              </a:rPr>
              <a:t>مراقب سلامت </a:t>
            </a:r>
            <a:r>
              <a:rPr lang="fa-IR" sz="2001" dirty="0">
                <a:cs typeface="B Nazanin" panose="00000400000000000000" pitchFamily="2" charset="-78"/>
              </a:rPr>
              <a:t>به عنوان امین، مَحرم و نجاتگر سلامت مردم منطقه است. </a:t>
            </a:r>
          </a:p>
          <a:p>
            <a:pPr marL="351861" indent="-351861" algn="just">
              <a:buFont typeface="Wingdings" panose="05000000000000000000" pitchFamily="2" charset="2"/>
              <a:buChar char="§"/>
            </a:pPr>
            <a:r>
              <a:rPr lang="fa-IR" sz="2001" dirty="0">
                <a:cs typeface="B Nazanin" panose="00000400000000000000" pitchFamily="2" charset="-78"/>
              </a:rPr>
              <a:t>از معیارهای انتخاب بهورز توسط وزارت بهداشت جهت ارائه خدمات سلامت به مردم هر روستا سطح اجتماعی و روابط عمومی بالا، خوشنام، خوش سابقه و بومی بودن در همان منطقه است. وجهه اجتماعی بهورز با در اختیار داشتن یک مجموعه درمانگاهی و نقش منحصر به فرد در ارائه خدمات سلامت، </a:t>
            </a:r>
            <a:r>
              <a:rPr lang="fa-IR" sz="2001" dirty="0">
                <a:solidFill>
                  <a:srgbClr val="FF0000"/>
                </a:solidFill>
                <a:cs typeface="B Nazanin" panose="00000400000000000000" pitchFamily="2" charset="-78"/>
              </a:rPr>
              <a:t>مورد اعتنای مردم </a:t>
            </a:r>
            <a:r>
              <a:rPr lang="fa-IR" sz="2001" dirty="0">
                <a:cs typeface="B Nazanin" panose="00000400000000000000" pitchFamily="2" charset="-78"/>
              </a:rPr>
              <a:t>می باشد. </a:t>
            </a:r>
          </a:p>
          <a:p>
            <a:pPr marL="351861" indent="-351861" algn="just">
              <a:buFont typeface="Wingdings" panose="05000000000000000000" pitchFamily="2" charset="2"/>
              <a:buChar char="§"/>
            </a:pPr>
            <a:r>
              <a:rPr lang="fa-IR" sz="2001" dirty="0">
                <a:solidFill>
                  <a:srgbClr val="FF0000"/>
                </a:solidFill>
                <a:cs typeface="B Nazanin" panose="00000400000000000000" pitchFamily="2" charset="-78"/>
              </a:rPr>
              <a:t>نفوذ کلام کارکنان شبکه بهداشت </a:t>
            </a:r>
            <a:r>
              <a:rPr lang="fa-IR" sz="2001" dirty="0">
                <a:cs typeface="B Nazanin" panose="00000400000000000000" pitchFamily="2" charset="-78"/>
              </a:rPr>
              <a:t>به حدی است که مردم توصیه های آنان را برای حفظ سلامتشان حجت دانسته که البته این مطلب در راستای ارتقای سلامت مردم میتواند بسیار کمک کننده باشد. </a:t>
            </a:r>
          </a:p>
          <a:p>
            <a:pPr marL="351861" indent="-351861" algn="just">
              <a:buFont typeface="Wingdings" panose="05000000000000000000" pitchFamily="2" charset="2"/>
              <a:buChar char="§"/>
            </a:pPr>
            <a:r>
              <a:rPr lang="fa-IR" sz="2001" dirty="0">
                <a:cs typeface="B Nazanin" panose="00000400000000000000" pitchFamily="2" charset="-78"/>
              </a:rPr>
              <a:t>از ظرفیتهای بی نظیر بهورزها و مراقبین سلامت امکان آموزش چهره به چهره به مردم خصوصا زنان است. </a:t>
            </a:r>
            <a:endParaRPr lang="en-US" sz="2001" dirty="0">
              <a:cs typeface="B Nazanin" panose="00000400000000000000" pitchFamily="2" charset="-78"/>
            </a:endParaRPr>
          </a:p>
        </p:txBody>
      </p:sp>
      <p:sp>
        <p:nvSpPr>
          <p:cNvPr id="3" name="Rectangle: Rounded Corners 2">
            <a:extLst>
              <a:ext uri="{FF2B5EF4-FFF2-40B4-BE49-F238E27FC236}">
                <a16:creationId xmlns:a16="http://schemas.microsoft.com/office/drawing/2014/main" id="{3B587E65-0DB8-44EB-ADC1-38E39795954E}"/>
              </a:ext>
            </a:extLst>
          </p:cNvPr>
          <p:cNvSpPr/>
          <p:nvPr/>
        </p:nvSpPr>
        <p:spPr>
          <a:xfrm>
            <a:off x="1619672" y="260648"/>
            <a:ext cx="6336704"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3200" dirty="0">
                <a:cs typeface="B Homa" panose="00000400000000000000" pitchFamily="2" charset="-78"/>
              </a:rPr>
              <a:t>نفش شبکه سلامت در کمک به فرزند آوری</a:t>
            </a:r>
            <a:endParaRPr lang="en-US" sz="3200" dirty="0">
              <a:cs typeface="B Homa" panose="00000400000000000000" pitchFamily="2" charset="-78"/>
            </a:endParaRPr>
          </a:p>
        </p:txBody>
      </p:sp>
      <p:pic>
        <p:nvPicPr>
          <p:cNvPr id="4" name="Picture 3">
            <a:extLst>
              <a:ext uri="{FF2B5EF4-FFF2-40B4-BE49-F238E27FC236}">
                <a16:creationId xmlns:a16="http://schemas.microsoft.com/office/drawing/2014/main" id="{D74C24FC-EEA8-4259-A1C6-E4F5E0B411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661248"/>
            <a:ext cx="920736" cy="928107"/>
          </a:xfrm>
          <a:prstGeom prst="rect">
            <a:avLst/>
          </a:prstGeom>
        </p:spPr>
      </p:pic>
    </p:spTree>
    <p:extLst>
      <p:ext uri="{BB962C8B-B14F-4D97-AF65-F5344CB8AC3E}">
        <p14:creationId xmlns:p14="http://schemas.microsoft.com/office/powerpoint/2010/main" val="3084708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3864" y="1544707"/>
            <a:ext cx="8109209" cy="2745367"/>
          </a:xfrm>
          <a:prstGeom prst="rect">
            <a:avLst/>
          </a:prstGeom>
          <a:noFill/>
        </p:spPr>
        <p:txBody>
          <a:bodyPr wrap="square" rtlCol="0">
            <a:spAutoFit/>
          </a:bodyPr>
          <a:lstStyle/>
          <a:p>
            <a:pPr marL="351861" indent="-351861" algn="just">
              <a:buFont typeface="Wingdings" panose="05000000000000000000" pitchFamily="2" charset="2"/>
              <a:buChar char="§"/>
            </a:pPr>
            <a:r>
              <a:rPr lang="fa-IR" sz="2155" dirty="0">
                <a:cs typeface="B Nazanin" panose="00000400000000000000" pitchFamily="2" charset="-78"/>
              </a:rPr>
              <a:t>هم اکنون در کشور </a:t>
            </a:r>
            <a:r>
              <a:rPr lang="fa-IR" sz="2155" dirty="0">
                <a:solidFill>
                  <a:srgbClr val="FF0000"/>
                </a:solidFill>
                <a:cs typeface="B Nazanin" panose="00000400000000000000" pitchFamily="2" charset="-78"/>
              </a:rPr>
              <a:t>۲۸هزار بهورز </a:t>
            </a:r>
            <a:r>
              <a:rPr lang="fa-IR" sz="2155" dirty="0">
                <a:cs typeface="B Nazanin" panose="00000400000000000000" pitchFamily="2" charset="-78"/>
              </a:rPr>
              <a:t>مشغول به خدمت در مناطق روستایی و عشایر هستند که هر کدام به طور متوسط حدود ۵۰۰ نفر را تحت پوشش دارند که از این ۵۰۰ نفر به طور متوسط ۱۳۵ نفر زنان در سن باروری می باشند. </a:t>
            </a:r>
          </a:p>
          <a:p>
            <a:pPr marL="351861" indent="-351861" algn="just">
              <a:buFont typeface="Wingdings" panose="05000000000000000000" pitchFamily="2" charset="2"/>
              <a:buChar char="§"/>
            </a:pPr>
            <a:r>
              <a:rPr lang="fa-IR" sz="2155" dirty="0">
                <a:cs typeface="B Nazanin" panose="00000400000000000000" pitchFamily="2" charset="-78"/>
              </a:rPr>
              <a:t>همچنین در حال حاضر </a:t>
            </a:r>
            <a:r>
              <a:rPr lang="fa-IR" sz="2155" dirty="0">
                <a:solidFill>
                  <a:srgbClr val="FF0000"/>
                </a:solidFill>
                <a:cs typeface="B Nazanin" panose="00000400000000000000" pitchFamily="2" charset="-78"/>
              </a:rPr>
              <a:t>۲۲ هزار مراقب سلامت </a:t>
            </a:r>
            <a:r>
              <a:rPr lang="fa-IR" sz="2155" dirty="0">
                <a:cs typeface="B Nazanin" panose="00000400000000000000" pitchFamily="2" charset="-78"/>
              </a:rPr>
              <a:t>(ماما یا کارشناس بهداشت) در شبکه بهداشت شهری مشغول به کارند که هر کدام به طور متوسط ۳۰۰۰ نفر را تحت پوشش دارند که به طور متوسط ۸۰۰ نفر آنها زنان در سن فرزندآوری می باشند. </a:t>
            </a:r>
          </a:p>
          <a:p>
            <a:pPr marL="351861" indent="-351861" algn="just">
              <a:buFont typeface="Wingdings" panose="05000000000000000000" pitchFamily="2" charset="2"/>
              <a:buChar char="§"/>
            </a:pPr>
            <a:r>
              <a:rPr lang="fa-IR" sz="2155" dirty="0">
                <a:cs typeface="B Nazanin" panose="00000400000000000000" pitchFamily="2" charset="-78"/>
              </a:rPr>
              <a:t>این کارکنان، در واقع نیروی </a:t>
            </a:r>
            <a:r>
              <a:rPr lang="fa-IR" sz="2155" dirty="0">
                <a:solidFill>
                  <a:srgbClr val="FF0000"/>
                </a:solidFill>
                <a:cs typeface="B Nazanin" panose="00000400000000000000" pitchFamily="2" charset="-78"/>
              </a:rPr>
              <a:t>خط مقدم وزارت بهداشت </a:t>
            </a:r>
            <a:r>
              <a:rPr lang="fa-IR" sz="2155" dirty="0">
                <a:cs typeface="B Nazanin" panose="00000400000000000000" pitchFamily="2" charset="-78"/>
              </a:rPr>
              <a:t>در ارائه خدمات بهداشتی از جمله خدمات و مشاوره های تنظیم خانواده اند. </a:t>
            </a:r>
            <a:endParaRPr lang="en-US" sz="2155" dirty="0">
              <a:cs typeface="B Nazanin" panose="00000400000000000000" pitchFamily="2" charset="-78"/>
            </a:endParaRPr>
          </a:p>
        </p:txBody>
      </p:sp>
      <p:sp>
        <p:nvSpPr>
          <p:cNvPr id="3" name="Rectangle: Rounded Corners 2">
            <a:extLst>
              <a:ext uri="{FF2B5EF4-FFF2-40B4-BE49-F238E27FC236}">
                <a16:creationId xmlns:a16="http://schemas.microsoft.com/office/drawing/2014/main" id="{0EAEBA6A-C7DD-4C24-90A3-5B82306DA379}"/>
              </a:ext>
            </a:extLst>
          </p:cNvPr>
          <p:cNvSpPr/>
          <p:nvPr/>
        </p:nvSpPr>
        <p:spPr>
          <a:xfrm>
            <a:off x="1619672" y="260648"/>
            <a:ext cx="6336704"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3200" dirty="0">
                <a:cs typeface="B Homa" panose="00000400000000000000" pitchFamily="2" charset="-78"/>
              </a:rPr>
              <a:t>نفش شبکه سلامت در کمک به فرزند آوری</a:t>
            </a:r>
            <a:endParaRPr lang="en-US" sz="3200" dirty="0">
              <a:cs typeface="B Homa" panose="00000400000000000000" pitchFamily="2" charset="-78"/>
            </a:endParaRPr>
          </a:p>
        </p:txBody>
      </p:sp>
      <p:pic>
        <p:nvPicPr>
          <p:cNvPr id="4" name="Picture 3">
            <a:extLst>
              <a:ext uri="{FF2B5EF4-FFF2-40B4-BE49-F238E27FC236}">
                <a16:creationId xmlns:a16="http://schemas.microsoft.com/office/drawing/2014/main" id="{77173771-9720-492C-8769-8020CE0603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496" y="5661248"/>
            <a:ext cx="920736" cy="864096"/>
          </a:xfrm>
          <a:prstGeom prst="rect">
            <a:avLst/>
          </a:prstGeom>
        </p:spPr>
      </p:pic>
    </p:spTree>
    <p:extLst>
      <p:ext uri="{BB962C8B-B14F-4D97-AF65-F5344CB8AC3E}">
        <p14:creationId xmlns:p14="http://schemas.microsoft.com/office/powerpoint/2010/main" val="3696624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3024554" y="2080126"/>
            <a:ext cx="4642338" cy="236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3078" b="1" dirty="0">
                <a:solidFill>
                  <a:schemeClr val="tx1"/>
                </a:solidFill>
                <a:latin typeface="Garamond" pitchFamily="18" charset="0"/>
                <a:cs typeface="Arial" pitchFamily="34" charset="0"/>
              </a:rPr>
              <a:t>Education is the most powerful weapon which you can use to change the world.</a:t>
            </a:r>
          </a:p>
          <a:p>
            <a:pPr eaLnBrk="1" hangingPunct="1">
              <a:spcBef>
                <a:spcPct val="0"/>
              </a:spcBef>
              <a:buClrTx/>
              <a:buSzTx/>
              <a:buFontTx/>
              <a:buNone/>
            </a:pPr>
            <a:r>
              <a:rPr lang="en-US" altLang="en-US" sz="2463" b="1" dirty="0">
                <a:solidFill>
                  <a:schemeClr val="tx1"/>
                </a:solidFill>
                <a:latin typeface="Garamond" pitchFamily="18" charset="0"/>
                <a:cs typeface="Arial" pitchFamily="34" charset="0"/>
              </a:rPr>
              <a:t>		           </a:t>
            </a:r>
            <a:r>
              <a:rPr lang="en-US" altLang="en-US" sz="1539" b="1" dirty="0">
                <a:solidFill>
                  <a:schemeClr val="tx1"/>
                </a:solidFill>
                <a:latin typeface="Garamond" pitchFamily="18" charset="0"/>
                <a:cs typeface="Arial" pitchFamily="34" charset="0"/>
              </a:rPr>
              <a:t>Nelson Mandela</a:t>
            </a:r>
            <a:endParaRPr lang="en-US" altLang="en-US" sz="3386" dirty="0">
              <a:solidFill>
                <a:schemeClr val="tx1"/>
              </a:solidFill>
              <a:latin typeface="Garamond" pitchFamily="18" charset="0"/>
              <a:cs typeface="Arial" pitchFamily="34" charset="0"/>
            </a:endParaRPr>
          </a:p>
        </p:txBody>
      </p:sp>
      <p:pic>
        <p:nvPicPr>
          <p:cNvPr id="4" name="Picture 2" descr="mandela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724" y="2080126"/>
            <a:ext cx="2039815" cy="252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DB93FC9-263B-4766-B8F5-1BBD3EAE16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476672"/>
            <a:ext cx="920736" cy="928107"/>
          </a:xfrm>
          <a:prstGeom prst="rect">
            <a:avLst/>
          </a:prstGeom>
        </p:spPr>
      </p:pic>
    </p:spTree>
    <p:extLst>
      <p:ext uri="{BB962C8B-B14F-4D97-AF65-F5344CB8AC3E}">
        <p14:creationId xmlns:p14="http://schemas.microsoft.com/office/powerpoint/2010/main" val="2483363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3024554" y="2080125"/>
            <a:ext cx="4642338" cy="18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just" rtl="1">
              <a:spcBef>
                <a:spcPct val="0"/>
              </a:spcBef>
              <a:buClrTx/>
              <a:buSzTx/>
              <a:buNone/>
            </a:pPr>
            <a:r>
              <a:rPr lang="fa-IR" altLang="en-US" sz="3078" b="1" dirty="0">
                <a:solidFill>
                  <a:srgbClr val="FF0000"/>
                </a:solidFill>
                <a:latin typeface=" b titr"/>
                <a:cs typeface="B Nazanin" panose="00000400000000000000" pitchFamily="2" charset="-78"/>
              </a:rPr>
              <a:t>آموزش</a:t>
            </a:r>
            <a:r>
              <a:rPr lang="fa-IR" altLang="en-US" sz="3078" b="1" dirty="0">
                <a:solidFill>
                  <a:schemeClr val="tx1"/>
                </a:solidFill>
                <a:latin typeface=" b titr"/>
                <a:cs typeface="B Nazanin" panose="00000400000000000000" pitchFamily="2" charset="-78"/>
              </a:rPr>
              <a:t> قوی ترین سلاحی است که می توانید برای تغییر جهان از آن استفاده کنید.</a:t>
            </a:r>
            <a:r>
              <a:rPr lang="en-US" altLang="en-US" sz="2463" b="1" dirty="0">
                <a:solidFill>
                  <a:schemeClr val="tx1"/>
                </a:solidFill>
                <a:latin typeface=" b titr"/>
                <a:cs typeface="B Nazanin" panose="00000400000000000000" pitchFamily="2" charset="-78"/>
              </a:rPr>
              <a:t>	</a:t>
            </a:r>
            <a:endParaRPr lang="fa-IR" altLang="en-US" sz="2463" b="1" dirty="0">
              <a:solidFill>
                <a:schemeClr val="tx1"/>
              </a:solidFill>
              <a:latin typeface=" b titr"/>
              <a:cs typeface="B Nazanin" panose="00000400000000000000" pitchFamily="2" charset="-78"/>
            </a:endParaRPr>
          </a:p>
          <a:p>
            <a:pPr algn="r" rtl="1">
              <a:spcBef>
                <a:spcPct val="0"/>
              </a:spcBef>
              <a:buClrTx/>
              <a:buSzTx/>
              <a:buNone/>
            </a:pPr>
            <a:r>
              <a:rPr lang="en-US" altLang="en-US" sz="2463" b="1" dirty="0">
                <a:solidFill>
                  <a:schemeClr val="tx1"/>
                </a:solidFill>
                <a:latin typeface="Garamond" pitchFamily="18" charset="0"/>
                <a:cs typeface="Arial" pitchFamily="34" charset="0"/>
              </a:rPr>
              <a:t>	</a:t>
            </a:r>
            <a:r>
              <a:rPr lang="fa-IR" altLang="en-US" sz="2463" b="1" dirty="0">
                <a:solidFill>
                  <a:schemeClr val="tx1"/>
                </a:solidFill>
                <a:latin typeface="Garamond" pitchFamily="18" charset="0"/>
                <a:cs typeface="Arial" pitchFamily="34" charset="0"/>
              </a:rPr>
              <a:t>                          </a:t>
            </a:r>
            <a:r>
              <a:rPr lang="fa-IR" altLang="en-US" sz="2155" dirty="0">
                <a:solidFill>
                  <a:schemeClr val="tx1"/>
                </a:solidFill>
                <a:latin typeface="Garamond" pitchFamily="18" charset="0"/>
                <a:cs typeface="Arial" pitchFamily="34" charset="0"/>
              </a:rPr>
              <a:t>نلسون ماندلا</a:t>
            </a:r>
            <a:endParaRPr lang="en-US" altLang="en-US" sz="3078" dirty="0">
              <a:solidFill>
                <a:schemeClr val="tx1"/>
              </a:solidFill>
              <a:latin typeface="Garamond" pitchFamily="18" charset="0"/>
              <a:cs typeface="Arial" pitchFamily="34" charset="0"/>
            </a:endParaRPr>
          </a:p>
        </p:txBody>
      </p:sp>
      <p:pic>
        <p:nvPicPr>
          <p:cNvPr id="4" name="Picture 2" descr="mandela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724" y="2080126"/>
            <a:ext cx="2039815" cy="252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A1DF7B64-79C6-4879-AB3C-D3162CB083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692696"/>
            <a:ext cx="920736" cy="928107"/>
          </a:xfrm>
          <a:prstGeom prst="rect">
            <a:avLst/>
          </a:prstGeom>
        </p:spPr>
      </p:pic>
    </p:spTree>
    <p:extLst>
      <p:ext uri="{BB962C8B-B14F-4D97-AF65-F5344CB8AC3E}">
        <p14:creationId xmlns:p14="http://schemas.microsoft.com/office/powerpoint/2010/main" val="3703251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583865" y="2542274"/>
            <a:ext cx="8008024" cy="2881859"/>
          </a:xfrm>
        </p:spPr>
        <p:txBody>
          <a:bodyPr>
            <a:noAutofit/>
          </a:bodyPr>
          <a:lstStyle/>
          <a:p>
            <a:pPr marL="0" indent="0" algn="ctr">
              <a:lnSpc>
                <a:spcPct val="150000"/>
              </a:lnSpc>
              <a:buNone/>
            </a:pPr>
            <a:r>
              <a:rPr lang="en-GB" sz="2155" dirty="0">
                <a:cs typeface="B Nazanin" panose="00000400000000000000" pitchFamily="2" charset="-78"/>
              </a:rPr>
              <a:t>Incentives of providers, as well as patient-level interventions are also very important</a:t>
            </a:r>
            <a:endParaRPr lang="fa-IR" sz="2155" dirty="0">
              <a:cs typeface="B Nazanin" panose="00000400000000000000" pitchFamily="2" charset="-78"/>
            </a:endParaRPr>
          </a:p>
          <a:p>
            <a:pPr marL="0" indent="0" algn="ctr">
              <a:lnSpc>
                <a:spcPct val="150000"/>
              </a:lnSpc>
              <a:buNone/>
            </a:pPr>
            <a:endParaRPr lang="fa-IR" sz="2155" dirty="0">
              <a:cs typeface="B Nazanin" panose="00000400000000000000" pitchFamily="2" charset="-78"/>
            </a:endParaRPr>
          </a:p>
          <a:p>
            <a:pPr marL="0" indent="0" algn="ctr">
              <a:lnSpc>
                <a:spcPct val="150000"/>
              </a:lnSpc>
              <a:buNone/>
            </a:pPr>
            <a:r>
              <a:rPr lang="fa-IR" sz="2155" dirty="0">
                <a:cs typeface="B Nazanin" panose="00000400000000000000" pitchFamily="2" charset="-78"/>
              </a:rPr>
              <a:t> مداخلات در سطح بیمار و مشوق های ارائه دهندگان </a:t>
            </a:r>
          </a:p>
          <a:p>
            <a:pPr marL="0" indent="0" algn="ctr">
              <a:lnSpc>
                <a:spcPct val="150000"/>
              </a:lnSpc>
              <a:buNone/>
            </a:pPr>
            <a:r>
              <a:rPr lang="fa-IR" sz="2155" dirty="0">
                <a:cs typeface="B Nazanin" panose="00000400000000000000" pitchFamily="2" charset="-78"/>
              </a:rPr>
              <a:t>در کنار هم  بسیار مهم هستند</a:t>
            </a:r>
          </a:p>
          <a:p>
            <a:pPr marL="0" indent="0" algn="ctr">
              <a:lnSpc>
                <a:spcPct val="150000"/>
              </a:lnSpc>
              <a:buNone/>
            </a:pPr>
            <a:endParaRPr lang="en-GB" sz="2155" dirty="0">
              <a:cs typeface="B Nazanin" panose="00000400000000000000" pitchFamily="2" charset="-78"/>
            </a:endParaRPr>
          </a:p>
        </p:txBody>
      </p:sp>
      <p:sp>
        <p:nvSpPr>
          <p:cNvPr id="5" name="TextBox 4"/>
          <p:cNvSpPr txBox="1"/>
          <p:nvPr/>
        </p:nvSpPr>
        <p:spPr>
          <a:xfrm>
            <a:off x="2312057" y="1489287"/>
            <a:ext cx="4652825" cy="423962"/>
          </a:xfrm>
          <a:prstGeom prst="rect">
            <a:avLst/>
          </a:prstGeom>
          <a:noFill/>
        </p:spPr>
        <p:txBody>
          <a:bodyPr wrap="square" rtlCol="0">
            <a:spAutoFit/>
          </a:bodyPr>
          <a:lstStyle/>
          <a:p>
            <a:pPr algn="ctr"/>
            <a:r>
              <a:rPr lang="fa-IR" sz="2155" b="1" dirty="0">
                <a:latin typeface=" b titr"/>
                <a:cs typeface="B Titr" panose="00000700000000000000" pitchFamily="2" charset="-78"/>
              </a:rPr>
              <a:t>فرهنگ سازی سلامت</a:t>
            </a:r>
            <a:endParaRPr lang="en-US" sz="2155" b="1" dirty="0">
              <a:latin typeface=" b titr"/>
              <a:cs typeface="B Titr" panose="00000700000000000000" pitchFamily="2" charset="-78"/>
            </a:endParaRPr>
          </a:p>
        </p:txBody>
      </p:sp>
      <p:pic>
        <p:nvPicPr>
          <p:cNvPr id="6" name="Picture 5">
            <a:extLst>
              <a:ext uri="{FF2B5EF4-FFF2-40B4-BE49-F238E27FC236}">
                <a16:creationId xmlns:a16="http://schemas.microsoft.com/office/drawing/2014/main" id="{1DFB99A9-8E46-4090-8934-3B5E6B933B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1632" y="5589104"/>
            <a:ext cx="920736" cy="928107"/>
          </a:xfrm>
          <a:prstGeom prst="rect">
            <a:avLst/>
          </a:prstGeom>
        </p:spPr>
      </p:pic>
    </p:spTree>
    <p:extLst>
      <p:ext uri="{BB962C8B-B14F-4D97-AF65-F5344CB8AC3E}">
        <p14:creationId xmlns:p14="http://schemas.microsoft.com/office/powerpoint/2010/main" val="322876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1000"/>
                                        <p:tgtEl>
                                          <p:spTgt spid="4">
                                            <p:txEl>
                                              <p:pRg st="3" end="3"/>
                                            </p:txEl>
                                          </p:spTgt>
                                        </p:tgtEl>
                                      </p:cBhvr>
                                    </p:animEffect>
                                    <p:anim calcmode="lin" valueType="num">
                                      <p:cBhvr>
                                        <p:cTn id="2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2632287" y="1600128"/>
            <a:ext cx="3494710" cy="3579928"/>
          </a:xfrm>
          <a:prstGeom prst="ellipse">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 name="Oval 7"/>
          <p:cNvSpPr/>
          <p:nvPr/>
        </p:nvSpPr>
        <p:spPr>
          <a:xfrm>
            <a:off x="2902936" y="1970989"/>
            <a:ext cx="2943733" cy="2860601"/>
          </a:xfrm>
          <a:prstGeom prst="ellipse">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 name="Oval 5"/>
          <p:cNvSpPr/>
          <p:nvPr/>
        </p:nvSpPr>
        <p:spPr>
          <a:xfrm>
            <a:off x="3131070" y="2348302"/>
            <a:ext cx="2493917" cy="21059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 name="Oval 3"/>
          <p:cNvSpPr/>
          <p:nvPr/>
        </p:nvSpPr>
        <p:spPr>
          <a:xfrm>
            <a:off x="3546723" y="2708535"/>
            <a:ext cx="1662611" cy="1385509"/>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 name="TextBox 4"/>
          <p:cNvSpPr txBox="1"/>
          <p:nvPr/>
        </p:nvSpPr>
        <p:spPr>
          <a:xfrm>
            <a:off x="3768405" y="3223631"/>
            <a:ext cx="1219248" cy="376578"/>
          </a:xfrm>
          <a:prstGeom prst="rect">
            <a:avLst/>
          </a:prstGeom>
          <a:noFill/>
        </p:spPr>
        <p:txBody>
          <a:bodyPr wrap="square" rtlCol="0">
            <a:spAutoFit/>
          </a:bodyPr>
          <a:lstStyle/>
          <a:p>
            <a:pPr algn="ctr" rtl="1"/>
            <a:r>
              <a:rPr lang="fa-IR" sz="1847" dirty="0">
                <a:solidFill>
                  <a:schemeClr val="bg1"/>
                </a:solidFill>
                <a:cs typeface="B Titr" panose="00000700000000000000" pitchFamily="2" charset="-78"/>
              </a:rPr>
              <a:t>تغییر سیاست </a:t>
            </a:r>
            <a:endParaRPr lang="en-US" sz="1847" dirty="0">
              <a:solidFill>
                <a:schemeClr val="bg1"/>
              </a:solidFill>
              <a:cs typeface="B Titr" panose="00000700000000000000" pitchFamily="2" charset="-78"/>
            </a:endParaRPr>
          </a:p>
        </p:txBody>
      </p:sp>
      <p:sp>
        <p:nvSpPr>
          <p:cNvPr id="7" name="TextBox 6"/>
          <p:cNvSpPr txBox="1"/>
          <p:nvPr/>
        </p:nvSpPr>
        <p:spPr>
          <a:xfrm>
            <a:off x="3714937" y="2390565"/>
            <a:ext cx="1188146" cy="281744"/>
          </a:xfrm>
          <a:prstGeom prst="rect">
            <a:avLst/>
          </a:prstGeom>
          <a:noFill/>
        </p:spPr>
        <p:txBody>
          <a:bodyPr wrap="none" rtlCol="0">
            <a:spAutoFit/>
          </a:bodyPr>
          <a:lstStyle/>
          <a:p>
            <a:pPr algn="r" rtl="1"/>
            <a:r>
              <a:rPr lang="fa-IR" sz="1231" dirty="0">
                <a:solidFill>
                  <a:schemeClr val="bg1"/>
                </a:solidFill>
                <a:cs typeface="B Titr" panose="00000700000000000000" pitchFamily="2" charset="-78"/>
              </a:rPr>
              <a:t>تغییر رفتار عمومی</a:t>
            </a:r>
            <a:endParaRPr lang="en-US" sz="1231" dirty="0">
              <a:solidFill>
                <a:schemeClr val="bg1"/>
              </a:solidFill>
              <a:cs typeface="B Titr" panose="00000700000000000000" pitchFamily="2" charset="-78"/>
            </a:endParaRPr>
          </a:p>
        </p:txBody>
      </p:sp>
      <p:sp>
        <p:nvSpPr>
          <p:cNvPr id="9" name="TextBox 8"/>
          <p:cNvSpPr txBox="1"/>
          <p:nvPr/>
        </p:nvSpPr>
        <p:spPr>
          <a:xfrm>
            <a:off x="3540484" y="2081888"/>
            <a:ext cx="1479892" cy="281744"/>
          </a:xfrm>
          <a:prstGeom prst="rect">
            <a:avLst/>
          </a:prstGeom>
          <a:noFill/>
        </p:spPr>
        <p:txBody>
          <a:bodyPr wrap="none" rtlCol="0">
            <a:spAutoFit/>
          </a:bodyPr>
          <a:lstStyle/>
          <a:p>
            <a:pPr algn="r" rtl="1"/>
            <a:r>
              <a:rPr lang="fa-IR" sz="1231" dirty="0">
                <a:solidFill>
                  <a:schemeClr val="bg1"/>
                </a:solidFill>
                <a:cs typeface="B Titr" panose="00000700000000000000" pitchFamily="2" charset="-78"/>
              </a:rPr>
              <a:t>تغییر عادت های عمومی</a:t>
            </a:r>
            <a:endParaRPr lang="en-US" sz="1231" dirty="0">
              <a:solidFill>
                <a:schemeClr val="bg1"/>
              </a:solidFill>
              <a:cs typeface="B Titr" panose="00000700000000000000" pitchFamily="2" charset="-78"/>
            </a:endParaRPr>
          </a:p>
        </p:txBody>
      </p:sp>
      <p:sp>
        <p:nvSpPr>
          <p:cNvPr id="11" name="TextBox 10"/>
          <p:cNvSpPr txBox="1"/>
          <p:nvPr/>
        </p:nvSpPr>
        <p:spPr>
          <a:xfrm>
            <a:off x="3809049" y="1710968"/>
            <a:ext cx="1207382" cy="281744"/>
          </a:xfrm>
          <a:prstGeom prst="rect">
            <a:avLst/>
          </a:prstGeom>
          <a:noFill/>
        </p:spPr>
        <p:txBody>
          <a:bodyPr wrap="none" rtlCol="0">
            <a:spAutoFit/>
          </a:bodyPr>
          <a:lstStyle/>
          <a:p>
            <a:pPr algn="r" rtl="1"/>
            <a:r>
              <a:rPr lang="fa-IR" sz="1231" dirty="0">
                <a:solidFill>
                  <a:schemeClr val="bg1"/>
                </a:solidFill>
                <a:cs typeface="B Titr" panose="00000700000000000000" pitchFamily="2" charset="-78"/>
              </a:rPr>
              <a:t>تغییر عقاید عمومی</a:t>
            </a:r>
            <a:endParaRPr lang="en-US" sz="1231" dirty="0">
              <a:solidFill>
                <a:schemeClr val="bg1"/>
              </a:solidFill>
              <a:cs typeface="B Titr" panose="00000700000000000000" pitchFamily="2" charset="-78"/>
            </a:endParaRPr>
          </a:p>
        </p:txBody>
      </p:sp>
      <p:sp>
        <p:nvSpPr>
          <p:cNvPr id="12" name="Rectangle 11"/>
          <p:cNvSpPr/>
          <p:nvPr/>
        </p:nvSpPr>
        <p:spPr>
          <a:xfrm>
            <a:off x="969676" y="2517769"/>
            <a:ext cx="1052987" cy="612043"/>
          </a:xfrm>
          <a:prstGeom prst="rect">
            <a:avLst/>
          </a:prstGeom>
          <a:solidFill>
            <a:schemeClr val="bg1">
              <a:lumMod val="6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385" b="1" dirty="0">
                <a:solidFill>
                  <a:srgbClr val="FF0000"/>
                </a:solidFill>
                <a:cs typeface="B Nazanin" panose="00000400000000000000" pitchFamily="2" charset="-78"/>
              </a:rPr>
              <a:t>در نظر گرفتن بازیگران اصلی</a:t>
            </a:r>
            <a:endParaRPr lang="en-US" sz="1385" b="1" dirty="0">
              <a:solidFill>
                <a:srgbClr val="FF0000"/>
              </a:solidFill>
              <a:cs typeface="B Nazanin" panose="00000400000000000000" pitchFamily="2" charset="-78"/>
            </a:endParaRPr>
          </a:p>
        </p:txBody>
      </p:sp>
      <p:sp>
        <p:nvSpPr>
          <p:cNvPr id="13" name="Rectangle 12"/>
          <p:cNvSpPr/>
          <p:nvPr/>
        </p:nvSpPr>
        <p:spPr>
          <a:xfrm>
            <a:off x="6788815" y="2611588"/>
            <a:ext cx="1052987" cy="612043"/>
          </a:xfrm>
          <a:prstGeom prst="rect">
            <a:avLst/>
          </a:prstGeom>
          <a:solidFill>
            <a:schemeClr val="bg1">
              <a:lumMod val="6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385" b="1" dirty="0">
                <a:solidFill>
                  <a:srgbClr val="FF0000"/>
                </a:solidFill>
                <a:cs typeface="B Nazanin" panose="00000400000000000000" pitchFamily="2" charset="-78"/>
              </a:rPr>
              <a:t>اجماع نخبگانی</a:t>
            </a:r>
            <a:endParaRPr lang="en-US" sz="1385" b="1" dirty="0">
              <a:solidFill>
                <a:srgbClr val="FF0000"/>
              </a:solidFill>
              <a:cs typeface="B Nazanin" panose="00000400000000000000" pitchFamily="2" charset="-78"/>
            </a:endParaRPr>
          </a:p>
        </p:txBody>
      </p:sp>
      <p:sp>
        <p:nvSpPr>
          <p:cNvPr id="14" name="Rectangle 13"/>
          <p:cNvSpPr/>
          <p:nvPr/>
        </p:nvSpPr>
        <p:spPr>
          <a:xfrm>
            <a:off x="6622554" y="3677182"/>
            <a:ext cx="1052987" cy="612043"/>
          </a:xfrm>
          <a:prstGeom prst="rect">
            <a:avLst/>
          </a:prstGeom>
          <a:solidFill>
            <a:schemeClr val="bg1">
              <a:lumMod val="6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385" b="1" dirty="0">
                <a:solidFill>
                  <a:srgbClr val="FF0000"/>
                </a:solidFill>
                <a:cs typeface="B Nazanin" panose="00000400000000000000" pitchFamily="2" charset="-78"/>
              </a:rPr>
              <a:t>همراه کردن مراجع مذهبی</a:t>
            </a:r>
            <a:endParaRPr lang="en-US" sz="1385" b="1" dirty="0">
              <a:solidFill>
                <a:srgbClr val="FF0000"/>
              </a:solidFill>
              <a:cs typeface="B Nazanin" panose="00000400000000000000" pitchFamily="2" charset="-78"/>
            </a:endParaRPr>
          </a:p>
        </p:txBody>
      </p:sp>
      <p:sp>
        <p:nvSpPr>
          <p:cNvPr id="15" name="Rectangle 14"/>
          <p:cNvSpPr/>
          <p:nvPr/>
        </p:nvSpPr>
        <p:spPr>
          <a:xfrm>
            <a:off x="1357618" y="1469845"/>
            <a:ext cx="1052987" cy="612043"/>
          </a:xfrm>
          <a:prstGeom prst="rect">
            <a:avLst/>
          </a:prstGeom>
          <a:solidFill>
            <a:schemeClr val="bg1">
              <a:lumMod val="6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385" b="1" dirty="0">
                <a:solidFill>
                  <a:srgbClr val="FF0000"/>
                </a:solidFill>
                <a:cs typeface="B Nazanin" panose="00000400000000000000" pitchFamily="2" charset="-78"/>
              </a:rPr>
              <a:t>همگانی نشان دادن تغییر</a:t>
            </a:r>
            <a:endParaRPr lang="en-US" sz="1385" b="1" dirty="0">
              <a:solidFill>
                <a:srgbClr val="FF0000"/>
              </a:solidFill>
              <a:cs typeface="B Nazanin" panose="00000400000000000000" pitchFamily="2" charset="-78"/>
            </a:endParaRPr>
          </a:p>
        </p:txBody>
      </p:sp>
      <p:sp>
        <p:nvSpPr>
          <p:cNvPr id="16" name="Rectangle 15"/>
          <p:cNvSpPr/>
          <p:nvPr/>
        </p:nvSpPr>
        <p:spPr>
          <a:xfrm>
            <a:off x="6456293" y="1600128"/>
            <a:ext cx="1052987" cy="612043"/>
          </a:xfrm>
          <a:prstGeom prst="rect">
            <a:avLst/>
          </a:prstGeom>
          <a:solidFill>
            <a:schemeClr val="bg1">
              <a:lumMod val="6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385" b="1" dirty="0">
                <a:solidFill>
                  <a:srgbClr val="FF0000"/>
                </a:solidFill>
                <a:cs typeface="B Nazanin" panose="00000400000000000000" pitchFamily="2" charset="-78"/>
              </a:rPr>
              <a:t>ذی نفع کردن مردم</a:t>
            </a:r>
            <a:endParaRPr lang="en-US" sz="1385" b="1" dirty="0">
              <a:solidFill>
                <a:srgbClr val="FF0000"/>
              </a:solidFill>
              <a:cs typeface="B Nazanin" panose="00000400000000000000" pitchFamily="2" charset="-78"/>
            </a:endParaRPr>
          </a:p>
        </p:txBody>
      </p:sp>
      <p:sp>
        <p:nvSpPr>
          <p:cNvPr id="17" name="Rectangle 16"/>
          <p:cNvSpPr/>
          <p:nvPr/>
        </p:nvSpPr>
        <p:spPr>
          <a:xfrm>
            <a:off x="1135937" y="3677182"/>
            <a:ext cx="1052987" cy="612043"/>
          </a:xfrm>
          <a:prstGeom prst="rect">
            <a:avLst/>
          </a:prstGeom>
          <a:solidFill>
            <a:schemeClr val="bg1">
              <a:lumMod val="6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385" b="1" dirty="0">
                <a:solidFill>
                  <a:srgbClr val="FF0000"/>
                </a:solidFill>
                <a:cs typeface="B Nazanin" panose="00000400000000000000" pitchFamily="2" charset="-78"/>
              </a:rPr>
              <a:t>در نظر گرفتن زمینه های محیطی</a:t>
            </a:r>
            <a:endParaRPr lang="en-US" sz="1385" b="1" dirty="0">
              <a:solidFill>
                <a:srgbClr val="FF0000"/>
              </a:solidFill>
              <a:cs typeface="B Nazanin" panose="00000400000000000000" pitchFamily="2" charset="-78"/>
            </a:endParaRPr>
          </a:p>
        </p:txBody>
      </p:sp>
      <p:sp>
        <p:nvSpPr>
          <p:cNvPr id="18" name="Rectangle 17"/>
          <p:cNvSpPr/>
          <p:nvPr/>
        </p:nvSpPr>
        <p:spPr>
          <a:xfrm>
            <a:off x="1579300" y="4874034"/>
            <a:ext cx="1052987" cy="612043"/>
          </a:xfrm>
          <a:prstGeom prst="rect">
            <a:avLst/>
          </a:prstGeom>
          <a:solidFill>
            <a:schemeClr val="bg1">
              <a:lumMod val="6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385" b="1" dirty="0">
                <a:solidFill>
                  <a:srgbClr val="FF0000"/>
                </a:solidFill>
                <a:cs typeface="B Nazanin" panose="00000400000000000000" pitchFamily="2" charset="-78"/>
              </a:rPr>
              <a:t>رسانه و تبلیغات</a:t>
            </a:r>
            <a:endParaRPr lang="en-US" sz="1385" b="1" dirty="0">
              <a:solidFill>
                <a:srgbClr val="FF0000"/>
              </a:solidFill>
              <a:cs typeface="B Nazanin" panose="00000400000000000000" pitchFamily="2" charset="-78"/>
            </a:endParaRPr>
          </a:p>
        </p:txBody>
      </p:sp>
      <p:sp>
        <p:nvSpPr>
          <p:cNvPr id="19" name="Rectangle 18"/>
          <p:cNvSpPr/>
          <p:nvPr/>
        </p:nvSpPr>
        <p:spPr>
          <a:xfrm>
            <a:off x="6096060" y="4759089"/>
            <a:ext cx="1052987" cy="612043"/>
          </a:xfrm>
          <a:prstGeom prst="rect">
            <a:avLst/>
          </a:prstGeom>
          <a:solidFill>
            <a:schemeClr val="bg1">
              <a:lumMod val="6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385" b="1" dirty="0">
                <a:solidFill>
                  <a:srgbClr val="FF0000"/>
                </a:solidFill>
                <a:cs typeface="B Nazanin" panose="00000400000000000000" pitchFamily="2" charset="-78"/>
              </a:rPr>
              <a:t>آموزش محسوس و نامحسوس</a:t>
            </a:r>
            <a:endParaRPr lang="en-US" sz="1385" b="1" dirty="0">
              <a:solidFill>
                <a:srgbClr val="FF0000"/>
              </a:solidFill>
              <a:cs typeface="B Nazanin" panose="00000400000000000000" pitchFamily="2" charset="-78"/>
            </a:endParaRPr>
          </a:p>
        </p:txBody>
      </p:sp>
      <p:pic>
        <p:nvPicPr>
          <p:cNvPr id="20" name="Picture 19">
            <a:extLst>
              <a:ext uri="{FF2B5EF4-FFF2-40B4-BE49-F238E27FC236}">
                <a16:creationId xmlns:a16="http://schemas.microsoft.com/office/drawing/2014/main" id="{D9A45573-FD9D-4B3F-A100-F2B6DB91D8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4434" y="5591662"/>
            <a:ext cx="920736" cy="928107"/>
          </a:xfrm>
          <a:prstGeom prst="rect">
            <a:avLst/>
          </a:prstGeom>
        </p:spPr>
      </p:pic>
    </p:spTree>
    <p:extLst>
      <p:ext uri="{BB962C8B-B14F-4D97-AF65-F5344CB8AC3E}">
        <p14:creationId xmlns:p14="http://schemas.microsoft.com/office/powerpoint/2010/main" val="267992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circle(in)">
                                      <p:cBhvr>
                                        <p:cTn id="55" dur="2000"/>
                                        <p:tgtEl>
                                          <p:spTgt spid="16"/>
                                        </p:tgtEl>
                                      </p:cBhvr>
                                    </p:animEffect>
                                  </p:childTnLst>
                                </p:cTn>
                              </p:par>
                              <p:par>
                                <p:cTn id="56" presetID="6" presetClass="entr" presetSubtype="16"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circle(in)">
                                      <p:cBhvr>
                                        <p:cTn id="58" dur="2000"/>
                                        <p:tgtEl>
                                          <p:spTgt spid="13"/>
                                        </p:tgtEl>
                                      </p:cBhvr>
                                    </p:animEffect>
                                  </p:childTnLst>
                                </p:cTn>
                              </p:par>
                              <p:par>
                                <p:cTn id="59" presetID="6" presetClass="entr" presetSubtype="16"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circle(in)">
                                      <p:cBhvr>
                                        <p:cTn id="61" dur="2000"/>
                                        <p:tgtEl>
                                          <p:spTgt spid="14"/>
                                        </p:tgtEl>
                                      </p:cBhvr>
                                    </p:animEffect>
                                  </p:childTnLst>
                                </p:cTn>
                              </p:par>
                              <p:par>
                                <p:cTn id="62" presetID="6" presetClass="entr" presetSubtype="16"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circle(in)">
                                      <p:cBhvr>
                                        <p:cTn id="64" dur="2000"/>
                                        <p:tgtEl>
                                          <p:spTgt spid="19"/>
                                        </p:tgtEl>
                                      </p:cBhvr>
                                    </p:animEffect>
                                  </p:childTnLst>
                                </p:cTn>
                              </p:par>
                              <p:par>
                                <p:cTn id="65" presetID="6" presetClass="entr" presetSubtype="16"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circle(in)">
                                      <p:cBhvr>
                                        <p:cTn id="67" dur="2000"/>
                                        <p:tgtEl>
                                          <p:spTgt spid="18"/>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circle(in)">
                                      <p:cBhvr>
                                        <p:cTn id="70" dur="2000"/>
                                        <p:tgtEl>
                                          <p:spTgt spid="17"/>
                                        </p:tgtEl>
                                      </p:cBhvr>
                                    </p:animEffect>
                                  </p:childTnLst>
                                </p:cTn>
                              </p:par>
                              <p:par>
                                <p:cTn id="71" presetID="6" presetClass="entr" presetSubtype="16"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circle(in)">
                                      <p:cBhvr>
                                        <p:cTn id="73" dur="2000"/>
                                        <p:tgtEl>
                                          <p:spTgt spid="12"/>
                                        </p:tgtEl>
                                      </p:cBhvr>
                                    </p:animEffect>
                                  </p:childTnLst>
                                </p:cTn>
                              </p:par>
                              <p:par>
                                <p:cTn id="74" presetID="6" presetClass="entr" presetSubtype="16"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circle(in)">
                                      <p:cBhvr>
                                        <p:cTn id="76"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6" grpId="0" animBg="1"/>
      <p:bldP spid="4" grpId="0" animBg="1"/>
      <p:bldP spid="5" grpId="0"/>
      <p:bldP spid="7" grpId="0"/>
      <p:bldP spid="9" grpId="0"/>
      <p:bldP spid="11" grpId="0"/>
      <p:bldP spid="12" grpId="0" animBg="1"/>
      <p:bldP spid="13" grpId="0" animBg="1"/>
      <p:bldP spid="14" grpId="0" animBg="1"/>
      <p:bldP spid="15" grpId="0" animBg="1"/>
      <p:bldP spid="16" grpId="0" animBg="1"/>
      <p:bldP spid="17" grpId="0" animBg="1"/>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3864" y="1544707"/>
            <a:ext cx="8109209" cy="3740255"/>
          </a:xfrm>
          <a:prstGeom prst="rect">
            <a:avLst/>
          </a:prstGeom>
          <a:noFill/>
        </p:spPr>
        <p:txBody>
          <a:bodyPr wrap="square" rtlCol="0">
            <a:spAutoFit/>
          </a:bodyPr>
          <a:lstStyle/>
          <a:p>
            <a:pPr marL="351861" indent="-351861" algn="just">
              <a:buFont typeface="Wingdings" panose="05000000000000000000" pitchFamily="2" charset="2"/>
              <a:buChar char="§"/>
            </a:pPr>
            <a:r>
              <a:rPr lang="fa-IR" sz="2155" dirty="0">
                <a:cs typeface="B Nazanin" panose="00000400000000000000" pitchFamily="2" charset="-78"/>
              </a:rPr>
              <a:t>ضرورت تحول در </a:t>
            </a:r>
            <a:r>
              <a:rPr lang="fa-IR" sz="2155" b="1" u="sng" dirty="0">
                <a:solidFill>
                  <a:srgbClr val="FF0000"/>
                </a:solidFill>
                <a:cs typeface="B Nazanin" panose="00000400000000000000" pitchFamily="2" charset="-78"/>
              </a:rPr>
              <a:t>آموزش</a:t>
            </a:r>
            <a:r>
              <a:rPr lang="fa-IR" sz="2155" dirty="0">
                <a:cs typeface="B Nazanin" panose="00000400000000000000" pitchFamily="2" charset="-78"/>
              </a:rPr>
              <a:t> بهورزان و مراقبین سلامت و همچنین ارائه </a:t>
            </a:r>
            <a:r>
              <a:rPr lang="fa-IR" sz="2155" b="1" u="sng" dirty="0">
                <a:solidFill>
                  <a:srgbClr val="FF0000"/>
                </a:solidFill>
                <a:cs typeface="B Nazanin" panose="00000400000000000000" pitchFamily="2" charset="-78"/>
              </a:rPr>
              <a:t>مشوق</a:t>
            </a:r>
            <a:r>
              <a:rPr lang="fa-IR" sz="2155" dirty="0">
                <a:cs typeface="B Nazanin" panose="00000400000000000000" pitchFamily="2" charset="-78"/>
              </a:rPr>
              <a:t> به آنها در جهت سیاستهای جمعیت</a:t>
            </a:r>
          </a:p>
          <a:p>
            <a:pPr marL="351861" indent="-351861" algn="just">
              <a:buFont typeface="Wingdings" panose="05000000000000000000" pitchFamily="2" charset="2"/>
              <a:buChar char="§"/>
            </a:pPr>
            <a:r>
              <a:rPr lang="fa-IR" sz="2155" dirty="0">
                <a:cs typeface="B Nazanin" panose="00000400000000000000" pitchFamily="2" charset="-78"/>
              </a:rPr>
              <a:t>نقش هر بهورز یا مراقب سلامت (</a:t>
            </a:r>
            <a:r>
              <a:rPr lang="fa-IR" sz="2155" dirty="0">
                <a:solidFill>
                  <a:srgbClr val="FF0000"/>
                </a:solidFill>
                <a:cs typeface="B Nazanin" panose="00000400000000000000" pitchFamily="2" charset="-78"/>
              </a:rPr>
              <a:t>سطح یک ارائه ی خدمات</a:t>
            </a:r>
            <a:r>
              <a:rPr lang="fa-IR" sz="2155" dirty="0">
                <a:cs typeface="B Nazanin" panose="00000400000000000000" pitchFamily="2" charset="-78"/>
              </a:rPr>
              <a:t>):</a:t>
            </a:r>
          </a:p>
          <a:p>
            <a:pPr marL="263896" indent="-263896" algn="just">
              <a:buFont typeface="Wingdings" panose="05000000000000000000" pitchFamily="2" charset="2"/>
              <a:buChar char="ü"/>
            </a:pPr>
            <a:r>
              <a:rPr lang="fa-IR" sz="2155" dirty="0">
                <a:cs typeface="B Nazanin" panose="00000400000000000000" pitchFamily="2" charset="-78"/>
              </a:rPr>
              <a:t>اولا </a:t>
            </a:r>
            <a:r>
              <a:rPr lang="fa-IR" sz="2155" dirty="0">
                <a:solidFill>
                  <a:srgbClr val="FF0000"/>
                </a:solidFill>
                <a:cs typeface="B Nazanin" panose="00000400000000000000" pitchFamily="2" charset="-78"/>
              </a:rPr>
              <a:t>ترغیب زنان </a:t>
            </a:r>
            <a:r>
              <a:rPr lang="fa-IR" sz="2155" dirty="0">
                <a:cs typeface="B Nazanin" panose="00000400000000000000" pitchFamily="2" charset="-78"/>
              </a:rPr>
              <a:t>تحت پوشش خود به فرزندآوری (موارد فاصله زیاد بین ازدواج و فرزند اول، فاصله زیاد بین فرزندان، زنان خواهان فرزند بالای 35سال و...) </a:t>
            </a:r>
          </a:p>
          <a:p>
            <a:pPr marL="263896" indent="-263896" algn="just">
              <a:buFont typeface="Wingdings" panose="05000000000000000000" pitchFamily="2" charset="2"/>
              <a:buChar char="ü"/>
            </a:pPr>
            <a:r>
              <a:rPr lang="fa-IR" sz="2155" dirty="0">
                <a:cs typeface="B Nazanin" panose="00000400000000000000" pitchFamily="2" charset="-78"/>
              </a:rPr>
              <a:t>ثانیاً منصرف کردن زنانی که به دلیل بارداری ناخواسته جهت </a:t>
            </a:r>
            <a:r>
              <a:rPr lang="fa-IR" sz="2155" dirty="0">
                <a:solidFill>
                  <a:srgbClr val="FF0000"/>
                </a:solidFill>
                <a:cs typeface="B Nazanin" panose="00000400000000000000" pitchFamily="2" charset="-78"/>
              </a:rPr>
              <a:t>مشاوره برای سقط </a:t>
            </a:r>
            <a:r>
              <a:rPr lang="fa-IR" sz="2155" dirty="0">
                <a:cs typeface="B Nazanin" panose="00000400000000000000" pitchFamily="2" charset="-78"/>
              </a:rPr>
              <a:t>به او مراجعه کرده اند</a:t>
            </a:r>
          </a:p>
          <a:p>
            <a:pPr marL="263896" indent="-263896" algn="just">
              <a:buFont typeface="Wingdings" panose="05000000000000000000" pitchFamily="2" charset="2"/>
              <a:buChar char="§"/>
            </a:pPr>
            <a:endParaRPr lang="fa-IR" sz="2155" dirty="0">
              <a:cs typeface="B Nazanin" panose="00000400000000000000" pitchFamily="2" charset="-78"/>
            </a:endParaRPr>
          </a:p>
          <a:p>
            <a:pPr marL="263896" indent="-263896" algn="just">
              <a:buFont typeface="Wingdings" panose="05000000000000000000" pitchFamily="2" charset="2"/>
              <a:buChar char="§"/>
            </a:pPr>
            <a:r>
              <a:rPr lang="fa-IR" sz="2155" dirty="0">
                <a:solidFill>
                  <a:srgbClr val="FF0000"/>
                </a:solidFill>
                <a:cs typeface="B Nazanin" panose="00000400000000000000" pitchFamily="2" charset="-78"/>
              </a:rPr>
              <a:t>نقش پزشک در سطح یک و دو سه</a:t>
            </a:r>
            <a:r>
              <a:rPr lang="fa-IR" sz="2155" dirty="0">
                <a:cs typeface="B Nazanin" panose="00000400000000000000" pitchFamily="2" charset="-78"/>
              </a:rPr>
              <a:t>:</a:t>
            </a:r>
          </a:p>
          <a:p>
            <a:pPr algn="just" rtl="1"/>
            <a:r>
              <a:rPr lang="fa-IR" sz="2155" dirty="0">
                <a:cs typeface="B Nazanin" panose="00000400000000000000" pitchFamily="2" charset="-78"/>
              </a:rPr>
              <a:t>فرهنگ سازی، تسهیل فرزندآوری و حذف موانع بر اساس موازین دقیق علمی</a:t>
            </a:r>
          </a:p>
          <a:p>
            <a:pPr algn="just" rtl="1"/>
            <a:endParaRPr lang="en-US" sz="2155" dirty="0">
              <a:cs typeface="B Nazanin" panose="00000400000000000000" pitchFamily="2" charset="-78"/>
            </a:endParaRPr>
          </a:p>
        </p:txBody>
      </p:sp>
      <p:sp>
        <p:nvSpPr>
          <p:cNvPr id="3" name="Rectangle: Rounded Corners 2">
            <a:extLst>
              <a:ext uri="{FF2B5EF4-FFF2-40B4-BE49-F238E27FC236}">
                <a16:creationId xmlns:a16="http://schemas.microsoft.com/office/drawing/2014/main" id="{2F733D67-6BD7-47A0-8A3A-F48BCB22287B}"/>
              </a:ext>
            </a:extLst>
          </p:cNvPr>
          <p:cNvSpPr/>
          <p:nvPr/>
        </p:nvSpPr>
        <p:spPr>
          <a:xfrm>
            <a:off x="1619672" y="260648"/>
            <a:ext cx="6336704"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3200" dirty="0">
                <a:cs typeface="B Homa" panose="00000400000000000000" pitchFamily="2" charset="-78"/>
              </a:rPr>
              <a:t>نقش آموزش در فرهنگ سازی بهداشتی </a:t>
            </a:r>
            <a:endParaRPr lang="en-US" sz="3200" dirty="0">
              <a:cs typeface="B Homa" panose="00000400000000000000" pitchFamily="2" charset="-78"/>
            </a:endParaRPr>
          </a:p>
        </p:txBody>
      </p:sp>
      <p:pic>
        <p:nvPicPr>
          <p:cNvPr id="4" name="Picture 3">
            <a:extLst>
              <a:ext uri="{FF2B5EF4-FFF2-40B4-BE49-F238E27FC236}">
                <a16:creationId xmlns:a16="http://schemas.microsoft.com/office/drawing/2014/main" id="{19A60F95-E374-4575-8525-D3BC7AF94B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496" y="5733256"/>
            <a:ext cx="920736" cy="928107"/>
          </a:xfrm>
          <a:prstGeom prst="rect">
            <a:avLst/>
          </a:prstGeom>
        </p:spPr>
      </p:pic>
    </p:spTree>
    <p:extLst>
      <p:ext uri="{BB962C8B-B14F-4D97-AF65-F5344CB8AC3E}">
        <p14:creationId xmlns:p14="http://schemas.microsoft.com/office/powerpoint/2010/main" val="3208856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Oval 78">
            <a:extLst>
              <a:ext uri="{FF2B5EF4-FFF2-40B4-BE49-F238E27FC236}">
                <a16:creationId xmlns:a16="http://schemas.microsoft.com/office/drawing/2014/main" id="{008EDC08-3E65-4DE8-9B53-B08FA5FEE7CB}"/>
              </a:ext>
            </a:extLst>
          </p:cNvPr>
          <p:cNvSpPr/>
          <p:nvPr/>
        </p:nvSpPr>
        <p:spPr>
          <a:xfrm>
            <a:off x="3380840" y="1355369"/>
            <a:ext cx="2246679" cy="2305519"/>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0" name="Rectangle 79">
            <a:extLst>
              <a:ext uri="{FF2B5EF4-FFF2-40B4-BE49-F238E27FC236}">
                <a16:creationId xmlns:a16="http://schemas.microsoft.com/office/drawing/2014/main" id="{8D6BAB20-5767-48E1-A75A-8BAFF36E1821}"/>
              </a:ext>
            </a:extLst>
          </p:cNvPr>
          <p:cNvSpPr/>
          <p:nvPr/>
        </p:nvSpPr>
        <p:spPr>
          <a:xfrm>
            <a:off x="3236256" y="2948228"/>
            <a:ext cx="2659276" cy="8522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1" name="Rectangle 80">
            <a:extLst>
              <a:ext uri="{FF2B5EF4-FFF2-40B4-BE49-F238E27FC236}">
                <a16:creationId xmlns:a16="http://schemas.microsoft.com/office/drawing/2014/main" id="{B0CFC1FC-5597-4EDC-8060-9C8DAE434223}"/>
              </a:ext>
            </a:extLst>
          </p:cNvPr>
          <p:cNvSpPr/>
          <p:nvPr/>
        </p:nvSpPr>
        <p:spPr>
          <a:xfrm>
            <a:off x="3236256" y="3065414"/>
            <a:ext cx="2659276" cy="8522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2" name="Rectangle 81">
            <a:extLst>
              <a:ext uri="{FF2B5EF4-FFF2-40B4-BE49-F238E27FC236}">
                <a16:creationId xmlns:a16="http://schemas.microsoft.com/office/drawing/2014/main" id="{8615F8A7-E32C-4CBB-9E81-55925025F02C}"/>
              </a:ext>
            </a:extLst>
          </p:cNvPr>
          <p:cNvSpPr/>
          <p:nvPr/>
        </p:nvSpPr>
        <p:spPr>
          <a:xfrm>
            <a:off x="3236256" y="2743072"/>
            <a:ext cx="2659276" cy="8522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3" name="Rectangle 82">
            <a:extLst>
              <a:ext uri="{FF2B5EF4-FFF2-40B4-BE49-F238E27FC236}">
                <a16:creationId xmlns:a16="http://schemas.microsoft.com/office/drawing/2014/main" id="{55B8F0C6-6CE2-4010-AA55-FBF611BF3399}"/>
              </a:ext>
            </a:extLst>
          </p:cNvPr>
          <p:cNvSpPr/>
          <p:nvPr/>
        </p:nvSpPr>
        <p:spPr>
          <a:xfrm>
            <a:off x="3065706" y="3182595"/>
            <a:ext cx="3000377" cy="365920"/>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dirty="0"/>
          </a:p>
        </p:txBody>
      </p:sp>
      <p:sp>
        <p:nvSpPr>
          <p:cNvPr id="84" name="Rectangle 83">
            <a:extLst>
              <a:ext uri="{FF2B5EF4-FFF2-40B4-BE49-F238E27FC236}">
                <a16:creationId xmlns:a16="http://schemas.microsoft.com/office/drawing/2014/main" id="{DB970C1D-0E70-40B8-A1E1-EE8343567347}"/>
              </a:ext>
            </a:extLst>
          </p:cNvPr>
          <p:cNvSpPr/>
          <p:nvPr/>
        </p:nvSpPr>
        <p:spPr>
          <a:xfrm>
            <a:off x="3065706" y="2625883"/>
            <a:ext cx="3000377" cy="85229"/>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5" name="Oval 84">
            <a:extLst>
              <a:ext uri="{FF2B5EF4-FFF2-40B4-BE49-F238E27FC236}">
                <a16:creationId xmlns:a16="http://schemas.microsoft.com/office/drawing/2014/main" id="{97E3948D-B22A-47E2-B575-697D2A539E36}"/>
              </a:ext>
            </a:extLst>
          </p:cNvPr>
          <p:cNvSpPr/>
          <p:nvPr/>
        </p:nvSpPr>
        <p:spPr>
          <a:xfrm>
            <a:off x="5755139" y="2412827"/>
            <a:ext cx="871538" cy="89436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6" name="Oval 85">
            <a:extLst>
              <a:ext uri="{FF2B5EF4-FFF2-40B4-BE49-F238E27FC236}">
                <a16:creationId xmlns:a16="http://schemas.microsoft.com/office/drawing/2014/main" id="{BDA95BAB-F7C0-4CC9-8938-AED6C44A9277}"/>
              </a:ext>
            </a:extLst>
          </p:cNvPr>
          <p:cNvSpPr/>
          <p:nvPr/>
        </p:nvSpPr>
        <p:spPr>
          <a:xfrm>
            <a:off x="2410663" y="2412827"/>
            <a:ext cx="871538" cy="89436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7" name="Rectangle 86">
            <a:extLst>
              <a:ext uri="{FF2B5EF4-FFF2-40B4-BE49-F238E27FC236}">
                <a16:creationId xmlns:a16="http://schemas.microsoft.com/office/drawing/2014/main" id="{0610002C-72EB-4516-BB5A-8C52FC107CE5}"/>
              </a:ext>
            </a:extLst>
          </p:cNvPr>
          <p:cNvSpPr/>
          <p:nvPr/>
        </p:nvSpPr>
        <p:spPr>
          <a:xfrm>
            <a:off x="3029632" y="2735252"/>
            <a:ext cx="2978403" cy="850361"/>
          </a:xfrm>
          <a:prstGeom prst="rect">
            <a:avLst/>
          </a:prstGeom>
        </p:spPr>
        <p:txBody>
          <a:bodyPr wrap="square">
            <a:spAutoFit/>
          </a:bodyPr>
          <a:lstStyle/>
          <a:p>
            <a:pPr algn="ctr" rtl="1"/>
            <a:r>
              <a:rPr lang="fa-IR" sz="2463" b="1" dirty="0">
                <a:solidFill>
                  <a:schemeClr val="accent1">
                    <a:lumMod val="75000"/>
                  </a:schemeClr>
                </a:solidFill>
                <a:cs typeface="B Roya" panose="00000400000000000000" pitchFamily="2" charset="-78"/>
              </a:rPr>
              <a:t>بالای 35 سال بارداری خطرناک است؟؟</a:t>
            </a:r>
          </a:p>
        </p:txBody>
      </p:sp>
      <p:pic>
        <p:nvPicPr>
          <p:cNvPr id="298" name="Graphic 297" descr="Pregnant lady">
            <a:extLst>
              <a:ext uri="{FF2B5EF4-FFF2-40B4-BE49-F238E27FC236}">
                <a16:creationId xmlns:a16="http://schemas.microsoft.com/office/drawing/2014/main" id="{6331E92D-A2E1-48FB-8A2E-3D4AA67B40C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93711" y="2259472"/>
            <a:ext cx="871538" cy="894362"/>
          </a:xfrm>
          <a:prstGeom prst="rect">
            <a:avLst/>
          </a:prstGeom>
        </p:spPr>
      </p:pic>
      <p:pic>
        <p:nvPicPr>
          <p:cNvPr id="299" name="Graphic 298" descr="Woman with baby">
            <a:extLst>
              <a:ext uri="{FF2B5EF4-FFF2-40B4-BE49-F238E27FC236}">
                <a16:creationId xmlns:a16="http://schemas.microsoft.com/office/drawing/2014/main" id="{4A4D8480-3207-42D4-A8A7-83F0960EAC2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22058" y="2277006"/>
            <a:ext cx="871538" cy="894362"/>
          </a:xfrm>
          <a:prstGeom prst="rect">
            <a:avLst/>
          </a:prstGeom>
        </p:spPr>
      </p:pic>
      <p:pic>
        <p:nvPicPr>
          <p:cNvPr id="300" name="Picture 299">
            <a:extLst>
              <a:ext uri="{FF2B5EF4-FFF2-40B4-BE49-F238E27FC236}">
                <a16:creationId xmlns:a16="http://schemas.microsoft.com/office/drawing/2014/main" id="{BB42C8BE-84BF-4ACC-ACB4-63883FA232C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6942" y="848545"/>
            <a:ext cx="1107979" cy="1835962"/>
          </a:xfrm>
          <a:prstGeom prst="rect">
            <a:avLst/>
          </a:prstGeom>
        </p:spPr>
      </p:pic>
      <p:grpSp>
        <p:nvGrpSpPr>
          <p:cNvPr id="376" name="Group 375">
            <a:extLst>
              <a:ext uri="{FF2B5EF4-FFF2-40B4-BE49-F238E27FC236}">
                <a16:creationId xmlns:a16="http://schemas.microsoft.com/office/drawing/2014/main" id="{D082789B-4B17-4626-A03C-CDF362648648}"/>
              </a:ext>
            </a:extLst>
          </p:cNvPr>
          <p:cNvGrpSpPr/>
          <p:nvPr/>
        </p:nvGrpSpPr>
        <p:grpSpPr>
          <a:xfrm>
            <a:off x="-170165" y="3580755"/>
            <a:ext cx="9530067" cy="2829548"/>
            <a:chOff x="4480089" y="4894240"/>
            <a:chExt cx="3530083" cy="3676448"/>
          </a:xfrm>
        </p:grpSpPr>
        <p:sp>
          <p:nvSpPr>
            <p:cNvPr id="377" name="Rectangle 376">
              <a:extLst>
                <a:ext uri="{FF2B5EF4-FFF2-40B4-BE49-F238E27FC236}">
                  <a16:creationId xmlns:a16="http://schemas.microsoft.com/office/drawing/2014/main" id="{84A0A566-0F16-438E-A105-A5565D632941}"/>
                </a:ext>
              </a:extLst>
            </p:cNvPr>
            <p:cNvSpPr/>
            <p:nvPr/>
          </p:nvSpPr>
          <p:spPr>
            <a:xfrm>
              <a:off x="4480089" y="5272437"/>
              <a:ext cx="3530083" cy="32982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378" name="Group 377">
              <a:extLst>
                <a:ext uri="{FF2B5EF4-FFF2-40B4-BE49-F238E27FC236}">
                  <a16:creationId xmlns:a16="http://schemas.microsoft.com/office/drawing/2014/main" id="{B7413987-FDEE-4F8A-AB80-5234B4F16DC8}"/>
                </a:ext>
              </a:extLst>
            </p:cNvPr>
            <p:cNvGrpSpPr/>
            <p:nvPr/>
          </p:nvGrpSpPr>
          <p:grpSpPr>
            <a:xfrm>
              <a:off x="4487911" y="4894240"/>
              <a:ext cx="3516370" cy="3516230"/>
              <a:chOff x="5432469" y="4176102"/>
              <a:chExt cx="7356607" cy="7356316"/>
            </a:xfrm>
          </p:grpSpPr>
          <p:sp>
            <p:nvSpPr>
              <p:cNvPr id="379" name="Rectangle 378">
                <a:extLst>
                  <a:ext uri="{FF2B5EF4-FFF2-40B4-BE49-F238E27FC236}">
                    <a16:creationId xmlns:a16="http://schemas.microsoft.com/office/drawing/2014/main" id="{71124EC0-B219-4EB2-BA31-7828931B84D2}"/>
                  </a:ext>
                </a:extLst>
              </p:cNvPr>
              <p:cNvSpPr/>
              <p:nvPr/>
            </p:nvSpPr>
            <p:spPr>
              <a:xfrm>
                <a:off x="5432469" y="4176102"/>
                <a:ext cx="7356607" cy="109569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80" name="Rectangle 379">
                <a:extLst>
                  <a:ext uri="{FF2B5EF4-FFF2-40B4-BE49-F238E27FC236}">
                    <a16:creationId xmlns:a16="http://schemas.microsoft.com/office/drawing/2014/main" id="{FA54D8BC-E3C3-41C3-8819-A596BDC01C32}"/>
                  </a:ext>
                </a:extLst>
              </p:cNvPr>
              <p:cNvSpPr/>
              <p:nvPr/>
            </p:nvSpPr>
            <p:spPr>
              <a:xfrm>
                <a:off x="5676967" y="5872663"/>
                <a:ext cx="6896613" cy="5659755"/>
              </a:xfrm>
              <a:prstGeom prst="rect">
                <a:avLst/>
              </a:prstGeom>
            </p:spPr>
            <p:txBody>
              <a:bodyPr wrap="square">
                <a:spAutoFit/>
              </a:bodyPr>
              <a:lstStyle/>
              <a:p>
                <a:pPr algn="ctr" rtl="1"/>
                <a:r>
                  <a:rPr lang="fa-IR" sz="2155" b="1" dirty="0">
                    <a:solidFill>
                      <a:schemeClr val="accent5">
                        <a:lumMod val="75000"/>
                      </a:schemeClr>
                    </a:solidFill>
                    <a:cs typeface="B Roya" panose="00000400000000000000" pitchFamily="2" charset="-78"/>
                  </a:rPr>
                  <a:t>در متون پزشکی منع مطلق سنی برای بارداری ذکر نشده و امکان بارداری تا بعد از 40 سالگی هم وجود دارد اما مراقبت های بیشتری مورد نیاز است. </a:t>
                </a:r>
              </a:p>
              <a:p>
                <a:pPr algn="ctr" rtl="1"/>
                <a:r>
                  <a:rPr lang="fa-IR" sz="2155" b="1" dirty="0">
                    <a:solidFill>
                      <a:schemeClr val="accent5">
                        <a:lumMod val="75000"/>
                      </a:schemeClr>
                    </a:solidFill>
                    <a:cs typeface="B Roya" panose="00000400000000000000" pitchFamily="2" charset="-78"/>
                  </a:rPr>
                  <a:t>در </a:t>
                </a:r>
                <a:r>
                  <a:rPr lang="fa-IR" sz="2155" b="1" dirty="0">
                    <a:solidFill>
                      <a:srgbClr val="FF0000"/>
                    </a:solidFill>
                    <a:cs typeface="B Roya" panose="00000400000000000000" pitchFamily="2" charset="-78"/>
                  </a:rPr>
                  <a:t>آمریکا </a:t>
                </a:r>
                <a:r>
                  <a:rPr lang="fa-IR" sz="2155" b="1" dirty="0">
                    <a:solidFill>
                      <a:schemeClr val="accent5">
                        <a:lumMod val="75000"/>
                      </a:schemeClr>
                    </a:solidFill>
                    <a:cs typeface="B Roya" panose="00000400000000000000" pitchFamily="2" charset="-78"/>
                  </a:rPr>
                  <a:t>و </a:t>
                </a:r>
                <a:r>
                  <a:rPr lang="fa-IR" sz="2155" b="1" dirty="0">
                    <a:solidFill>
                      <a:srgbClr val="FF0000"/>
                    </a:solidFill>
                    <a:cs typeface="B Roya" panose="00000400000000000000" pitchFamily="2" charset="-78"/>
                  </a:rPr>
                  <a:t>کشورهای اروپایی</a:t>
                </a:r>
                <a:r>
                  <a:rPr lang="fa-IR" sz="2155" b="1" dirty="0">
                    <a:solidFill>
                      <a:schemeClr val="accent5">
                        <a:lumMod val="75000"/>
                      </a:schemeClr>
                    </a:solidFill>
                    <a:cs typeface="B Roya" panose="00000400000000000000" pitchFamily="2" charset="-78"/>
                  </a:rPr>
                  <a:t>، آمار بارداری بالای 40 سال، در سالهای اخیر </a:t>
                </a:r>
                <a:r>
                  <a:rPr lang="fa-IR" sz="2155" b="1" dirty="0">
                    <a:solidFill>
                      <a:srgbClr val="FF0000"/>
                    </a:solidFill>
                    <a:cs typeface="B Roya" panose="00000400000000000000" pitchFamily="2" charset="-78"/>
                  </a:rPr>
                  <a:t>50 تا 70% </a:t>
                </a:r>
                <a:r>
                  <a:rPr lang="fa-IR" sz="2155" b="1" dirty="0">
                    <a:solidFill>
                      <a:schemeClr val="accent5">
                        <a:lumMod val="75000"/>
                      </a:schemeClr>
                    </a:solidFill>
                    <a:cs typeface="B Roya" panose="00000400000000000000" pitchFamily="2" charset="-78"/>
                  </a:rPr>
                  <a:t>افزایش داشته در واقع در کشورهای پیشرفته سن باروری از 15 تا 49 سال به مردم معرفی می شود. </a:t>
                </a:r>
              </a:p>
              <a:p>
                <a:pPr algn="ctr" rtl="1"/>
                <a:r>
                  <a:rPr lang="fa-IR" sz="2155" b="1" dirty="0">
                    <a:solidFill>
                      <a:schemeClr val="accent5">
                        <a:lumMod val="75000"/>
                      </a:schemeClr>
                    </a:solidFill>
                    <a:cs typeface="B Roya" panose="00000400000000000000" pitchFamily="2" charset="-78"/>
                  </a:rPr>
                  <a:t>و در عمده ی کشورها </a:t>
                </a:r>
                <a:r>
                  <a:rPr lang="fa-IR" sz="2155" b="1" dirty="0">
                    <a:solidFill>
                      <a:srgbClr val="FF0000"/>
                    </a:solidFill>
                    <a:cs typeface="B Roya" panose="00000400000000000000" pitchFamily="2" charset="-78"/>
                  </a:rPr>
                  <a:t>هیچ محدودیت سنی ای برای بارداری به زنان</a:t>
                </a:r>
                <a:r>
                  <a:rPr lang="fa-IR" sz="2155" b="1" dirty="0">
                    <a:solidFill>
                      <a:schemeClr val="accent5">
                        <a:lumMod val="75000"/>
                      </a:schemeClr>
                    </a:solidFill>
                    <a:cs typeface="B Roya" panose="00000400000000000000" pitchFamily="2" charset="-78"/>
                  </a:rPr>
                  <a:t> تحمیل نمی شود. </a:t>
                </a:r>
              </a:p>
              <a:p>
                <a:pPr algn="ctr" rtl="1"/>
                <a:endParaRPr lang="fa-IR" sz="2155" b="1" dirty="0">
                  <a:solidFill>
                    <a:schemeClr val="accent5">
                      <a:lumMod val="75000"/>
                    </a:schemeClr>
                  </a:solidFill>
                  <a:cs typeface="B Roya" panose="00000400000000000000" pitchFamily="2" charset="-78"/>
                </a:endParaRPr>
              </a:p>
            </p:txBody>
          </p:sp>
        </p:grpSp>
      </p:grpSp>
      <p:sp>
        <p:nvSpPr>
          <p:cNvPr id="89" name="TextBox 88"/>
          <p:cNvSpPr txBox="1"/>
          <p:nvPr/>
        </p:nvSpPr>
        <p:spPr>
          <a:xfrm>
            <a:off x="6302919" y="914958"/>
            <a:ext cx="2763001" cy="352854"/>
          </a:xfrm>
          <a:prstGeom prst="rect">
            <a:avLst/>
          </a:prstGeom>
          <a:solidFill>
            <a:schemeClr val="bg1"/>
          </a:solidFill>
          <a:effectLst>
            <a:outerShdw blurRad="50800" dist="38100" dir="18900000" algn="bl" rotWithShape="0">
              <a:prstClr val="black">
                <a:alpha val="40000"/>
              </a:prstClr>
            </a:outerShdw>
            <a:softEdge rad="63500"/>
          </a:effectLst>
        </p:spPr>
        <p:txBody>
          <a:bodyPr wrap="square" rtlCol="0">
            <a:spAutoFit/>
          </a:bodyPr>
          <a:lstStyle/>
          <a:p>
            <a:pPr algn="ctr"/>
            <a:r>
              <a:rPr lang="fa-IR" sz="1693" b="1" dirty="0">
                <a:solidFill>
                  <a:schemeClr val="accent1">
                    <a:lumMod val="50000"/>
                  </a:schemeClr>
                </a:solidFill>
                <a:cs typeface="MRT_Poster" panose="00000700000000000000" pitchFamily="2" charset="-78"/>
              </a:rPr>
              <a:t>مقابله با باورهای غلط</a:t>
            </a:r>
          </a:p>
        </p:txBody>
      </p:sp>
      <p:pic>
        <p:nvPicPr>
          <p:cNvPr id="20" name="Picture 19">
            <a:extLst>
              <a:ext uri="{FF2B5EF4-FFF2-40B4-BE49-F238E27FC236}">
                <a16:creationId xmlns:a16="http://schemas.microsoft.com/office/drawing/2014/main" id="{AFE5F04F-F42B-43C8-A218-F0C102EFB17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1520" y="226184"/>
            <a:ext cx="920736" cy="928107"/>
          </a:xfrm>
          <a:prstGeom prst="rect">
            <a:avLst/>
          </a:prstGeom>
        </p:spPr>
      </p:pic>
    </p:spTree>
    <p:extLst>
      <p:ext uri="{BB962C8B-B14F-4D97-AF65-F5344CB8AC3E}">
        <p14:creationId xmlns:p14="http://schemas.microsoft.com/office/powerpoint/2010/main" val="234009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inVertical)">
                                      <p:cBhvr>
                                        <p:cTn id="7" dur="500"/>
                                        <p:tgtEl>
                                          <p:spTgt spid="7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barn(inVertical)">
                                      <p:cBhvr>
                                        <p:cTn id="13" dur="500"/>
                                        <p:tgtEl>
                                          <p:spTgt spid="8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barn(inVertical)">
                                      <p:cBhvr>
                                        <p:cTn id="16" dur="500"/>
                                        <p:tgtEl>
                                          <p:spTgt spid="82"/>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barn(inVertical)">
                                      <p:cBhvr>
                                        <p:cTn id="19" dur="500"/>
                                        <p:tgtEl>
                                          <p:spTgt spid="8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barn(inVertical)">
                                      <p:cBhvr>
                                        <p:cTn id="22" dur="500"/>
                                        <p:tgtEl>
                                          <p:spTgt spid="84"/>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barn(inVertical)">
                                      <p:cBhvr>
                                        <p:cTn id="25" dur="500"/>
                                        <p:tgtEl>
                                          <p:spTgt spid="8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barn(inVertical)">
                                      <p:cBhvr>
                                        <p:cTn id="28" dur="500"/>
                                        <p:tgtEl>
                                          <p:spTgt spid="8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barn(inVertical)">
                                      <p:cBhvr>
                                        <p:cTn id="31" dur="500"/>
                                        <p:tgtEl>
                                          <p:spTgt spid="87"/>
                                        </p:tgtEl>
                                      </p:cBhvr>
                                    </p:animEffect>
                                  </p:childTnLst>
                                </p:cTn>
                              </p:par>
                              <p:par>
                                <p:cTn id="32" presetID="16" presetClass="entr" presetSubtype="21" fill="hold" nodeType="withEffect">
                                  <p:stCondLst>
                                    <p:cond delay="0"/>
                                  </p:stCondLst>
                                  <p:childTnLst>
                                    <p:set>
                                      <p:cBhvr>
                                        <p:cTn id="33" dur="1" fill="hold">
                                          <p:stCondLst>
                                            <p:cond delay="0"/>
                                          </p:stCondLst>
                                        </p:cTn>
                                        <p:tgtEl>
                                          <p:spTgt spid="298"/>
                                        </p:tgtEl>
                                        <p:attrNameLst>
                                          <p:attrName>style.visibility</p:attrName>
                                        </p:attrNameLst>
                                      </p:cBhvr>
                                      <p:to>
                                        <p:strVal val="visible"/>
                                      </p:to>
                                    </p:set>
                                    <p:animEffect transition="in" filter="barn(inVertical)">
                                      <p:cBhvr>
                                        <p:cTn id="34" dur="500"/>
                                        <p:tgtEl>
                                          <p:spTgt spid="298"/>
                                        </p:tgtEl>
                                      </p:cBhvr>
                                    </p:animEffect>
                                  </p:childTnLst>
                                </p:cTn>
                              </p:par>
                              <p:par>
                                <p:cTn id="35" presetID="16" presetClass="entr" presetSubtype="21" fill="hold" nodeType="withEffect">
                                  <p:stCondLst>
                                    <p:cond delay="0"/>
                                  </p:stCondLst>
                                  <p:childTnLst>
                                    <p:set>
                                      <p:cBhvr>
                                        <p:cTn id="36" dur="1" fill="hold">
                                          <p:stCondLst>
                                            <p:cond delay="0"/>
                                          </p:stCondLst>
                                        </p:cTn>
                                        <p:tgtEl>
                                          <p:spTgt spid="299"/>
                                        </p:tgtEl>
                                        <p:attrNameLst>
                                          <p:attrName>style.visibility</p:attrName>
                                        </p:attrNameLst>
                                      </p:cBhvr>
                                      <p:to>
                                        <p:strVal val="visible"/>
                                      </p:to>
                                    </p:set>
                                    <p:animEffect transition="in" filter="barn(inVertical)">
                                      <p:cBhvr>
                                        <p:cTn id="37" dur="500"/>
                                        <p:tgtEl>
                                          <p:spTgt spid="299"/>
                                        </p:tgtEl>
                                      </p:cBhvr>
                                    </p:animEffect>
                                  </p:childTnLst>
                                </p:cTn>
                              </p:par>
                              <p:par>
                                <p:cTn id="38" presetID="16" presetClass="entr" presetSubtype="21" fill="hold" nodeType="withEffect">
                                  <p:stCondLst>
                                    <p:cond delay="0"/>
                                  </p:stCondLst>
                                  <p:childTnLst>
                                    <p:set>
                                      <p:cBhvr>
                                        <p:cTn id="39" dur="1" fill="hold">
                                          <p:stCondLst>
                                            <p:cond delay="0"/>
                                          </p:stCondLst>
                                        </p:cTn>
                                        <p:tgtEl>
                                          <p:spTgt spid="300"/>
                                        </p:tgtEl>
                                        <p:attrNameLst>
                                          <p:attrName>style.visibility</p:attrName>
                                        </p:attrNameLst>
                                      </p:cBhvr>
                                      <p:to>
                                        <p:strVal val="visible"/>
                                      </p:to>
                                    </p:set>
                                    <p:animEffect transition="in" filter="barn(inVertical)">
                                      <p:cBhvr>
                                        <p:cTn id="40" dur="500"/>
                                        <p:tgtEl>
                                          <p:spTgt spid="300"/>
                                        </p:tgtEl>
                                      </p:cBhvr>
                                    </p:animEffect>
                                  </p:childTnLst>
                                </p:cTn>
                              </p:par>
                              <p:par>
                                <p:cTn id="41" presetID="16" presetClass="entr" presetSubtype="21" fill="hold" nodeType="withEffect">
                                  <p:stCondLst>
                                    <p:cond delay="0"/>
                                  </p:stCondLst>
                                  <p:childTnLst>
                                    <p:set>
                                      <p:cBhvr>
                                        <p:cTn id="42" dur="1" fill="hold">
                                          <p:stCondLst>
                                            <p:cond delay="0"/>
                                          </p:stCondLst>
                                        </p:cTn>
                                        <p:tgtEl>
                                          <p:spTgt spid="376"/>
                                        </p:tgtEl>
                                        <p:attrNameLst>
                                          <p:attrName>style.visibility</p:attrName>
                                        </p:attrNameLst>
                                      </p:cBhvr>
                                      <p:to>
                                        <p:strVal val="visible"/>
                                      </p:to>
                                    </p:set>
                                    <p:animEffect transition="in" filter="barn(inVertical)">
                                      <p:cBhvr>
                                        <p:cTn id="43" dur="500"/>
                                        <p:tgtEl>
                                          <p:spTgt spid="376"/>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fade">
                                      <p:cBhvr>
                                        <p:cTn id="48" dur="1000"/>
                                        <p:tgtEl>
                                          <p:spTgt spid="89"/>
                                        </p:tgtEl>
                                      </p:cBhvr>
                                    </p:animEffect>
                                    <p:anim calcmode="lin" valueType="num">
                                      <p:cBhvr>
                                        <p:cTn id="49" dur="1000" fill="hold"/>
                                        <p:tgtEl>
                                          <p:spTgt spid="89"/>
                                        </p:tgtEl>
                                        <p:attrNameLst>
                                          <p:attrName>ppt_x</p:attrName>
                                        </p:attrNameLst>
                                      </p:cBhvr>
                                      <p:tavLst>
                                        <p:tav tm="0">
                                          <p:val>
                                            <p:strVal val="#ppt_x"/>
                                          </p:val>
                                        </p:tav>
                                        <p:tav tm="100000">
                                          <p:val>
                                            <p:strVal val="#ppt_x"/>
                                          </p:val>
                                        </p:tav>
                                      </p:tavLst>
                                    </p:anim>
                                    <p:anim calcmode="lin" valueType="num">
                                      <p:cBhvr>
                                        <p:cTn id="50"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81" grpId="0" animBg="1"/>
      <p:bldP spid="82" grpId="0" animBg="1"/>
      <p:bldP spid="83" grpId="0" animBg="1"/>
      <p:bldP spid="84" grpId="0" animBg="1"/>
      <p:bldP spid="85" grpId="0" animBg="1"/>
      <p:bldP spid="86" grpId="0" animBg="1"/>
      <p:bldP spid="87" grpId="0"/>
      <p:bldP spid="8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Oval 77">
            <a:extLst>
              <a:ext uri="{FF2B5EF4-FFF2-40B4-BE49-F238E27FC236}">
                <a16:creationId xmlns:a16="http://schemas.microsoft.com/office/drawing/2014/main" id="{C0BFB36A-F60B-428D-A4DA-E4E174735100}"/>
              </a:ext>
            </a:extLst>
          </p:cNvPr>
          <p:cNvSpPr/>
          <p:nvPr/>
        </p:nvSpPr>
        <p:spPr>
          <a:xfrm>
            <a:off x="2507045" y="2040880"/>
            <a:ext cx="3014663" cy="30936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83" name="Group 82">
            <a:extLst>
              <a:ext uri="{FF2B5EF4-FFF2-40B4-BE49-F238E27FC236}">
                <a16:creationId xmlns:a16="http://schemas.microsoft.com/office/drawing/2014/main" id="{6775DFED-174B-421A-8851-682A82D8777B}"/>
              </a:ext>
            </a:extLst>
          </p:cNvPr>
          <p:cNvGrpSpPr/>
          <p:nvPr/>
        </p:nvGrpSpPr>
        <p:grpSpPr>
          <a:xfrm>
            <a:off x="-274955" y="1584373"/>
            <a:ext cx="7724074" cy="4731537"/>
            <a:chOff x="-749563" y="-103541"/>
            <a:chExt cx="10298766" cy="6147712"/>
          </a:xfrm>
          <a:effectLst>
            <a:outerShdw blurRad="76200" dir="13500000" sy="23000" kx="1200000" algn="br" rotWithShape="0">
              <a:prstClr val="black">
                <a:alpha val="20000"/>
              </a:prstClr>
            </a:outerShdw>
          </a:effectLst>
        </p:grpSpPr>
        <p:pic>
          <p:nvPicPr>
            <p:cNvPr id="82" name="Picture 81">
              <a:extLst>
                <a:ext uri="{FF2B5EF4-FFF2-40B4-BE49-F238E27FC236}">
                  <a16:creationId xmlns:a16="http://schemas.microsoft.com/office/drawing/2014/main" id="{9A79C427-0595-4D4C-86CC-0B191D1BE6B9}"/>
                </a:ext>
              </a:extLst>
            </p:cNvPr>
            <p:cNvPicPr>
              <a:picLocks noChangeAspect="1"/>
            </p:cNvPicPr>
            <p:nvPr/>
          </p:nvPicPr>
          <p:blipFill rotWithShape="1">
            <a:blip r:embed="rId2">
              <a:extLst>
                <a:ext uri="{28A0092B-C50C-407E-A947-70E740481C1C}">
                  <a14:useLocalDpi xmlns:a14="http://schemas.microsoft.com/office/drawing/2010/main" val="0"/>
                </a:ext>
              </a:extLst>
            </a:blip>
            <a:srcRect t="14039" r="33489" b="11861"/>
            <a:stretch/>
          </p:blipFill>
          <p:spPr>
            <a:xfrm>
              <a:off x="0" y="135467"/>
              <a:ext cx="8699356" cy="5266266"/>
            </a:xfrm>
            <a:prstGeom prst="rect">
              <a:avLst/>
            </a:prstGeom>
          </p:spPr>
        </p:pic>
        <p:pic>
          <p:nvPicPr>
            <p:cNvPr id="81" name="Picture 80">
              <a:extLst>
                <a:ext uri="{FF2B5EF4-FFF2-40B4-BE49-F238E27FC236}">
                  <a16:creationId xmlns:a16="http://schemas.microsoft.com/office/drawing/2014/main" id="{9EB741A4-F247-4365-AE13-871A82C74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563" y="-103541"/>
              <a:ext cx="10298766" cy="6147712"/>
            </a:xfrm>
            <a:prstGeom prst="rect">
              <a:avLst/>
            </a:prstGeom>
          </p:spPr>
        </p:pic>
      </p:grpSp>
      <p:grpSp>
        <p:nvGrpSpPr>
          <p:cNvPr id="84" name="Group 83">
            <a:extLst>
              <a:ext uri="{FF2B5EF4-FFF2-40B4-BE49-F238E27FC236}">
                <a16:creationId xmlns:a16="http://schemas.microsoft.com/office/drawing/2014/main" id="{597EE4A7-97A5-4D69-8A7B-BAAE9F2568C0}"/>
              </a:ext>
            </a:extLst>
          </p:cNvPr>
          <p:cNvGrpSpPr/>
          <p:nvPr/>
        </p:nvGrpSpPr>
        <p:grpSpPr>
          <a:xfrm>
            <a:off x="6930878" y="2243366"/>
            <a:ext cx="2237117" cy="3018768"/>
            <a:chOff x="5102556" y="5039772"/>
            <a:chExt cx="2602798" cy="3585662"/>
          </a:xfrm>
        </p:grpSpPr>
        <p:sp>
          <p:nvSpPr>
            <p:cNvPr id="85" name="Rectangle 84">
              <a:extLst>
                <a:ext uri="{FF2B5EF4-FFF2-40B4-BE49-F238E27FC236}">
                  <a16:creationId xmlns:a16="http://schemas.microsoft.com/office/drawing/2014/main" id="{669A027F-2875-4E6F-B3B8-8417AB75B33E}"/>
                </a:ext>
              </a:extLst>
            </p:cNvPr>
            <p:cNvSpPr/>
            <p:nvPr/>
          </p:nvSpPr>
          <p:spPr>
            <a:xfrm>
              <a:off x="5104186" y="5272438"/>
              <a:ext cx="2601168" cy="29900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86" name="Group 85">
              <a:extLst>
                <a:ext uri="{FF2B5EF4-FFF2-40B4-BE49-F238E27FC236}">
                  <a16:creationId xmlns:a16="http://schemas.microsoft.com/office/drawing/2014/main" id="{764DB51A-D37A-4D0C-9C0E-D7836CD7C40C}"/>
                </a:ext>
              </a:extLst>
            </p:cNvPr>
            <p:cNvGrpSpPr/>
            <p:nvPr/>
          </p:nvGrpSpPr>
          <p:grpSpPr>
            <a:xfrm>
              <a:off x="5102556" y="5039772"/>
              <a:ext cx="2602798" cy="3585662"/>
              <a:chOff x="6718368" y="4480568"/>
              <a:chExt cx="5445321" cy="7501567"/>
            </a:xfrm>
          </p:grpSpPr>
          <p:sp>
            <p:nvSpPr>
              <p:cNvPr id="87" name="Rectangle 86">
                <a:extLst>
                  <a:ext uri="{FF2B5EF4-FFF2-40B4-BE49-F238E27FC236}">
                    <a16:creationId xmlns:a16="http://schemas.microsoft.com/office/drawing/2014/main" id="{174AD442-30AA-4F06-8AE5-CB0FBE9627C5}"/>
                  </a:ext>
                </a:extLst>
              </p:cNvPr>
              <p:cNvSpPr/>
              <p:nvPr/>
            </p:nvSpPr>
            <p:spPr>
              <a:xfrm>
                <a:off x="6718368" y="4480568"/>
                <a:ext cx="5445321" cy="48676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88" name="Rectangle 87">
                <a:extLst>
                  <a:ext uri="{FF2B5EF4-FFF2-40B4-BE49-F238E27FC236}">
                    <a16:creationId xmlns:a16="http://schemas.microsoft.com/office/drawing/2014/main" id="{AFFBAA3F-359A-498D-99D0-8FD5EC13351F}"/>
                  </a:ext>
                </a:extLst>
              </p:cNvPr>
              <p:cNvSpPr/>
              <p:nvPr/>
            </p:nvSpPr>
            <p:spPr>
              <a:xfrm>
                <a:off x="6938521" y="5159961"/>
                <a:ext cx="4809702" cy="6822174"/>
              </a:xfrm>
              <a:prstGeom prst="rect">
                <a:avLst/>
              </a:prstGeom>
            </p:spPr>
            <p:txBody>
              <a:bodyPr wrap="square">
                <a:spAutoFit/>
              </a:bodyPr>
              <a:lstStyle/>
              <a:p>
                <a:pPr algn="ctr" rtl="1"/>
                <a:r>
                  <a:rPr lang="fa-IR" sz="2155" b="1" dirty="0">
                    <a:solidFill>
                      <a:schemeClr val="accent5">
                        <a:lumMod val="75000"/>
                      </a:schemeClr>
                    </a:solidFill>
                    <a:cs typeface="B Roya" panose="00000400000000000000" pitchFamily="2" charset="-78"/>
                  </a:rPr>
                  <a:t>بارداری در </a:t>
                </a:r>
                <a:r>
                  <a:rPr lang="fa-IR" sz="2155" b="1" dirty="0">
                    <a:solidFill>
                      <a:srgbClr val="FF0000"/>
                    </a:solidFill>
                    <a:cs typeface="B Roya" panose="00000400000000000000" pitchFamily="2" charset="-78"/>
                  </a:rPr>
                  <a:t>امریکا</a:t>
                </a:r>
                <a:r>
                  <a:rPr lang="fa-IR" sz="2155" b="1" dirty="0">
                    <a:solidFill>
                      <a:schemeClr val="accent5">
                        <a:lumMod val="75000"/>
                      </a:schemeClr>
                    </a:solidFill>
                    <a:cs typeface="B Roya" panose="00000400000000000000" pitchFamily="2" charset="-78"/>
                  </a:rPr>
                  <a:t> در سنین زیر سی سال روند کاهشی داشته ولی در سنین 35 تا 39   و سنین  40تا 44 روند افزایشی داشته است.</a:t>
                </a:r>
              </a:p>
            </p:txBody>
          </p:sp>
        </p:grpSp>
      </p:grpSp>
      <p:pic>
        <p:nvPicPr>
          <p:cNvPr id="11" name="Picture 10">
            <a:extLst>
              <a:ext uri="{FF2B5EF4-FFF2-40B4-BE49-F238E27FC236}">
                <a16:creationId xmlns:a16="http://schemas.microsoft.com/office/drawing/2014/main" id="{D0418582-DC30-4BB7-BC5E-3A7F69B3F1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91508"/>
            <a:ext cx="920736" cy="928107"/>
          </a:xfrm>
          <a:prstGeom prst="rect">
            <a:avLst/>
          </a:prstGeom>
        </p:spPr>
      </p:pic>
    </p:spTree>
    <p:extLst>
      <p:ext uri="{BB962C8B-B14F-4D97-AF65-F5344CB8AC3E}">
        <p14:creationId xmlns:p14="http://schemas.microsoft.com/office/powerpoint/2010/main" val="52870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ipe(down)">
                                      <p:cBhvr>
                                        <p:cTn id="7" dur="500"/>
                                        <p:tgtEl>
                                          <p:spTgt spid="78"/>
                                        </p:tgtEl>
                                      </p:cBhvr>
                                    </p:animEffect>
                                  </p:childTnLst>
                                </p:cTn>
                              </p:par>
                              <p:par>
                                <p:cTn id="8" presetID="16" presetClass="entr" presetSubtype="21" fill="hold"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barn(inVertical)">
                                      <p:cBhvr>
                                        <p:cTn id="10"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B9AE7E-E339-4FE0-A922-A18F773011CD}"/>
              </a:ext>
            </a:extLst>
          </p:cNvPr>
          <p:cNvPicPr/>
          <p:nvPr/>
        </p:nvPicPr>
        <p:blipFill rotWithShape="1">
          <a:blip r:embed="rId2"/>
          <a:srcRect l="21921" t="10305" r="38406" b="5218"/>
          <a:stretch/>
        </p:blipFill>
        <p:spPr bwMode="auto">
          <a:xfrm>
            <a:off x="346612" y="1433867"/>
            <a:ext cx="2902847" cy="4375412"/>
          </a:xfrm>
          <a:prstGeom prst="rect">
            <a:avLst/>
          </a:prstGeom>
          <a:ln>
            <a:solidFill>
              <a:schemeClr val="tx1"/>
            </a:solid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47C33670-4ECE-47C0-8385-B6B72D403C68}"/>
              </a:ext>
            </a:extLst>
          </p:cNvPr>
          <p:cNvSpPr/>
          <p:nvPr/>
        </p:nvSpPr>
        <p:spPr>
          <a:xfrm>
            <a:off x="470892" y="4771950"/>
            <a:ext cx="1327143" cy="8471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 name="Rectangle 5">
            <a:extLst>
              <a:ext uri="{FF2B5EF4-FFF2-40B4-BE49-F238E27FC236}">
                <a16:creationId xmlns:a16="http://schemas.microsoft.com/office/drawing/2014/main" id="{42399C36-9CDC-40FC-B86F-30812DEF5EA6}"/>
              </a:ext>
            </a:extLst>
          </p:cNvPr>
          <p:cNvSpPr/>
          <p:nvPr/>
        </p:nvSpPr>
        <p:spPr>
          <a:xfrm>
            <a:off x="1798034" y="3741505"/>
            <a:ext cx="1388456" cy="851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82" name="Group 81">
            <a:extLst>
              <a:ext uri="{FF2B5EF4-FFF2-40B4-BE49-F238E27FC236}">
                <a16:creationId xmlns:a16="http://schemas.microsoft.com/office/drawing/2014/main" id="{ABF56252-B24F-4CE6-ABB6-94982DE84143}"/>
              </a:ext>
            </a:extLst>
          </p:cNvPr>
          <p:cNvGrpSpPr/>
          <p:nvPr/>
        </p:nvGrpSpPr>
        <p:grpSpPr>
          <a:xfrm>
            <a:off x="3408172" y="3112519"/>
            <a:ext cx="2462582" cy="2607860"/>
            <a:chOff x="4850482" y="5272438"/>
            <a:chExt cx="3050707" cy="2990094"/>
          </a:xfrm>
        </p:grpSpPr>
        <p:sp>
          <p:nvSpPr>
            <p:cNvPr id="83" name="Rectangle 82">
              <a:extLst>
                <a:ext uri="{FF2B5EF4-FFF2-40B4-BE49-F238E27FC236}">
                  <a16:creationId xmlns:a16="http://schemas.microsoft.com/office/drawing/2014/main" id="{E35C6117-0BB5-4F4F-A545-42AB10F51CC8}"/>
                </a:ext>
              </a:extLst>
            </p:cNvPr>
            <p:cNvSpPr/>
            <p:nvPr/>
          </p:nvSpPr>
          <p:spPr>
            <a:xfrm>
              <a:off x="4872506" y="5272438"/>
              <a:ext cx="3028683" cy="29900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86" name="Rectangle 85">
              <a:extLst>
                <a:ext uri="{FF2B5EF4-FFF2-40B4-BE49-F238E27FC236}">
                  <a16:creationId xmlns:a16="http://schemas.microsoft.com/office/drawing/2014/main" id="{0270EEF0-04F8-4735-BA56-B3C6DFBF3353}"/>
                </a:ext>
              </a:extLst>
            </p:cNvPr>
            <p:cNvSpPr/>
            <p:nvPr/>
          </p:nvSpPr>
          <p:spPr>
            <a:xfrm>
              <a:off x="4850482" y="5298295"/>
              <a:ext cx="2991601" cy="2713116"/>
            </a:xfrm>
            <a:prstGeom prst="rect">
              <a:avLst/>
            </a:prstGeom>
          </p:spPr>
          <p:txBody>
            <a:bodyPr wrap="square">
              <a:spAutoFit/>
            </a:bodyPr>
            <a:lstStyle/>
            <a:p>
              <a:pPr algn="ctr" rtl="1"/>
              <a:r>
                <a:rPr lang="fa-IR" sz="1847" b="1" dirty="0">
                  <a:solidFill>
                    <a:schemeClr val="accent5">
                      <a:lumMod val="75000"/>
                    </a:schemeClr>
                  </a:solidFill>
                  <a:cs typeface="B Roya" panose="00000400000000000000" pitchFamily="2" charset="-78"/>
                </a:rPr>
                <a:t> حتی مطابق اسناد موجود در امریکا بارداری </a:t>
              </a:r>
              <a:r>
                <a:rPr lang="fa-IR" sz="1847" b="1" dirty="0">
                  <a:solidFill>
                    <a:srgbClr val="FF0000"/>
                  </a:solidFill>
                  <a:cs typeface="B Roya" panose="00000400000000000000" pitchFamily="2" charset="-78"/>
                </a:rPr>
                <a:t>زنان بالای 50 سال</a:t>
              </a:r>
              <a:r>
                <a:rPr lang="fa-IR" sz="1847" b="1" dirty="0">
                  <a:solidFill>
                    <a:schemeClr val="accent5">
                      <a:lumMod val="75000"/>
                    </a:schemeClr>
                  </a:solidFill>
                  <a:cs typeface="B Roya" panose="00000400000000000000" pitchFamily="2" charset="-78"/>
                </a:rPr>
                <a:t> نیز حمایت شده  و بی خطر تلقی می شود و افزایش آمار بارداری بالای 40 و 45 سال هر سال نسبت به سال قبل مشاهده می گردد.</a:t>
              </a:r>
            </a:p>
          </p:txBody>
        </p:sp>
      </p:grpSp>
      <p:pic>
        <p:nvPicPr>
          <p:cNvPr id="89" name="Picture 88">
            <a:extLst>
              <a:ext uri="{FF2B5EF4-FFF2-40B4-BE49-F238E27FC236}">
                <a16:creationId xmlns:a16="http://schemas.microsoft.com/office/drawing/2014/main" id="{6B321A39-1871-4746-A81C-FAAA8D1B0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5839" y="1980162"/>
            <a:ext cx="2427395" cy="1148641"/>
          </a:xfrm>
          <a:prstGeom prst="rect">
            <a:avLst/>
          </a:prstGeom>
        </p:spPr>
      </p:pic>
      <p:pic>
        <p:nvPicPr>
          <p:cNvPr id="88" name="Picture 87">
            <a:extLst>
              <a:ext uri="{FF2B5EF4-FFF2-40B4-BE49-F238E27FC236}">
                <a16:creationId xmlns:a16="http://schemas.microsoft.com/office/drawing/2014/main" id="{C6B0414E-D2D1-4A02-9CEC-F45710E9979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3394" r="-2325"/>
          <a:stretch/>
        </p:blipFill>
        <p:spPr>
          <a:xfrm>
            <a:off x="6153957" y="1433867"/>
            <a:ext cx="2833694" cy="4375412"/>
          </a:xfrm>
          <a:prstGeom prst="rect">
            <a:avLst/>
          </a:prstGeom>
          <a:ln>
            <a:solidFill>
              <a:schemeClr val="tx1"/>
            </a:solidFill>
          </a:ln>
        </p:spPr>
      </p:pic>
      <p:sp>
        <p:nvSpPr>
          <p:cNvPr id="90" name="Rounded Rectangle 9">
            <a:extLst>
              <a:ext uri="{FF2B5EF4-FFF2-40B4-BE49-F238E27FC236}">
                <a16:creationId xmlns:a16="http://schemas.microsoft.com/office/drawing/2014/main" id="{FF868748-7055-4E6D-ABD1-51296979E00D}"/>
              </a:ext>
            </a:extLst>
          </p:cNvPr>
          <p:cNvSpPr/>
          <p:nvPr/>
        </p:nvSpPr>
        <p:spPr>
          <a:xfrm>
            <a:off x="6362212" y="4437264"/>
            <a:ext cx="2417186" cy="136275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cxnSp>
        <p:nvCxnSpPr>
          <p:cNvPr id="91" name="Straight Connector 90">
            <a:extLst>
              <a:ext uri="{FF2B5EF4-FFF2-40B4-BE49-F238E27FC236}">
                <a16:creationId xmlns:a16="http://schemas.microsoft.com/office/drawing/2014/main" id="{A5206890-A5EA-4A56-A260-C60C54624EDA}"/>
              </a:ext>
            </a:extLst>
          </p:cNvPr>
          <p:cNvCxnSpPr>
            <a:cxnSpLocks/>
          </p:cNvCxnSpPr>
          <p:nvPr/>
        </p:nvCxnSpPr>
        <p:spPr>
          <a:xfrm>
            <a:off x="7248843" y="5636556"/>
            <a:ext cx="976351" cy="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15B3986-6C1B-4DCE-9BE9-951C9406D8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2" y="120614"/>
            <a:ext cx="920736" cy="928107"/>
          </a:xfrm>
          <a:prstGeom prst="rect">
            <a:avLst/>
          </a:prstGeom>
        </p:spPr>
      </p:pic>
    </p:spTree>
    <p:extLst>
      <p:ext uri="{BB962C8B-B14F-4D97-AF65-F5344CB8AC3E}">
        <p14:creationId xmlns:p14="http://schemas.microsoft.com/office/powerpoint/2010/main" val="2469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barn(inVertical)">
                                      <p:cBhvr>
                                        <p:cTn id="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C2041556-93D4-4455-83CE-D9C4F669E2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256" b="6247"/>
          <a:stretch/>
        </p:blipFill>
        <p:spPr>
          <a:xfrm>
            <a:off x="6123772" y="1312450"/>
            <a:ext cx="2715941" cy="4462229"/>
          </a:xfrm>
          <a:prstGeom prst="rect">
            <a:avLst/>
          </a:prstGeom>
          <a:ln>
            <a:solidFill>
              <a:schemeClr val="tx1"/>
            </a:solidFill>
          </a:ln>
        </p:spPr>
      </p:pic>
      <p:pic>
        <p:nvPicPr>
          <p:cNvPr id="75" name="Picture 74">
            <a:extLst>
              <a:ext uri="{FF2B5EF4-FFF2-40B4-BE49-F238E27FC236}">
                <a16:creationId xmlns:a16="http://schemas.microsoft.com/office/drawing/2014/main" id="{2539DD3A-6535-45F1-A4D5-BFF46D7644A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436"/>
          <a:stretch/>
        </p:blipFill>
        <p:spPr>
          <a:xfrm>
            <a:off x="120543" y="1323027"/>
            <a:ext cx="2715941" cy="4493264"/>
          </a:xfrm>
          <a:prstGeom prst="rect">
            <a:avLst/>
          </a:prstGeom>
          <a:ln>
            <a:solidFill>
              <a:schemeClr val="tx1"/>
            </a:solidFill>
          </a:ln>
        </p:spPr>
      </p:pic>
      <p:sp>
        <p:nvSpPr>
          <p:cNvPr id="76" name="Rounded Rectangle 9">
            <a:extLst>
              <a:ext uri="{FF2B5EF4-FFF2-40B4-BE49-F238E27FC236}">
                <a16:creationId xmlns:a16="http://schemas.microsoft.com/office/drawing/2014/main" id="{400B3345-7CA4-42CE-B4C1-C75AC66FA1A7}"/>
              </a:ext>
            </a:extLst>
          </p:cNvPr>
          <p:cNvSpPr/>
          <p:nvPr/>
        </p:nvSpPr>
        <p:spPr>
          <a:xfrm>
            <a:off x="138371" y="4260308"/>
            <a:ext cx="2585320" cy="152921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77" name="Group 76">
            <a:extLst>
              <a:ext uri="{FF2B5EF4-FFF2-40B4-BE49-F238E27FC236}">
                <a16:creationId xmlns:a16="http://schemas.microsoft.com/office/drawing/2014/main" id="{DDF415D7-4913-43C7-AD5C-A1475ECB9C82}"/>
              </a:ext>
            </a:extLst>
          </p:cNvPr>
          <p:cNvGrpSpPr/>
          <p:nvPr/>
        </p:nvGrpSpPr>
        <p:grpSpPr>
          <a:xfrm>
            <a:off x="3019752" y="2988150"/>
            <a:ext cx="2834339" cy="2918975"/>
            <a:chOff x="4850482" y="5272438"/>
            <a:chExt cx="3050707" cy="2990094"/>
          </a:xfrm>
        </p:grpSpPr>
        <p:sp>
          <p:nvSpPr>
            <p:cNvPr id="78" name="Rectangle 77">
              <a:extLst>
                <a:ext uri="{FF2B5EF4-FFF2-40B4-BE49-F238E27FC236}">
                  <a16:creationId xmlns:a16="http://schemas.microsoft.com/office/drawing/2014/main" id="{990FC904-4C24-4182-9A0E-7ED70D11619E}"/>
                </a:ext>
              </a:extLst>
            </p:cNvPr>
            <p:cNvSpPr/>
            <p:nvPr/>
          </p:nvSpPr>
          <p:spPr>
            <a:xfrm>
              <a:off x="4872506" y="5272438"/>
              <a:ext cx="3028683" cy="29900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81" name="Rectangle 80">
              <a:extLst>
                <a:ext uri="{FF2B5EF4-FFF2-40B4-BE49-F238E27FC236}">
                  <a16:creationId xmlns:a16="http://schemas.microsoft.com/office/drawing/2014/main" id="{EEE2184D-1956-49F6-A495-E7D36A0A12F4}"/>
                </a:ext>
              </a:extLst>
            </p:cNvPr>
            <p:cNvSpPr/>
            <p:nvPr/>
          </p:nvSpPr>
          <p:spPr>
            <a:xfrm>
              <a:off x="4850482" y="5531448"/>
              <a:ext cx="2991601" cy="2229522"/>
            </a:xfrm>
            <a:prstGeom prst="rect">
              <a:avLst/>
            </a:prstGeom>
          </p:spPr>
          <p:txBody>
            <a:bodyPr wrap="square">
              <a:spAutoFit/>
            </a:bodyPr>
            <a:lstStyle/>
            <a:p>
              <a:pPr algn="ctr" rtl="1"/>
              <a:r>
                <a:rPr lang="fa-IR" sz="1693" b="1" dirty="0">
                  <a:solidFill>
                    <a:schemeClr val="accent5">
                      <a:lumMod val="75000"/>
                    </a:schemeClr>
                  </a:solidFill>
                  <a:cs typeface="B Roya" panose="00000400000000000000" pitchFamily="2" charset="-78"/>
                </a:rPr>
                <a:t>در </a:t>
              </a:r>
              <a:r>
                <a:rPr lang="fa-IR" sz="1693" b="1" dirty="0">
                  <a:solidFill>
                    <a:srgbClr val="FF0000"/>
                  </a:solidFill>
                  <a:cs typeface="B Roya" panose="00000400000000000000" pitchFamily="2" charset="-78"/>
                </a:rPr>
                <a:t>کانادا</a:t>
              </a:r>
              <a:r>
                <a:rPr lang="fa-IR" sz="1693" b="1" dirty="0">
                  <a:solidFill>
                    <a:schemeClr val="accent5">
                      <a:lumMod val="75000"/>
                    </a:schemeClr>
                  </a:solidFill>
                  <a:cs typeface="B Roya" panose="00000400000000000000" pitchFamily="2" charset="-78"/>
                </a:rPr>
                <a:t> هم 11 درصد کسانیکه برای اولین بار مادر می شوند بالای 35 سال سن دارند .</a:t>
              </a:r>
            </a:p>
            <a:p>
              <a:pPr algn="ctr" rtl="1"/>
              <a:r>
                <a:rPr lang="fa-IR" sz="1693" b="1" dirty="0">
                  <a:solidFill>
                    <a:schemeClr val="accent5">
                      <a:lumMod val="75000"/>
                    </a:schemeClr>
                  </a:solidFill>
                  <a:cs typeface="B Roya" panose="00000400000000000000" pitchFamily="2" charset="-78"/>
                </a:rPr>
                <a:t>در این کشور هم علیرغم توضیح خطرات بارداری در سنین بالاتر و لزوم مراقبت بیشتر ، از بارداری سالم و تولد فرزندان سالم در سنین بالای 35 سخن می گویند.</a:t>
              </a:r>
            </a:p>
          </p:txBody>
        </p:sp>
      </p:grpSp>
      <p:pic>
        <p:nvPicPr>
          <p:cNvPr id="83" name="Picture 82">
            <a:extLst>
              <a:ext uri="{FF2B5EF4-FFF2-40B4-BE49-F238E27FC236}">
                <a16:creationId xmlns:a16="http://schemas.microsoft.com/office/drawing/2014/main" id="{DAE80CC3-57AB-41B1-B99D-F3CC878E01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9752" y="1761274"/>
            <a:ext cx="2834339" cy="1308053"/>
          </a:xfrm>
          <a:prstGeom prst="rect">
            <a:avLst/>
          </a:prstGeom>
        </p:spPr>
      </p:pic>
      <p:pic>
        <p:nvPicPr>
          <p:cNvPr id="9" name="Picture 8">
            <a:extLst>
              <a:ext uri="{FF2B5EF4-FFF2-40B4-BE49-F238E27FC236}">
                <a16:creationId xmlns:a16="http://schemas.microsoft.com/office/drawing/2014/main" id="{7D465948-AD16-4C11-B2A6-58FA789F4D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2" y="116632"/>
            <a:ext cx="920736" cy="928107"/>
          </a:xfrm>
          <a:prstGeom prst="rect">
            <a:avLst/>
          </a:prstGeom>
        </p:spPr>
      </p:pic>
    </p:spTree>
    <p:extLst>
      <p:ext uri="{BB962C8B-B14F-4D97-AF65-F5344CB8AC3E}">
        <p14:creationId xmlns:p14="http://schemas.microsoft.com/office/powerpoint/2010/main" val="230546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barn(inVertical)">
                                      <p:cBhvr>
                                        <p:cTn id="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Oval 72">
            <a:extLst>
              <a:ext uri="{FF2B5EF4-FFF2-40B4-BE49-F238E27FC236}">
                <a16:creationId xmlns:a16="http://schemas.microsoft.com/office/drawing/2014/main" id="{54B01CF5-61BB-4F13-AEF8-07D26A6CE1ED}"/>
              </a:ext>
            </a:extLst>
          </p:cNvPr>
          <p:cNvSpPr/>
          <p:nvPr/>
        </p:nvSpPr>
        <p:spPr>
          <a:xfrm>
            <a:off x="1191715" y="1057922"/>
            <a:ext cx="3014663" cy="3093614"/>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2" name="Group 1">
            <a:extLst>
              <a:ext uri="{FF2B5EF4-FFF2-40B4-BE49-F238E27FC236}">
                <a16:creationId xmlns:a16="http://schemas.microsoft.com/office/drawing/2014/main" id="{9EDE3867-3502-40AA-B6F9-699CB0AB8801}"/>
              </a:ext>
            </a:extLst>
          </p:cNvPr>
          <p:cNvGrpSpPr/>
          <p:nvPr/>
        </p:nvGrpSpPr>
        <p:grpSpPr>
          <a:xfrm>
            <a:off x="5886630" y="1176005"/>
            <a:ext cx="2564606" cy="752719"/>
            <a:chOff x="8772525" y="4384638"/>
            <a:chExt cx="3419475" cy="978012"/>
          </a:xfrm>
        </p:grpSpPr>
        <p:sp>
          <p:nvSpPr>
            <p:cNvPr id="74" name="Rectangle 73">
              <a:extLst>
                <a:ext uri="{FF2B5EF4-FFF2-40B4-BE49-F238E27FC236}">
                  <a16:creationId xmlns:a16="http://schemas.microsoft.com/office/drawing/2014/main" id="{7119252A-8ACC-44F2-94A2-AA6B76A93BD0}"/>
                </a:ext>
              </a:extLst>
            </p:cNvPr>
            <p:cNvSpPr/>
            <p:nvPr/>
          </p:nvSpPr>
          <p:spPr>
            <a:xfrm>
              <a:off x="8772525" y="4449188"/>
              <a:ext cx="3419475" cy="51814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5" name="Rectangle 74">
              <a:extLst>
                <a:ext uri="{FF2B5EF4-FFF2-40B4-BE49-F238E27FC236}">
                  <a16:creationId xmlns:a16="http://schemas.microsoft.com/office/drawing/2014/main" id="{921DA4C8-3315-439C-9FBB-2AAE8B9E4188}"/>
                </a:ext>
              </a:extLst>
            </p:cNvPr>
            <p:cNvSpPr/>
            <p:nvPr/>
          </p:nvSpPr>
          <p:spPr>
            <a:xfrm>
              <a:off x="8772525" y="4984497"/>
              <a:ext cx="3419475" cy="3781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79" name="Rectangle 78">
              <a:extLst>
                <a:ext uri="{FF2B5EF4-FFF2-40B4-BE49-F238E27FC236}">
                  <a16:creationId xmlns:a16="http://schemas.microsoft.com/office/drawing/2014/main" id="{DEF34CE8-E0E5-473C-A583-C779D2A872ED}"/>
                </a:ext>
              </a:extLst>
            </p:cNvPr>
            <p:cNvSpPr/>
            <p:nvPr/>
          </p:nvSpPr>
          <p:spPr>
            <a:xfrm>
              <a:off x="8943974" y="4384638"/>
              <a:ext cx="3164358" cy="735393"/>
            </a:xfrm>
            <a:prstGeom prst="rect">
              <a:avLst/>
            </a:prstGeom>
          </p:spPr>
          <p:txBody>
            <a:bodyPr wrap="square">
              <a:spAutoFit/>
            </a:bodyPr>
            <a:lstStyle/>
            <a:p>
              <a:pPr algn="ctr" rtl="1"/>
              <a:r>
                <a:rPr lang="fa-IR" sz="3078" b="1" dirty="0">
                  <a:solidFill>
                    <a:schemeClr val="accent5">
                      <a:lumMod val="75000"/>
                    </a:schemeClr>
                  </a:solidFill>
                  <a:cs typeface="B Roya" panose="00000400000000000000" pitchFamily="2" charset="-78"/>
                </a:rPr>
                <a:t>نسخه غربی!</a:t>
              </a:r>
            </a:p>
          </p:txBody>
        </p:sp>
      </p:grpSp>
      <p:grpSp>
        <p:nvGrpSpPr>
          <p:cNvPr id="71" name="Group 70">
            <a:extLst>
              <a:ext uri="{FF2B5EF4-FFF2-40B4-BE49-F238E27FC236}">
                <a16:creationId xmlns:a16="http://schemas.microsoft.com/office/drawing/2014/main" id="{384D53F3-0F23-484C-B67C-586506503DC2}"/>
              </a:ext>
            </a:extLst>
          </p:cNvPr>
          <p:cNvGrpSpPr/>
          <p:nvPr/>
        </p:nvGrpSpPr>
        <p:grpSpPr>
          <a:xfrm>
            <a:off x="504001" y="2182150"/>
            <a:ext cx="1892957" cy="3630695"/>
            <a:chOff x="4851473" y="1018254"/>
            <a:chExt cx="2523942" cy="4717383"/>
          </a:xfrm>
        </p:grpSpPr>
        <p:sp>
          <p:nvSpPr>
            <p:cNvPr id="70" name="Rectangle 69">
              <a:extLst>
                <a:ext uri="{FF2B5EF4-FFF2-40B4-BE49-F238E27FC236}">
                  <a16:creationId xmlns:a16="http://schemas.microsoft.com/office/drawing/2014/main" id="{57D42AF0-4078-4280-92CE-72BAF88912EA}"/>
                </a:ext>
              </a:extLst>
            </p:cNvPr>
            <p:cNvSpPr/>
            <p:nvPr/>
          </p:nvSpPr>
          <p:spPr>
            <a:xfrm>
              <a:off x="5014218" y="4768818"/>
              <a:ext cx="2233962" cy="865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55"/>
            </a:p>
          </p:txBody>
        </p:sp>
        <p:sp>
          <p:nvSpPr>
            <p:cNvPr id="59" name="Rectangle 58">
              <a:extLst>
                <a:ext uri="{FF2B5EF4-FFF2-40B4-BE49-F238E27FC236}">
                  <a16:creationId xmlns:a16="http://schemas.microsoft.com/office/drawing/2014/main" id="{31C7B70F-F55C-472B-ADE0-967807881490}"/>
                </a:ext>
              </a:extLst>
            </p:cNvPr>
            <p:cNvSpPr/>
            <p:nvPr/>
          </p:nvSpPr>
          <p:spPr>
            <a:xfrm rot="5400000">
              <a:off x="4565983" y="3212250"/>
              <a:ext cx="1754880" cy="81888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55"/>
            </a:p>
          </p:txBody>
        </p:sp>
        <p:sp>
          <p:nvSpPr>
            <p:cNvPr id="58" name="Rectangle 57">
              <a:extLst>
                <a:ext uri="{FF2B5EF4-FFF2-40B4-BE49-F238E27FC236}">
                  <a16:creationId xmlns:a16="http://schemas.microsoft.com/office/drawing/2014/main" id="{271DCAF5-25D5-4D5D-9DB3-35FA0DDA9248}"/>
                </a:ext>
              </a:extLst>
            </p:cNvPr>
            <p:cNvSpPr/>
            <p:nvPr/>
          </p:nvSpPr>
          <p:spPr>
            <a:xfrm rot="5400000">
              <a:off x="5471475" y="2842718"/>
              <a:ext cx="2639009" cy="81888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55"/>
            </a:p>
          </p:txBody>
        </p:sp>
        <p:pic>
          <p:nvPicPr>
            <p:cNvPr id="4" name="Picture 3">
              <a:extLst>
                <a:ext uri="{FF2B5EF4-FFF2-40B4-BE49-F238E27FC236}">
                  <a16:creationId xmlns:a16="http://schemas.microsoft.com/office/drawing/2014/main" id="{8C394544-FDF4-41A2-B874-7B0EC320CE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3806" y="3751856"/>
              <a:ext cx="1155304" cy="1155304"/>
            </a:xfrm>
            <a:prstGeom prst="rect">
              <a:avLst/>
            </a:prstGeom>
          </p:spPr>
        </p:pic>
        <p:pic>
          <p:nvPicPr>
            <p:cNvPr id="5" name="Picture 4">
              <a:extLst>
                <a:ext uri="{FF2B5EF4-FFF2-40B4-BE49-F238E27FC236}">
                  <a16:creationId xmlns:a16="http://schemas.microsoft.com/office/drawing/2014/main" id="{F932D5FB-FDB4-4B72-A6BE-DE0E7E0921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0524" y="3751856"/>
              <a:ext cx="1155304" cy="1155304"/>
            </a:xfrm>
            <a:prstGeom prst="rect">
              <a:avLst/>
            </a:prstGeom>
          </p:spPr>
        </p:pic>
        <p:grpSp>
          <p:nvGrpSpPr>
            <p:cNvPr id="8" name="Group 7">
              <a:extLst>
                <a:ext uri="{FF2B5EF4-FFF2-40B4-BE49-F238E27FC236}">
                  <a16:creationId xmlns:a16="http://schemas.microsoft.com/office/drawing/2014/main" id="{29F76BCE-2DE9-4517-AF2B-7EE93A26F748}"/>
                </a:ext>
              </a:extLst>
            </p:cNvPr>
            <p:cNvGrpSpPr/>
            <p:nvPr/>
          </p:nvGrpSpPr>
          <p:grpSpPr>
            <a:xfrm>
              <a:off x="6002010" y="1866212"/>
              <a:ext cx="187979" cy="2905813"/>
              <a:chOff x="9151263" y="1830693"/>
              <a:chExt cx="239899" cy="4286855"/>
            </a:xfrm>
          </p:grpSpPr>
          <p:sp>
            <p:nvSpPr>
              <p:cNvPr id="9" name="Rectangle 8">
                <a:extLst>
                  <a:ext uri="{FF2B5EF4-FFF2-40B4-BE49-F238E27FC236}">
                    <a16:creationId xmlns:a16="http://schemas.microsoft.com/office/drawing/2014/main" id="{827407AD-EC99-4EC0-8E1A-63DEE1D640E5}"/>
                  </a:ext>
                </a:extLst>
              </p:cNvPr>
              <p:cNvSpPr/>
              <p:nvPr/>
            </p:nvSpPr>
            <p:spPr>
              <a:xfrm>
                <a:off x="9151265" y="1830693"/>
                <a:ext cx="239897" cy="42868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55"/>
              </a:p>
            </p:txBody>
          </p:sp>
          <p:sp>
            <p:nvSpPr>
              <p:cNvPr id="10" name="Oval 9">
                <a:extLst>
                  <a:ext uri="{FF2B5EF4-FFF2-40B4-BE49-F238E27FC236}">
                    <a16:creationId xmlns:a16="http://schemas.microsoft.com/office/drawing/2014/main" id="{EE6AAB9C-7E9A-4108-8809-B66365369BE8}"/>
                  </a:ext>
                </a:extLst>
              </p:cNvPr>
              <p:cNvSpPr/>
              <p:nvPr/>
            </p:nvSpPr>
            <p:spPr>
              <a:xfrm>
                <a:off x="9212061" y="191859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1" name="Oval 10">
                <a:extLst>
                  <a:ext uri="{FF2B5EF4-FFF2-40B4-BE49-F238E27FC236}">
                    <a16:creationId xmlns:a16="http://schemas.microsoft.com/office/drawing/2014/main" id="{1F502333-6155-44DD-9FFA-66E0DAD7DAC4}"/>
                  </a:ext>
                </a:extLst>
              </p:cNvPr>
              <p:cNvSpPr/>
              <p:nvPr/>
            </p:nvSpPr>
            <p:spPr>
              <a:xfrm>
                <a:off x="9212061" y="591209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2" name="Oval 11">
                <a:extLst>
                  <a:ext uri="{FF2B5EF4-FFF2-40B4-BE49-F238E27FC236}">
                    <a16:creationId xmlns:a16="http://schemas.microsoft.com/office/drawing/2014/main" id="{442ABDF8-3343-45DB-BEBA-3787321B349E}"/>
                  </a:ext>
                </a:extLst>
              </p:cNvPr>
              <p:cNvSpPr/>
              <p:nvPr/>
            </p:nvSpPr>
            <p:spPr>
              <a:xfrm>
                <a:off x="9212061" y="482295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3" name="Oval 12">
                <a:extLst>
                  <a:ext uri="{FF2B5EF4-FFF2-40B4-BE49-F238E27FC236}">
                    <a16:creationId xmlns:a16="http://schemas.microsoft.com/office/drawing/2014/main" id="{45D7BF26-7412-415F-9447-1912DC8B366D}"/>
                  </a:ext>
                </a:extLst>
              </p:cNvPr>
              <p:cNvSpPr/>
              <p:nvPr/>
            </p:nvSpPr>
            <p:spPr>
              <a:xfrm>
                <a:off x="9212061" y="373382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4" name="Oval 13">
                <a:extLst>
                  <a:ext uri="{FF2B5EF4-FFF2-40B4-BE49-F238E27FC236}">
                    <a16:creationId xmlns:a16="http://schemas.microsoft.com/office/drawing/2014/main" id="{9146D369-23A6-4B9F-AD08-07F6147C3D10}"/>
                  </a:ext>
                </a:extLst>
              </p:cNvPr>
              <p:cNvSpPr/>
              <p:nvPr/>
            </p:nvSpPr>
            <p:spPr>
              <a:xfrm>
                <a:off x="9212061" y="300773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5" name="Oval 14">
                <a:extLst>
                  <a:ext uri="{FF2B5EF4-FFF2-40B4-BE49-F238E27FC236}">
                    <a16:creationId xmlns:a16="http://schemas.microsoft.com/office/drawing/2014/main" id="{EAFFC9F7-7457-4182-8FE6-DB666C2AA440}"/>
                  </a:ext>
                </a:extLst>
              </p:cNvPr>
              <p:cNvSpPr/>
              <p:nvPr/>
            </p:nvSpPr>
            <p:spPr>
              <a:xfrm>
                <a:off x="9212061" y="228164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6" name="Oval 15">
                <a:extLst>
                  <a:ext uri="{FF2B5EF4-FFF2-40B4-BE49-F238E27FC236}">
                    <a16:creationId xmlns:a16="http://schemas.microsoft.com/office/drawing/2014/main" id="{BBEFD004-874B-46EF-AD59-9B3AAF5F321A}"/>
                  </a:ext>
                </a:extLst>
              </p:cNvPr>
              <p:cNvSpPr/>
              <p:nvPr/>
            </p:nvSpPr>
            <p:spPr>
              <a:xfrm>
                <a:off x="9212061" y="409686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7" name="Oval 16">
                <a:extLst>
                  <a:ext uri="{FF2B5EF4-FFF2-40B4-BE49-F238E27FC236}">
                    <a16:creationId xmlns:a16="http://schemas.microsoft.com/office/drawing/2014/main" id="{689068B3-4E70-43E5-B18B-FAE583141232}"/>
                  </a:ext>
                </a:extLst>
              </p:cNvPr>
              <p:cNvSpPr/>
              <p:nvPr/>
            </p:nvSpPr>
            <p:spPr>
              <a:xfrm>
                <a:off x="9212061" y="264468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8" name="Oval 17">
                <a:extLst>
                  <a:ext uri="{FF2B5EF4-FFF2-40B4-BE49-F238E27FC236}">
                    <a16:creationId xmlns:a16="http://schemas.microsoft.com/office/drawing/2014/main" id="{CDA370BB-EE80-4482-8DDE-FD3A38BB456B}"/>
                  </a:ext>
                </a:extLst>
              </p:cNvPr>
              <p:cNvSpPr/>
              <p:nvPr/>
            </p:nvSpPr>
            <p:spPr>
              <a:xfrm>
                <a:off x="9212061" y="337077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19" name="Oval 18">
                <a:extLst>
                  <a:ext uri="{FF2B5EF4-FFF2-40B4-BE49-F238E27FC236}">
                    <a16:creationId xmlns:a16="http://schemas.microsoft.com/office/drawing/2014/main" id="{A01FB6D9-3002-484C-9BEA-2B1097305132}"/>
                  </a:ext>
                </a:extLst>
              </p:cNvPr>
              <p:cNvSpPr/>
              <p:nvPr/>
            </p:nvSpPr>
            <p:spPr>
              <a:xfrm>
                <a:off x="9212061" y="445991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20" name="Oval 19">
                <a:extLst>
                  <a:ext uri="{FF2B5EF4-FFF2-40B4-BE49-F238E27FC236}">
                    <a16:creationId xmlns:a16="http://schemas.microsoft.com/office/drawing/2014/main" id="{8587A6FA-68E0-4F22-B4BA-4AFEAEC6C62A}"/>
                  </a:ext>
                </a:extLst>
              </p:cNvPr>
              <p:cNvSpPr/>
              <p:nvPr/>
            </p:nvSpPr>
            <p:spPr>
              <a:xfrm>
                <a:off x="9212061" y="5549048"/>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21" name="Oval 20">
                <a:extLst>
                  <a:ext uri="{FF2B5EF4-FFF2-40B4-BE49-F238E27FC236}">
                    <a16:creationId xmlns:a16="http://schemas.microsoft.com/office/drawing/2014/main" id="{5D25C3E8-BC7D-4082-AB96-D25A02D3BD41}"/>
                  </a:ext>
                </a:extLst>
              </p:cNvPr>
              <p:cNvSpPr/>
              <p:nvPr/>
            </p:nvSpPr>
            <p:spPr>
              <a:xfrm>
                <a:off x="9212061" y="5186003"/>
                <a:ext cx="118303" cy="11830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22" name="Arc 21">
                <a:extLst>
                  <a:ext uri="{FF2B5EF4-FFF2-40B4-BE49-F238E27FC236}">
                    <a16:creationId xmlns:a16="http://schemas.microsoft.com/office/drawing/2014/main" id="{93276FD4-767B-49BC-9EC9-102BFC04CB57}"/>
                  </a:ext>
                </a:extLst>
              </p:cNvPr>
              <p:cNvSpPr/>
              <p:nvPr/>
            </p:nvSpPr>
            <p:spPr>
              <a:xfrm>
                <a:off x="9151263" y="1983316"/>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23" name="Arc 22">
                <a:extLst>
                  <a:ext uri="{FF2B5EF4-FFF2-40B4-BE49-F238E27FC236}">
                    <a16:creationId xmlns:a16="http://schemas.microsoft.com/office/drawing/2014/main" id="{27E34EFC-2F62-48AC-9B06-97553495C255}"/>
                  </a:ext>
                </a:extLst>
              </p:cNvPr>
              <p:cNvSpPr/>
              <p:nvPr/>
            </p:nvSpPr>
            <p:spPr>
              <a:xfrm>
                <a:off x="9151263" y="2345337"/>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24" name="Arc 23">
                <a:extLst>
                  <a:ext uri="{FF2B5EF4-FFF2-40B4-BE49-F238E27FC236}">
                    <a16:creationId xmlns:a16="http://schemas.microsoft.com/office/drawing/2014/main" id="{8995E8EB-E268-47FF-AAAF-4552980EDFD6}"/>
                  </a:ext>
                </a:extLst>
              </p:cNvPr>
              <p:cNvSpPr/>
              <p:nvPr/>
            </p:nvSpPr>
            <p:spPr>
              <a:xfrm>
                <a:off x="9181661" y="2726888"/>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25" name="Arc 24">
                <a:extLst>
                  <a:ext uri="{FF2B5EF4-FFF2-40B4-BE49-F238E27FC236}">
                    <a16:creationId xmlns:a16="http://schemas.microsoft.com/office/drawing/2014/main" id="{829DCB02-3016-4CC7-B980-ACD8B6D8AEC5}"/>
                  </a:ext>
                </a:extLst>
              </p:cNvPr>
              <p:cNvSpPr/>
              <p:nvPr/>
            </p:nvSpPr>
            <p:spPr>
              <a:xfrm>
                <a:off x="9181661" y="3094734"/>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26" name="Arc 25">
                <a:extLst>
                  <a:ext uri="{FF2B5EF4-FFF2-40B4-BE49-F238E27FC236}">
                    <a16:creationId xmlns:a16="http://schemas.microsoft.com/office/drawing/2014/main" id="{4E2AA7A6-E769-4301-8BC5-29349D08CD9F}"/>
                  </a:ext>
                </a:extLst>
              </p:cNvPr>
              <p:cNvSpPr/>
              <p:nvPr/>
            </p:nvSpPr>
            <p:spPr>
              <a:xfrm>
                <a:off x="9181661" y="3437225"/>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27" name="Arc 26">
                <a:extLst>
                  <a:ext uri="{FF2B5EF4-FFF2-40B4-BE49-F238E27FC236}">
                    <a16:creationId xmlns:a16="http://schemas.microsoft.com/office/drawing/2014/main" id="{38EBF12A-1851-4F8E-BECA-65CCA21767BE}"/>
                  </a:ext>
                </a:extLst>
              </p:cNvPr>
              <p:cNvSpPr/>
              <p:nvPr/>
            </p:nvSpPr>
            <p:spPr>
              <a:xfrm>
                <a:off x="9151263" y="3793983"/>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28" name="Arc 27">
                <a:extLst>
                  <a:ext uri="{FF2B5EF4-FFF2-40B4-BE49-F238E27FC236}">
                    <a16:creationId xmlns:a16="http://schemas.microsoft.com/office/drawing/2014/main" id="{06C570A5-4F3A-4B84-A48B-B9D5A498DE1F}"/>
                  </a:ext>
                </a:extLst>
              </p:cNvPr>
              <p:cNvSpPr/>
              <p:nvPr/>
            </p:nvSpPr>
            <p:spPr>
              <a:xfrm>
                <a:off x="9181661" y="4175534"/>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29" name="Arc 28">
                <a:extLst>
                  <a:ext uri="{FF2B5EF4-FFF2-40B4-BE49-F238E27FC236}">
                    <a16:creationId xmlns:a16="http://schemas.microsoft.com/office/drawing/2014/main" id="{1789D125-6D2A-4B72-A954-D550D3825CA0}"/>
                  </a:ext>
                </a:extLst>
              </p:cNvPr>
              <p:cNvSpPr/>
              <p:nvPr/>
            </p:nvSpPr>
            <p:spPr>
              <a:xfrm>
                <a:off x="9181661" y="4543380"/>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30" name="Arc 29">
                <a:extLst>
                  <a:ext uri="{FF2B5EF4-FFF2-40B4-BE49-F238E27FC236}">
                    <a16:creationId xmlns:a16="http://schemas.microsoft.com/office/drawing/2014/main" id="{5AD06E37-D697-4F34-A756-B79095E8CE02}"/>
                  </a:ext>
                </a:extLst>
              </p:cNvPr>
              <p:cNvSpPr/>
              <p:nvPr/>
            </p:nvSpPr>
            <p:spPr>
              <a:xfrm>
                <a:off x="9181661" y="4885871"/>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31" name="Arc 30">
                <a:extLst>
                  <a:ext uri="{FF2B5EF4-FFF2-40B4-BE49-F238E27FC236}">
                    <a16:creationId xmlns:a16="http://schemas.microsoft.com/office/drawing/2014/main" id="{3ACF6054-D177-4062-841B-F95D5CF3E61F}"/>
                  </a:ext>
                </a:extLst>
              </p:cNvPr>
              <p:cNvSpPr/>
              <p:nvPr/>
            </p:nvSpPr>
            <p:spPr>
              <a:xfrm>
                <a:off x="9181661" y="5264497"/>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sp>
            <p:nvSpPr>
              <p:cNvPr id="32" name="Arc 31">
                <a:extLst>
                  <a:ext uri="{FF2B5EF4-FFF2-40B4-BE49-F238E27FC236}">
                    <a16:creationId xmlns:a16="http://schemas.microsoft.com/office/drawing/2014/main" id="{6E890963-11ED-4D15-A857-EDE409CC76BC}"/>
                  </a:ext>
                </a:extLst>
              </p:cNvPr>
              <p:cNvSpPr/>
              <p:nvPr/>
            </p:nvSpPr>
            <p:spPr>
              <a:xfrm>
                <a:off x="9181661" y="5606988"/>
                <a:ext cx="179101" cy="358325"/>
              </a:xfrm>
              <a:prstGeom prst="arc">
                <a:avLst>
                  <a:gd name="adj1" fmla="val 16200000"/>
                  <a:gd name="adj2" fmla="val 4747336"/>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47"/>
              </a:p>
            </p:txBody>
          </p:sp>
        </p:grpSp>
        <p:sp>
          <p:nvSpPr>
            <p:cNvPr id="60" name="Rectangle 59">
              <a:extLst>
                <a:ext uri="{FF2B5EF4-FFF2-40B4-BE49-F238E27FC236}">
                  <a16:creationId xmlns:a16="http://schemas.microsoft.com/office/drawing/2014/main" id="{0A9D3740-695E-42B1-B621-EDD2041ED29E}"/>
                </a:ext>
              </a:extLst>
            </p:cNvPr>
            <p:cNvSpPr/>
            <p:nvPr/>
          </p:nvSpPr>
          <p:spPr>
            <a:xfrm>
              <a:off x="4851473" y="4753893"/>
              <a:ext cx="2523942" cy="981744"/>
            </a:xfrm>
            <a:prstGeom prst="rect">
              <a:avLst/>
            </a:prstGeom>
          </p:spPr>
          <p:txBody>
            <a:bodyPr wrap="square">
              <a:spAutoFit/>
            </a:bodyPr>
            <a:lstStyle/>
            <a:p>
              <a:pPr algn="ctr" rtl="1"/>
              <a:r>
                <a:rPr lang="fa-IR" sz="2155" b="1" dirty="0">
                  <a:solidFill>
                    <a:schemeClr val="accent1">
                      <a:lumMod val="75000"/>
                    </a:schemeClr>
                  </a:solidFill>
                  <a:cs typeface="B Roya" panose="00000400000000000000" pitchFamily="2" charset="-78"/>
                </a:rPr>
                <a:t>حداقل</a:t>
              </a:r>
              <a:r>
                <a:rPr lang="en-US" sz="2155" b="1" dirty="0">
                  <a:solidFill>
                    <a:schemeClr val="accent1">
                      <a:lumMod val="75000"/>
                    </a:schemeClr>
                  </a:solidFill>
                  <a:cs typeface="B Roya" panose="00000400000000000000" pitchFamily="2" charset="-78"/>
                </a:rPr>
                <a:t> </a:t>
              </a:r>
              <a:r>
                <a:rPr lang="fa-IR" sz="2155" b="1" dirty="0">
                  <a:solidFill>
                    <a:schemeClr val="accent1">
                      <a:lumMod val="75000"/>
                    </a:schemeClr>
                  </a:solidFill>
                  <a:cs typeface="B Roya" panose="00000400000000000000" pitchFamily="2" charset="-78"/>
                </a:rPr>
                <a:t>فاصله بین دو فرزند</a:t>
              </a:r>
            </a:p>
          </p:txBody>
        </p:sp>
        <p:sp>
          <p:nvSpPr>
            <p:cNvPr id="61" name="Rectangle 60">
              <a:extLst>
                <a:ext uri="{FF2B5EF4-FFF2-40B4-BE49-F238E27FC236}">
                  <a16:creationId xmlns:a16="http://schemas.microsoft.com/office/drawing/2014/main" id="{6B8E3257-1E36-4E69-9268-6AD7A964C9D6}"/>
                </a:ext>
              </a:extLst>
            </p:cNvPr>
            <p:cNvSpPr/>
            <p:nvPr/>
          </p:nvSpPr>
          <p:spPr>
            <a:xfrm rot="16200000">
              <a:off x="6235708" y="1897732"/>
              <a:ext cx="1111498" cy="1133814"/>
            </a:xfrm>
            <a:prstGeom prst="rect">
              <a:avLst/>
            </a:prstGeom>
          </p:spPr>
          <p:txBody>
            <a:bodyPr wrap="square">
              <a:spAutoFit/>
            </a:bodyPr>
            <a:lstStyle/>
            <a:p>
              <a:pPr algn="ctr" rtl="1"/>
              <a:r>
                <a:rPr lang="fa-IR" sz="2463" b="1" dirty="0">
                  <a:solidFill>
                    <a:schemeClr val="accent1">
                      <a:lumMod val="75000"/>
                    </a:schemeClr>
                  </a:solidFill>
                  <a:cs typeface="B Roya" panose="00000400000000000000" pitchFamily="2" charset="-78"/>
                </a:rPr>
                <a:t>30 ماه</a:t>
              </a:r>
            </a:p>
          </p:txBody>
        </p:sp>
        <p:sp>
          <p:nvSpPr>
            <p:cNvPr id="64" name="Rectangle 63">
              <a:extLst>
                <a:ext uri="{FF2B5EF4-FFF2-40B4-BE49-F238E27FC236}">
                  <a16:creationId xmlns:a16="http://schemas.microsoft.com/office/drawing/2014/main" id="{6B912FF9-B334-4365-994F-4AC62336EC81}"/>
                </a:ext>
              </a:extLst>
            </p:cNvPr>
            <p:cNvSpPr/>
            <p:nvPr/>
          </p:nvSpPr>
          <p:spPr>
            <a:xfrm rot="16200000">
              <a:off x="4912631" y="2805997"/>
              <a:ext cx="1111498" cy="1133814"/>
            </a:xfrm>
            <a:prstGeom prst="rect">
              <a:avLst/>
            </a:prstGeom>
          </p:spPr>
          <p:txBody>
            <a:bodyPr wrap="square">
              <a:spAutoFit/>
            </a:bodyPr>
            <a:lstStyle/>
            <a:p>
              <a:pPr algn="ctr" rtl="1"/>
              <a:r>
                <a:rPr lang="fa-IR" sz="2463" b="1" dirty="0">
                  <a:solidFill>
                    <a:schemeClr val="accent1">
                      <a:lumMod val="75000"/>
                    </a:schemeClr>
                  </a:solidFill>
                  <a:cs typeface="B Roya" panose="00000400000000000000" pitchFamily="2" charset="-78"/>
                </a:rPr>
                <a:t>12 ماه</a:t>
              </a:r>
            </a:p>
          </p:txBody>
        </p:sp>
        <p:pic>
          <p:nvPicPr>
            <p:cNvPr id="66" name="Graphic 65" descr="Woman with stroller">
              <a:extLst>
                <a:ext uri="{FF2B5EF4-FFF2-40B4-BE49-F238E27FC236}">
                  <a16:creationId xmlns:a16="http://schemas.microsoft.com/office/drawing/2014/main" id="{719C2327-53D6-4897-BCDC-61015C6F1A6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33780" y="1018254"/>
              <a:ext cx="914400" cy="914400"/>
            </a:xfrm>
            <a:prstGeom prst="rect">
              <a:avLst/>
            </a:prstGeom>
          </p:spPr>
        </p:pic>
        <p:pic>
          <p:nvPicPr>
            <p:cNvPr id="67" name="Graphic 66" descr="Woman with stroller">
              <a:extLst>
                <a:ext uri="{FF2B5EF4-FFF2-40B4-BE49-F238E27FC236}">
                  <a16:creationId xmlns:a16="http://schemas.microsoft.com/office/drawing/2014/main" id="{E13A26FE-8828-40A6-B1CD-337A96CB48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14218" y="1932654"/>
              <a:ext cx="914400" cy="914400"/>
            </a:xfrm>
            <a:prstGeom prst="rect">
              <a:avLst/>
            </a:prstGeom>
          </p:spPr>
        </p:pic>
      </p:grpSp>
      <p:grpSp>
        <p:nvGrpSpPr>
          <p:cNvPr id="81" name="Group 80">
            <a:extLst>
              <a:ext uri="{FF2B5EF4-FFF2-40B4-BE49-F238E27FC236}">
                <a16:creationId xmlns:a16="http://schemas.microsoft.com/office/drawing/2014/main" id="{9BB2A551-53AE-49B7-9CD8-BF2CDB29C7BF}"/>
              </a:ext>
            </a:extLst>
          </p:cNvPr>
          <p:cNvGrpSpPr/>
          <p:nvPr/>
        </p:nvGrpSpPr>
        <p:grpSpPr>
          <a:xfrm>
            <a:off x="1846570" y="824243"/>
            <a:ext cx="7698080" cy="5440275"/>
            <a:chOff x="50510" y="2894673"/>
            <a:chExt cx="6571680" cy="3922879"/>
          </a:xfrm>
          <a:effectLst>
            <a:outerShdw blurRad="76200" dir="18900000" sy="23000" kx="-1200000" algn="bl" rotWithShape="0">
              <a:prstClr val="black">
                <a:alpha val="20000"/>
              </a:prstClr>
            </a:outerShdw>
          </a:effectLst>
        </p:grpSpPr>
        <p:pic>
          <p:nvPicPr>
            <p:cNvPr id="80" name="Picture 2">
              <a:extLst>
                <a:ext uri="{FF2B5EF4-FFF2-40B4-BE49-F238E27FC236}">
                  <a16:creationId xmlns:a16="http://schemas.microsoft.com/office/drawing/2014/main" id="{659149CC-59CE-4AEA-AF4D-C425100531E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804" t="9133" r="14795" b="5067"/>
            <a:stretch/>
          </p:blipFill>
          <p:spPr bwMode="auto">
            <a:xfrm>
              <a:off x="542925" y="3057525"/>
              <a:ext cx="5553075" cy="3366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8" name="Picture 77">
              <a:extLst>
                <a:ext uri="{FF2B5EF4-FFF2-40B4-BE49-F238E27FC236}">
                  <a16:creationId xmlns:a16="http://schemas.microsoft.com/office/drawing/2014/main" id="{045396B1-C110-4951-806E-4D9EB7A46B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510" y="2894673"/>
              <a:ext cx="6571680" cy="3922879"/>
            </a:xfrm>
            <a:prstGeom prst="rect">
              <a:avLst/>
            </a:prstGeom>
          </p:spPr>
        </p:pic>
      </p:grpSp>
      <p:sp>
        <p:nvSpPr>
          <p:cNvPr id="3" name="Rectangle 2"/>
          <p:cNvSpPr/>
          <p:nvPr/>
        </p:nvSpPr>
        <p:spPr>
          <a:xfrm>
            <a:off x="5680409" y="4831501"/>
            <a:ext cx="997566" cy="1866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1" name="TextBox 130"/>
          <p:cNvSpPr txBox="1"/>
          <p:nvPr/>
        </p:nvSpPr>
        <p:spPr>
          <a:xfrm>
            <a:off x="329924" y="1752178"/>
            <a:ext cx="1850241" cy="352854"/>
          </a:xfrm>
          <a:prstGeom prst="rect">
            <a:avLst/>
          </a:prstGeom>
          <a:solidFill>
            <a:schemeClr val="bg1"/>
          </a:solidFill>
          <a:effectLst>
            <a:outerShdw blurRad="50800" dist="38100" dir="18900000" algn="bl" rotWithShape="0">
              <a:prstClr val="black">
                <a:alpha val="40000"/>
              </a:prstClr>
            </a:outerShdw>
            <a:softEdge rad="63500"/>
          </a:effectLst>
        </p:spPr>
        <p:txBody>
          <a:bodyPr wrap="square" rtlCol="0">
            <a:spAutoFit/>
          </a:bodyPr>
          <a:lstStyle/>
          <a:p>
            <a:pPr algn="ctr"/>
            <a:r>
              <a:rPr lang="fa-IR" sz="1693" b="1" dirty="0">
                <a:solidFill>
                  <a:schemeClr val="accent1">
                    <a:lumMod val="50000"/>
                  </a:schemeClr>
                </a:solidFill>
                <a:cs typeface="MRT_Poster" panose="00000700000000000000" pitchFamily="2" charset="-78"/>
              </a:rPr>
              <a:t>مقابله با باورهای غلط</a:t>
            </a:r>
          </a:p>
        </p:txBody>
      </p:sp>
      <p:pic>
        <p:nvPicPr>
          <p:cNvPr id="48" name="Picture 47">
            <a:extLst>
              <a:ext uri="{FF2B5EF4-FFF2-40B4-BE49-F238E27FC236}">
                <a16:creationId xmlns:a16="http://schemas.microsoft.com/office/drawing/2014/main" id="{55B6F0A8-7C2C-43E2-A811-08B688BDC01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9512" y="188640"/>
            <a:ext cx="920736" cy="928107"/>
          </a:xfrm>
          <a:prstGeom prst="rect">
            <a:avLst/>
          </a:prstGeom>
        </p:spPr>
      </p:pic>
    </p:spTree>
    <p:extLst>
      <p:ext uri="{BB962C8B-B14F-4D97-AF65-F5344CB8AC3E}">
        <p14:creationId xmlns:p14="http://schemas.microsoft.com/office/powerpoint/2010/main" val="342150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wipe(down)">
                                      <p:cBhvr>
                                        <p:cTn id="10" dur="500"/>
                                        <p:tgtEl>
                                          <p:spTgt spid="73"/>
                                        </p:tgtEl>
                                      </p:cBhvr>
                                    </p:animEffect>
                                  </p:childTnLst>
                                </p:cTn>
                              </p:par>
                              <p:par>
                                <p:cTn id="11" presetID="16" presetClass="entr" presetSubtype="37" fill="hold" nodeType="with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barn(outVertical)">
                                      <p:cBhvr>
                                        <p:cTn id="13" dur="500"/>
                                        <p:tgtEl>
                                          <p:spTgt spid="8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fade">
                                      <p:cBhvr>
                                        <p:cTn id="18" dur="1000"/>
                                        <p:tgtEl>
                                          <p:spTgt spid="131"/>
                                        </p:tgtEl>
                                      </p:cBhvr>
                                    </p:animEffect>
                                    <p:anim calcmode="lin" valueType="num">
                                      <p:cBhvr>
                                        <p:cTn id="19" dur="1000" fill="hold"/>
                                        <p:tgtEl>
                                          <p:spTgt spid="131"/>
                                        </p:tgtEl>
                                        <p:attrNameLst>
                                          <p:attrName>ppt_x</p:attrName>
                                        </p:attrNameLst>
                                      </p:cBhvr>
                                      <p:tavLst>
                                        <p:tav tm="0">
                                          <p:val>
                                            <p:strVal val="#ppt_x"/>
                                          </p:val>
                                        </p:tav>
                                        <p:tav tm="100000">
                                          <p:val>
                                            <p:strVal val="#ppt_x"/>
                                          </p:val>
                                        </p:tav>
                                      </p:tavLst>
                                    </p:anim>
                                    <p:anim calcmode="lin" valueType="num">
                                      <p:cBhvr>
                                        <p:cTn id="20" dur="1000" fill="hold"/>
                                        <p:tgtEl>
                                          <p:spTgt spid="1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1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0" name="Group 249">
            <a:extLst>
              <a:ext uri="{FF2B5EF4-FFF2-40B4-BE49-F238E27FC236}">
                <a16:creationId xmlns:a16="http://schemas.microsoft.com/office/drawing/2014/main" id="{64A0EB4A-FFDF-4EFC-B46B-31A90E2571B8}"/>
              </a:ext>
            </a:extLst>
          </p:cNvPr>
          <p:cNvGrpSpPr/>
          <p:nvPr/>
        </p:nvGrpSpPr>
        <p:grpSpPr>
          <a:xfrm>
            <a:off x="-203411" y="1342536"/>
            <a:ext cx="9550821" cy="4314317"/>
            <a:chOff x="947034" y="762000"/>
            <a:chExt cx="10121016" cy="4455208"/>
          </a:xfrm>
        </p:grpSpPr>
        <p:sp>
          <p:nvSpPr>
            <p:cNvPr id="247" name="Oval 246">
              <a:extLst>
                <a:ext uri="{FF2B5EF4-FFF2-40B4-BE49-F238E27FC236}">
                  <a16:creationId xmlns:a16="http://schemas.microsoft.com/office/drawing/2014/main" id="{51628F4C-C047-4826-90C4-E7E366943387}"/>
                </a:ext>
              </a:extLst>
            </p:cNvPr>
            <p:cNvSpPr/>
            <p:nvPr/>
          </p:nvSpPr>
          <p:spPr>
            <a:xfrm>
              <a:off x="4419326" y="762000"/>
              <a:ext cx="2995574" cy="2995574"/>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nvGrpSpPr>
            <p:cNvPr id="34" name="Group 33">
              <a:extLst>
                <a:ext uri="{FF2B5EF4-FFF2-40B4-BE49-F238E27FC236}">
                  <a16:creationId xmlns:a16="http://schemas.microsoft.com/office/drawing/2014/main" id="{71111A14-A07E-4681-B01D-212BF44F85C3}"/>
                </a:ext>
              </a:extLst>
            </p:cNvPr>
            <p:cNvGrpSpPr/>
            <p:nvPr/>
          </p:nvGrpSpPr>
          <p:grpSpPr>
            <a:xfrm>
              <a:off x="3125760" y="1435875"/>
              <a:ext cx="5940479" cy="1862137"/>
              <a:chOff x="3222359" y="2436000"/>
              <a:chExt cx="5940479" cy="1862137"/>
            </a:xfrm>
          </p:grpSpPr>
          <p:sp>
            <p:nvSpPr>
              <p:cNvPr id="29" name="Rectangle 28">
                <a:extLst>
                  <a:ext uri="{FF2B5EF4-FFF2-40B4-BE49-F238E27FC236}">
                    <a16:creationId xmlns:a16="http://schemas.microsoft.com/office/drawing/2014/main" id="{FC3E3B5C-972E-4CAE-A131-8048C4C55233}"/>
                  </a:ext>
                </a:extLst>
              </p:cNvPr>
              <p:cNvSpPr/>
              <p:nvPr/>
            </p:nvSpPr>
            <p:spPr>
              <a:xfrm>
                <a:off x="4323149" y="3717433"/>
                <a:ext cx="3545701" cy="110737"/>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0" name="Rectangle 29">
                <a:extLst>
                  <a:ext uri="{FF2B5EF4-FFF2-40B4-BE49-F238E27FC236}">
                    <a16:creationId xmlns:a16="http://schemas.microsoft.com/office/drawing/2014/main" id="{145901B3-2EBF-44D6-B13F-5157B4F1C343}"/>
                  </a:ext>
                </a:extLst>
              </p:cNvPr>
              <p:cNvSpPr/>
              <p:nvPr/>
            </p:nvSpPr>
            <p:spPr>
              <a:xfrm>
                <a:off x="4323149" y="3869693"/>
                <a:ext cx="3545701" cy="110737"/>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8" name="Rectangle 27">
                <a:extLst>
                  <a:ext uri="{FF2B5EF4-FFF2-40B4-BE49-F238E27FC236}">
                    <a16:creationId xmlns:a16="http://schemas.microsoft.com/office/drawing/2014/main" id="{095617EF-8CDE-4D9E-9BB7-CD7DD7753FF7}"/>
                  </a:ext>
                </a:extLst>
              </p:cNvPr>
              <p:cNvSpPr/>
              <p:nvPr/>
            </p:nvSpPr>
            <p:spPr>
              <a:xfrm>
                <a:off x="4323149" y="3565173"/>
                <a:ext cx="3545701" cy="110737"/>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2" name="Rectangle 31">
                <a:extLst>
                  <a:ext uri="{FF2B5EF4-FFF2-40B4-BE49-F238E27FC236}">
                    <a16:creationId xmlns:a16="http://schemas.microsoft.com/office/drawing/2014/main" id="{5315AC96-66C7-45AC-8007-33577393FEFD}"/>
                  </a:ext>
                </a:extLst>
              </p:cNvPr>
              <p:cNvSpPr/>
              <p:nvPr/>
            </p:nvSpPr>
            <p:spPr>
              <a:xfrm>
                <a:off x="4095749" y="4021951"/>
                <a:ext cx="4000502" cy="130950"/>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33" name="Rectangle 32">
                <a:extLst>
                  <a:ext uri="{FF2B5EF4-FFF2-40B4-BE49-F238E27FC236}">
                    <a16:creationId xmlns:a16="http://schemas.microsoft.com/office/drawing/2014/main" id="{4ECE0799-295C-4E51-AE23-2EB5CC3D8071}"/>
                  </a:ext>
                </a:extLst>
              </p:cNvPr>
              <p:cNvSpPr/>
              <p:nvPr/>
            </p:nvSpPr>
            <p:spPr>
              <a:xfrm>
                <a:off x="4095749" y="3412912"/>
                <a:ext cx="4000502" cy="11073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7" name="Oval 26">
                <a:extLst>
                  <a:ext uri="{FF2B5EF4-FFF2-40B4-BE49-F238E27FC236}">
                    <a16:creationId xmlns:a16="http://schemas.microsoft.com/office/drawing/2014/main" id="{3AFDFC67-A8D2-4897-AD55-023260264B11}"/>
                  </a:ext>
                </a:extLst>
              </p:cNvPr>
              <p:cNvSpPr/>
              <p:nvPr/>
            </p:nvSpPr>
            <p:spPr>
              <a:xfrm>
                <a:off x="7681660" y="3136087"/>
                <a:ext cx="1162050" cy="116205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4" name="Oval 23">
                <a:extLst>
                  <a:ext uri="{FF2B5EF4-FFF2-40B4-BE49-F238E27FC236}">
                    <a16:creationId xmlns:a16="http://schemas.microsoft.com/office/drawing/2014/main" id="{E16463C7-AD6C-45FE-935C-C71B345293CF}"/>
                  </a:ext>
                </a:extLst>
              </p:cNvPr>
              <p:cNvSpPr/>
              <p:nvPr/>
            </p:nvSpPr>
            <p:spPr>
              <a:xfrm>
                <a:off x="3222359" y="3136087"/>
                <a:ext cx="1162050" cy="116205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pic>
            <p:nvPicPr>
              <p:cNvPr id="22" name="Graphic 21" descr="Child with balloon">
                <a:extLst>
                  <a:ext uri="{FF2B5EF4-FFF2-40B4-BE49-F238E27FC236}">
                    <a16:creationId xmlns:a16="http://schemas.microsoft.com/office/drawing/2014/main" id="{4A8E5A27-CBEB-41C1-9965-045472DE8B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15013" y="2436000"/>
                <a:ext cx="1647825" cy="1647825"/>
              </a:xfrm>
              <a:prstGeom prst="rect">
                <a:avLst/>
              </a:prstGeom>
            </p:spPr>
          </p:pic>
          <p:pic>
            <p:nvPicPr>
              <p:cNvPr id="23" name="Graphic 22" descr="Baby">
                <a:extLst>
                  <a:ext uri="{FF2B5EF4-FFF2-40B4-BE49-F238E27FC236}">
                    <a16:creationId xmlns:a16="http://schemas.microsoft.com/office/drawing/2014/main" id="{FB190891-7A4A-4E49-8B04-3A3A943B775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46184" y="3259912"/>
                <a:ext cx="914400" cy="914400"/>
              </a:xfrm>
              <a:prstGeom prst="rect">
                <a:avLst/>
              </a:prstGeom>
            </p:spPr>
          </p:pic>
          <p:sp>
            <p:nvSpPr>
              <p:cNvPr id="31" name="Rectangle 30">
                <a:extLst>
                  <a:ext uri="{FF2B5EF4-FFF2-40B4-BE49-F238E27FC236}">
                    <a16:creationId xmlns:a16="http://schemas.microsoft.com/office/drawing/2014/main" id="{F5872FD7-1649-4E71-A0E0-34DF4DE42B2C}"/>
                  </a:ext>
                </a:extLst>
              </p:cNvPr>
              <p:cNvSpPr/>
              <p:nvPr/>
            </p:nvSpPr>
            <p:spPr>
              <a:xfrm>
                <a:off x="4323149" y="3260513"/>
                <a:ext cx="3358511" cy="975996"/>
              </a:xfrm>
              <a:prstGeom prst="rect">
                <a:avLst/>
              </a:prstGeom>
            </p:spPr>
            <p:txBody>
              <a:bodyPr wrap="square">
                <a:spAutoFit/>
              </a:bodyPr>
              <a:lstStyle/>
              <a:p>
                <a:pPr algn="ctr" rtl="1"/>
                <a:r>
                  <a:rPr lang="fa-IR" sz="2771" b="1" dirty="0">
                    <a:solidFill>
                      <a:schemeClr val="accent1">
                        <a:lumMod val="75000"/>
                      </a:schemeClr>
                    </a:solidFill>
                    <a:cs typeface="B Roya" panose="00000400000000000000" pitchFamily="2" charset="-78"/>
                  </a:rPr>
                  <a:t>باید بین دو فرزند 3 تا 5 سال فاصله باشد؟؟</a:t>
                </a:r>
              </a:p>
            </p:txBody>
          </p:sp>
        </p:grpSp>
        <p:grpSp>
          <p:nvGrpSpPr>
            <p:cNvPr id="35" name="Group 34">
              <a:extLst>
                <a:ext uri="{FF2B5EF4-FFF2-40B4-BE49-F238E27FC236}">
                  <a16:creationId xmlns:a16="http://schemas.microsoft.com/office/drawing/2014/main" id="{2FB3B673-724B-43B7-9E78-A5E0635CB5C4}"/>
                </a:ext>
              </a:extLst>
            </p:cNvPr>
            <p:cNvGrpSpPr/>
            <p:nvPr/>
          </p:nvGrpSpPr>
          <p:grpSpPr>
            <a:xfrm>
              <a:off x="1249813" y="3197260"/>
              <a:ext cx="9542012" cy="623169"/>
              <a:chOff x="1527267" y="335330"/>
              <a:chExt cx="9542012" cy="623169"/>
            </a:xfrm>
          </p:grpSpPr>
          <p:sp>
            <p:nvSpPr>
              <p:cNvPr id="36" name="Rectangle 35">
                <a:extLst>
                  <a:ext uri="{FF2B5EF4-FFF2-40B4-BE49-F238E27FC236}">
                    <a16:creationId xmlns:a16="http://schemas.microsoft.com/office/drawing/2014/main" id="{1EE7E04B-6FD9-4E8C-B324-5A73C358B225}"/>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7" name="Rectangle 36">
                <a:extLst>
                  <a:ext uri="{FF2B5EF4-FFF2-40B4-BE49-F238E27FC236}">
                    <a16:creationId xmlns:a16="http://schemas.microsoft.com/office/drawing/2014/main" id="{795D197F-3980-475A-B35A-968D11A17B6E}"/>
                  </a:ext>
                </a:extLst>
              </p:cNvPr>
              <p:cNvSpPr/>
              <p:nvPr/>
            </p:nvSpPr>
            <p:spPr>
              <a:xfrm rot="5400000">
                <a:off x="6142269" y="-3968511"/>
                <a:ext cx="312008" cy="9542012"/>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nvGrpSpPr>
              <p:cNvPr id="39" name="Group 38">
                <a:extLst>
                  <a:ext uri="{FF2B5EF4-FFF2-40B4-BE49-F238E27FC236}">
                    <a16:creationId xmlns:a16="http://schemas.microsoft.com/office/drawing/2014/main" id="{2F7CA56C-2C6A-41C0-823B-D4624003FEF1}"/>
                  </a:ext>
                </a:extLst>
              </p:cNvPr>
              <p:cNvGrpSpPr/>
              <p:nvPr/>
            </p:nvGrpSpPr>
            <p:grpSpPr>
              <a:xfrm>
                <a:off x="3915040" y="425878"/>
                <a:ext cx="4766466" cy="185092"/>
                <a:chOff x="3556180" y="411943"/>
                <a:chExt cx="5125326" cy="199027"/>
              </a:xfrm>
            </p:grpSpPr>
            <p:grpSp>
              <p:nvGrpSpPr>
                <p:cNvPr id="40" name="Group 39">
                  <a:extLst>
                    <a:ext uri="{FF2B5EF4-FFF2-40B4-BE49-F238E27FC236}">
                      <a16:creationId xmlns:a16="http://schemas.microsoft.com/office/drawing/2014/main" id="{C2D9A482-07BF-47AC-9FEE-F4A1C4095124}"/>
                    </a:ext>
                  </a:extLst>
                </p:cNvPr>
                <p:cNvGrpSpPr/>
                <p:nvPr/>
              </p:nvGrpSpPr>
              <p:grpSpPr>
                <a:xfrm>
                  <a:off x="7640829" y="411943"/>
                  <a:ext cx="1040677" cy="199027"/>
                  <a:chOff x="7358980" y="136843"/>
                  <a:chExt cx="1040677" cy="199027"/>
                </a:xfrm>
              </p:grpSpPr>
              <p:sp>
                <p:nvSpPr>
                  <p:cNvPr id="93" name="Oval 92">
                    <a:extLst>
                      <a:ext uri="{FF2B5EF4-FFF2-40B4-BE49-F238E27FC236}">
                        <a16:creationId xmlns:a16="http://schemas.microsoft.com/office/drawing/2014/main" id="{6D1A2ACC-4AC8-4222-AF79-0A1EC3F072D0}"/>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94" name="Oval 93">
                    <a:extLst>
                      <a:ext uri="{FF2B5EF4-FFF2-40B4-BE49-F238E27FC236}">
                        <a16:creationId xmlns:a16="http://schemas.microsoft.com/office/drawing/2014/main" id="{68EFEE7D-B0F1-428E-92AE-4FF5BCA0B7EE}"/>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95" name="Oval 94">
                    <a:extLst>
                      <a:ext uri="{FF2B5EF4-FFF2-40B4-BE49-F238E27FC236}">
                        <a16:creationId xmlns:a16="http://schemas.microsoft.com/office/drawing/2014/main" id="{9D7A0F61-AF2C-46EB-AA0C-4A6C8313CAA4}"/>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96" name="Oval 95">
                    <a:extLst>
                      <a:ext uri="{FF2B5EF4-FFF2-40B4-BE49-F238E27FC236}">
                        <a16:creationId xmlns:a16="http://schemas.microsoft.com/office/drawing/2014/main" id="{937D4DEA-3443-4DAB-85D7-751A4418B496}"/>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97" name="Oval 96">
                    <a:extLst>
                      <a:ext uri="{FF2B5EF4-FFF2-40B4-BE49-F238E27FC236}">
                        <a16:creationId xmlns:a16="http://schemas.microsoft.com/office/drawing/2014/main" id="{5019A74B-48BF-4E9E-B820-445610D4EACF}"/>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98" name="Oval 97">
                    <a:extLst>
                      <a:ext uri="{FF2B5EF4-FFF2-40B4-BE49-F238E27FC236}">
                        <a16:creationId xmlns:a16="http://schemas.microsoft.com/office/drawing/2014/main" id="{9C5D8B22-CCCE-4E9B-B594-27F7E71313B6}"/>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99" name="Oval 98">
                    <a:extLst>
                      <a:ext uri="{FF2B5EF4-FFF2-40B4-BE49-F238E27FC236}">
                        <a16:creationId xmlns:a16="http://schemas.microsoft.com/office/drawing/2014/main" id="{E58BEFFE-285D-4648-A456-A05CA671D62A}"/>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00" name="Oval 99">
                    <a:extLst>
                      <a:ext uri="{FF2B5EF4-FFF2-40B4-BE49-F238E27FC236}">
                        <a16:creationId xmlns:a16="http://schemas.microsoft.com/office/drawing/2014/main" id="{150E2CC4-7814-4451-A614-8A558082F036}"/>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01" name="Oval 100">
                    <a:extLst>
                      <a:ext uri="{FF2B5EF4-FFF2-40B4-BE49-F238E27FC236}">
                        <a16:creationId xmlns:a16="http://schemas.microsoft.com/office/drawing/2014/main" id="{0B1D38AC-5921-4DC6-8546-E834D8CB3D92}"/>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02" name="Oval 101">
                    <a:extLst>
                      <a:ext uri="{FF2B5EF4-FFF2-40B4-BE49-F238E27FC236}">
                        <a16:creationId xmlns:a16="http://schemas.microsoft.com/office/drawing/2014/main" id="{04FE7460-5E77-469F-8DAA-A0FCD58036BD}"/>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03" name="Oval 102">
                    <a:extLst>
                      <a:ext uri="{FF2B5EF4-FFF2-40B4-BE49-F238E27FC236}">
                        <a16:creationId xmlns:a16="http://schemas.microsoft.com/office/drawing/2014/main" id="{081B6D4D-2784-4995-8A30-9FDFEAC498D9}"/>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04" name="Oval 103">
                    <a:extLst>
                      <a:ext uri="{FF2B5EF4-FFF2-40B4-BE49-F238E27FC236}">
                        <a16:creationId xmlns:a16="http://schemas.microsoft.com/office/drawing/2014/main" id="{2E21D45A-1BAE-49F5-967E-11D2945E0544}"/>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41" name="Group 40">
                  <a:extLst>
                    <a:ext uri="{FF2B5EF4-FFF2-40B4-BE49-F238E27FC236}">
                      <a16:creationId xmlns:a16="http://schemas.microsoft.com/office/drawing/2014/main" id="{888E55DC-3F2D-4F72-9BE7-7402626DB53C}"/>
                    </a:ext>
                  </a:extLst>
                </p:cNvPr>
                <p:cNvGrpSpPr/>
                <p:nvPr/>
              </p:nvGrpSpPr>
              <p:grpSpPr>
                <a:xfrm>
                  <a:off x="6617372" y="411943"/>
                  <a:ext cx="1040677" cy="199027"/>
                  <a:chOff x="7358980" y="136843"/>
                  <a:chExt cx="1040677" cy="199027"/>
                </a:xfrm>
              </p:grpSpPr>
              <p:sp>
                <p:nvSpPr>
                  <p:cNvPr id="81" name="Oval 80">
                    <a:extLst>
                      <a:ext uri="{FF2B5EF4-FFF2-40B4-BE49-F238E27FC236}">
                        <a16:creationId xmlns:a16="http://schemas.microsoft.com/office/drawing/2014/main" id="{22916B30-2DDB-4462-B23C-35374BA6F181}"/>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82" name="Oval 81">
                    <a:extLst>
                      <a:ext uri="{FF2B5EF4-FFF2-40B4-BE49-F238E27FC236}">
                        <a16:creationId xmlns:a16="http://schemas.microsoft.com/office/drawing/2014/main" id="{0A0B89A9-0A1A-4480-A589-BD4C30E68523}"/>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83" name="Oval 82">
                    <a:extLst>
                      <a:ext uri="{FF2B5EF4-FFF2-40B4-BE49-F238E27FC236}">
                        <a16:creationId xmlns:a16="http://schemas.microsoft.com/office/drawing/2014/main" id="{FFC821A5-E570-431B-AECC-DC203455874A}"/>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84" name="Oval 83">
                    <a:extLst>
                      <a:ext uri="{FF2B5EF4-FFF2-40B4-BE49-F238E27FC236}">
                        <a16:creationId xmlns:a16="http://schemas.microsoft.com/office/drawing/2014/main" id="{10586F7A-5320-4AE9-A7CD-34E49236FE2B}"/>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85" name="Oval 84">
                    <a:extLst>
                      <a:ext uri="{FF2B5EF4-FFF2-40B4-BE49-F238E27FC236}">
                        <a16:creationId xmlns:a16="http://schemas.microsoft.com/office/drawing/2014/main" id="{BCA0A928-8CC5-411E-A939-686727B4D61A}"/>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86" name="Oval 85">
                    <a:extLst>
                      <a:ext uri="{FF2B5EF4-FFF2-40B4-BE49-F238E27FC236}">
                        <a16:creationId xmlns:a16="http://schemas.microsoft.com/office/drawing/2014/main" id="{DB2032D2-4E8A-4E75-9CC7-AF4FA454AA83}"/>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87" name="Oval 86">
                    <a:extLst>
                      <a:ext uri="{FF2B5EF4-FFF2-40B4-BE49-F238E27FC236}">
                        <a16:creationId xmlns:a16="http://schemas.microsoft.com/office/drawing/2014/main" id="{B4D294E5-5F27-469E-BF7A-E74DA943B5B4}"/>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88" name="Oval 87">
                    <a:extLst>
                      <a:ext uri="{FF2B5EF4-FFF2-40B4-BE49-F238E27FC236}">
                        <a16:creationId xmlns:a16="http://schemas.microsoft.com/office/drawing/2014/main" id="{FAC9B7B1-6CFE-4515-8078-86509C995B01}"/>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89" name="Oval 88">
                    <a:extLst>
                      <a:ext uri="{FF2B5EF4-FFF2-40B4-BE49-F238E27FC236}">
                        <a16:creationId xmlns:a16="http://schemas.microsoft.com/office/drawing/2014/main" id="{DD177CC8-335E-4B95-ADC6-4D8D2E3FD277}"/>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90" name="Oval 89">
                    <a:extLst>
                      <a:ext uri="{FF2B5EF4-FFF2-40B4-BE49-F238E27FC236}">
                        <a16:creationId xmlns:a16="http://schemas.microsoft.com/office/drawing/2014/main" id="{80279A21-6788-44DF-A6C8-E6C31BFA8D10}"/>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91" name="Oval 90">
                    <a:extLst>
                      <a:ext uri="{FF2B5EF4-FFF2-40B4-BE49-F238E27FC236}">
                        <a16:creationId xmlns:a16="http://schemas.microsoft.com/office/drawing/2014/main" id="{DAF738F5-2B0B-45A2-A5B4-08334F9483D5}"/>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92" name="Oval 91">
                    <a:extLst>
                      <a:ext uri="{FF2B5EF4-FFF2-40B4-BE49-F238E27FC236}">
                        <a16:creationId xmlns:a16="http://schemas.microsoft.com/office/drawing/2014/main" id="{11CDD93A-A27F-45A2-8D83-2AC5CB9E21DE}"/>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42" name="Group 41">
                  <a:extLst>
                    <a:ext uri="{FF2B5EF4-FFF2-40B4-BE49-F238E27FC236}">
                      <a16:creationId xmlns:a16="http://schemas.microsoft.com/office/drawing/2014/main" id="{3EAA50EF-C3C5-4126-8471-0315F85D1097}"/>
                    </a:ext>
                  </a:extLst>
                </p:cNvPr>
                <p:cNvGrpSpPr/>
                <p:nvPr/>
              </p:nvGrpSpPr>
              <p:grpSpPr>
                <a:xfrm>
                  <a:off x="5592305" y="411943"/>
                  <a:ext cx="1040677" cy="199027"/>
                  <a:chOff x="7358980" y="136843"/>
                  <a:chExt cx="1040677" cy="199027"/>
                </a:xfrm>
              </p:grpSpPr>
              <p:sp>
                <p:nvSpPr>
                  <p:cNvPr id="69" name="Oval 68">
                    <a:extLst>
                      <a:ext uri="{FF2B5EF4-FFF2-40B4-BE49-F238E27FC236}">
                        <a16:creationId xmlns:a16="http://schemas.microsoft.com/office/drawing/2014/main" id="{D365FCD6-8B9C-4C54-976E-7968219BF591}"/>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0" name="Oval 69">
                    <a:extLst>
                      <a:ext uri="{FF2B5EF4-FFF2-40B4-BE49-F238E27FC236}">
                        <a16:creationId xmlns:a16="http://schemas.microsoft.com/office/drawing/2014/main" id="{42C96329-DCDA-4DEA-9325-1B9805681B0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1" name="Oval 70">
                    <a:extLst>
                      <a:ext uri="{FF2B5EF4-FFF2-40B4-BE49-F238E27FC236}">
                        <a16:creationId xmlns:a16="http://schemas.microsoft.com/office/drawing/2014/main" id="{8533D957-16BB-4B92-A0AE-421B80C47DA5}"/>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2" name="Oval 71">
                    <a:extLst>
                      <a:ext uri="{FF2B5EF4-FFF2-40B4-BE49-F238E27FC236}">
                        <a16:creationId xmlns:a16="http://schemas.microsoft.com/office/drawing/2014/main" id="{7054F283-E4CE-42AF-9661-8CF464F0D8F3}"/>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3" name="Oval 72">
                    <a:extLst>
                      <a:ext uri="{FF2B5EF4-FFF2-40B4-BE49-F238E27FC236}">
                        <a16:creationId xmlns:a16="http://schemas.microsoft.com/office/drawing/2014/main" id="{CBB93538-3E3F-43E7-B93D-D738A3CE7ECE}"/>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4" name="Oval 73">
                    <a:extLst>
                      <a:ext uri="{FF2B5EF4-FFF2-40B4-BE49-F238E27FC236}">
                        <a16:creationId xmlns:a16="http://schemas.microsoft.com/office/drawing/2014/main" id="{52FD3261-E787-486A-B023-78AFDDAF3143}"/>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5" name="Oval 74">
                    <a:extLst>
                      <a:ext uri="{FF2B5EF4-FFF2-40B4-BE49-F238E27FC236}">
                        <a16:creationId xmlns:a16="http://schemas.microsoft.com/office/drawing/2014/main" id="{B8C39535-0CB3-4901-AAB2-398B5DBBA946}"/>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6" name="Oval 75">
                    <a:extLst>
                      <a:ext uri="{FF2B5EF4-FFF2-40B4-BE49-F238E27FC236}">
                        <a16:creationId xmlns:a16="http://schemas.microsoft.com/office/drawing/2014/main" id="{6907758F-31C1-4BB9-9AE9-72A7DC513A18}"/>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7" name="Oval 76">
                    <a:extLst>
                      <a:ext uri="{FF2B5EF4-FFF2-40B4-BE49-F238E27FC236}">
                        <a16:creationId xmlns:a16="http://schemas.microsoft.com/office/drawing/2014/main" id="{DAB32475-090E-41D9-80D4-6B1A332AEB0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8" name="Oval 77">
                    <a:extLst>
                      <a:ext uri="{FF2B5EF4-FFF2-40B4-BE49-F238E27FC236}">
                        <a16:creationId xmlns:a16="http://schemas.microsoft.com/office/drawing/2014/main" id="{C7C2D018-1A7D-44DE-ABC0-2529BFA96181}"/>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9" name="Oval 78">
                    <a:extLst>
                      <a:ext uri="{FF2B5EF4-FFF2-40B4-BE49-F238E27FC236}">
                        <a16:creationId xmlns:a16="http://schemas.microsoft.com/office/drawing/2014/main" id="{C4112625-3EEB-4439-AA89-63182DFCC9C3}"/>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80" name="Oval 79">
                    <a:extLst>
                      <a:ext uri="{FF2B5EF4-FFF2-40B4-BE49-F238E27FC236}">
                        <a16:creationId xmlns:a16="http://schemas.microsoft.com/office/drawing/2014/main" id="{09453015-70F0-4543-8058-B2F801588DC0}"/>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43" name="Group 42">
                  <a:extLst>
                    <a:ext uri="{FF2B5EF4-FFF2-40B4-BE49-F238E27FC236}">
                      <a16:creationId xmlns:a16="http://schemas.microsoft.com/office/drawing/2014/main" id="{A82C74BD-C6A3-466C-A1C7-FCCA7EABAE12}"/>
                    </a:ext>
                  </a:extLst>
                </p:cNvPr>
                <p:cNvGrpSpPr/>
                <p:nvPr/>
              </p:nvGrpSpPr>
              <p:grpSpPr>
                <a:xfrm>
                  <a:off x="4568848" y="411943"/>
                  <a:ext cx="1040677" cy="199027"/>
                  <a:chOff x="7358980" y="136843"/>
                  <a:chExt cx="1040677" cy="199027"/>
                </a:xfrm>
              </p:grpSpPr>
              <p:sp>
                <p:nvSpPr>
                  <p:cNvPr id="57" name="Oval 56">
                    <a:extLst>
                      <a:ext uri="{FF2B5EF4-FFF2-40B4-BE49-F238E27FC236}">
                        <a16:creationId xmlns:a16="http://schemas.microsoft.com/office/drawing/2014/main" id="{8D65E6B8-D5FC-4EA6-891A-ECB1F45EE5DD}"/>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58" name="Oval 57">
                    <a:extLst>
                      <a:ext uri="{FF2B5EF4-FFF2-40B4-BE49-F238E27FC236}">
                        <a16:creationId xmlns:a16="http://schemas.microsoft.com/office/drawing/2014/main" id="{453E8287-B813-44C8-BAB1-7AEC1DD47567}"/>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59" name="Oval 58">
                    <a:extLst>
                      <a:ext uri="{FF2B5EF4-FFF2-40B4-BE49-F238E27FC236}">
                        <a16:creationId xmlns:a16="http://schemas.microsoft.com/office/drawing/2014/main" id="{97E2D8D6-3F43-4F50-AF99-9B9833A97762}"/>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60" name="Oval 59">
                    <a:extLst>
                      <a:ext uri="{FF2B5EF4-FFF2-40B4-BE49-F238E27FC236}">
                        <a16:creationId xmlns:a16="http://schemas.microsoft.com/office/drawing/2014/main" id="{ABF3A984-A1C6-4AD2-AD94-6C8BFF683E2E}"/>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61" name="Oval 60">
                    <a:extLst>
                      <a:ext uri="{FF2B5EF4-FFF2-40B4-BE49-F238E27FC236}">
                        <a16:creationId xmlns:a16="http://schemas.microsoft.com/office/drawing/2014/main" id="{60DEBC0D-3D46-4F3E-A1B1-775F53EA2424}"/>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62" name="Oval 61">
                    <a:extLst>
                      <a:ext uri="{FF2B5EF4-FFF2-40B4-BE49-F238E27FC236}">
                        <a16:creationId xmlns:a16="http://schemas.microsoft.com/office/drawing/2014/main" id="{D05735D8-A7E8-4E0A-8ACE-F3FF81E808B8}"/>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63" name="Oval 62">
                    <a:extLst>
                      <a:ext uri="{FF2B5EF4-FFF2-40B4-BE49-F238E27FC236}">
                        <a16:creationId xmlns:a16="http://schemas.microsoft.com/office/drawing/2014/main" id="{6F79F592-0551-46D5-AFEE-9D5265B93700}"/>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64" name="Oval 63">
                    <a:extLst>
                      <a:ext uri="{FF2B5EF4-FFF2-40B4-BE49-F238E27FC236}">
                        <a16:creationId xmlns:a16="http://schemas.microsoft.com/office/drawing/2014/main" id="{2FD2B16E-D6F4-4BF1-AC99-B22856467E70}"/>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65" name="Oval 64">
                    <a:extLst>
                      <a:ext uri="{FF2B5EF4-FFF2-40B4-BE49-F238E27FC236}">
                        <a16:creationId xmlns:a16="http://schemas.microsoft.com/office/drawing/2014/main" id="{E57BEA42-9748-4001-934C-AA5E6C54D7D9}"/>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66" name="Oval 65">
                    <a:extLst>
                      <a:ext uri="{FF2B5EF4-FFF2-40B4-BE49-F238E27FC236}">
                        <a16:creationId xmlns:a16="http://schemas.microsoft.com/office/drawing/2014/main" id="{F9C2A79F-64C3-4B7D-953F-604693892597}"/>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67" name="Oval 66">
                    <a:extLst>
                      <a:ext uri="{FF2B5EF4-FFF2-40B4-BE49-F238E27FC236}">
                        <a16:creationId xmlns:a16="http://schemas.microsoft.com/office/drawing/2014/main" id="{BFB1C266-4373-41D0-94FD-10A66ED2FBFF}"/>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68" name="Oval 67">
                    <a:extLst>
                      <a:ext uri="{FF2B5EF4-FFF2-40B4-BE49-F238E27FC236}">
                        <a16:creationId xmlns:a16="http://schemas.microsoft.com/office/drawing/2014/main" id="{F5088601-3227-4563-8076-DEE7447B6E00}"/>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44" name="Group 43">
                  <a:extLst>
                    <a:ext uri="{FF2B5EF4-FFF2-40B4-BE49-F238E27FC236}">
                      <a16:creationId xmlns:a16="http://schemas.microsoft.com/office/drawing/2014/main" id="{D287704D-AA9B-4EF2-8EAD-F5D692B5DE54}"/>
                    </a:ext>
                  </a:extLst>
                </p:cNvPr>
                <p:cNvGrpSpPr/>
                <p:nvPr/>
              </p:nvGrpSpPr>
              <p:grpSpPr>
                <a:xfrm>
                  <a:off x="3556180" y="411943"/>
                  <a:ext cx="1040677" cy="199027"/>
                  <a:chOff x="7358980" y="136843"/>
                  <a:chExt cx="1040677" cy="199027"/>
                </a:xfrm>
              </p:grpSpPr>
              <p:sp>
                <p:nvSpPr>
                  <p:cNvPr id="45" name="Oval 44">
                    <a:extLst>
                      <a:ext uri="{FF2B5EF4-FFF2-40B4-BE49-F238E27FC236}">
                        <a16:creationId xmlns:a16="http://schemas.microsoft.com/office/drawing/2014/main" id="{652FB3A1-A7D3-4047-B85F-CDDA6365AC66}"/>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46" name="Oval 45">
                    <a:extLst>
                      <a:ext uri="{FF2B5EF4-FFF2-40B4-BE49-F238E27FC236}">
                        <a16:creationId xmlns:a16="http://schemas.microsoft.com/office/drawing/2014/main" id="{891FD4D2-EC7A-4DC8-9F7A-8E34934BEC53}"/>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47" name="Oval 46">
                    <a:extLst>
                      <a:ext uri="{FF2B5EF4-FFF2-40B4-BE49-F238E27FC236}">
                        <a16:creationId xmlns:a16="http://schemas.microsoft.com/office/drawing/2014/main" id="{AD0E17C8-430D-482D-B980-F54DE934F3D5}"/>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48" name="Oval 47">
                    <a:extLst>
                      <a:ext uri="{FF2B5EF4-FFF2-40B4-BE49-F238E27FC236}">
                        <a16:creationId xmlns:a16="http://schemas.microsoft.com/office/drawing/2014/main" id="{0B3DA3A0-CBE4-4900-8BB7-FF89DBA1F3BE}"/>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49" name="Oval 48">
                    <a:extLst>
                      <a:ext uri="{FF2B5EF4-FFF2-40B4-BE49-F238E27FC236}">
                        <a16:creationId xmlns:a16="http://schemas.microsoft.com/office/drawing/2014/main" id="{59CA5008-8961-43AE-90DD-40DF5540293C}"/>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50" name="Oval 49">
                    <a:extLst>
                      <a:ext uri="{FF2B5EF4-FFF2-40B4-BE49-F238E27FC236}">
                        <a16:creationId xmlns:a16="http://schemas.microsoft.com/office/drawing/2014/main" id="{C20115FD-E84C-4DCD-ADD6-57523A299F6A}"/>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51" name="Oval 50">
                    <a:extLst>
                      <a:ext uri="{FF2B5EF4-FFF2-40B4-BE49-F238E27FC236}">
                        <a16:creationId xmlns:a16="http://schemas.microsoft.com/office/drawing/2014/main" id="{EAF114BB-80C9-4D53-827C-D140EA982AFC}"/>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52" name="Oval 51">
                    <a:extLst>
                      <a:ext uri="{FF2B5EF4-FFF2-40B4-BE49-F238E27FC236}">
                        <a16:creationId xmlns:a16="http://schemas.microsoft.com/office/drawing/2014/main" id="{DD4F1D0B-356B-4AA9-BBCC-8E5DA70490D8}"/>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53" name="Oval 52">
                    <a:extLst>
                      <a:ext uri="{FF2B5EF4-FFF2-40B4-BE49-F238E27FC236}">
                        <a16:creationId xmlns:a16="http://schemas.microsoft.com/office/drawing/2014/main" id="{A3D1D023-40E0-4E3C-A419-C1AC72EC9935}"/>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54" name="Oval 53">
                    <a:extLst>
                      <a:ext uri="{FF2B5EF4-FFF2-40B4-BE49-F238E27FC236}">
                        <a16:creationId xmlns:a16="http://schemas.microsoft.com/office/drawing/2014/main" id="{82623735-93B3-45F5-8D6C-9946C1195E47}"/>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55" name="Oval 54">
                    <a:extLst>
                      <a:ext uri="{FF2B5EF4-FFF2-40B4-BE49-F238E27FC236}">
                        <a16:creationId xmlns:a16="http://schemas.microsoft.com/office/drawing/2014/main" id="{44240D35-2C17-4ED1-86E8-777272F8D668}"/>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56" name="Oval 55">
                    <a:extLst>
                      <a:ext uri="{FF2B5EF4-FFF2-40B4-BE49-F238E27FC236}">
                        <a16:creationId xmlns:a16="http://schemas.microsoft.com/office/drawing/2014/main" id="{7A260E03-1144-4722-9B11-5B9D85C4EC1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grpSp>
        <p:grpSp>
          <p:nvGrpSpPr>
            <p:cNvPr id="105" name="Group 104">
              <a:extLst>
                <a:ext uri="{FF2B5EF4-FFF2-40B4-BE49-F238E27FC236}">
                  <a16:creationId xmlns:a16="http://schemas.microsoft.com/office/drawing/2014/main" id="{DC4BDEB0-60E2-4AAF-A548-905B9E6A92FC}"/>
                </a:ext>
              </a:extLst>
            </p:cNvPr>
            <p:cNvGrpSpPr/>
            <p:nvPr/>
          </p:nvGrpSpPr>
          <p:grpSpPr>
            <a:xfrm>
              <a:off x="2688088" y="3860588"/>
              <a:ext cx="6665462" cy="623169"/>
              <a:chOff x="2965542" y="335330"/>
              <a:chExt cx="6665462" cy="623169"/>
            </a:xfrm>
          </p:grpSpPr>
          <p:sp>
            <p:nvSpPr>
              <p:cNvPr id="106" name="Rectangle 105">
                <a:extLst>
                  <a:ext uri="{FF2B5EF4-FFF2-40B4-BE49-F238E27FC236}">
                    <a16:creationId xmlns:a16="http://schemas.microsoft.com/office/drawing/2014/main" id="{555D01F3-A103-4AE3-9082-02C80B1F6B67}"/>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07" name="Rectangle 106">
                <a:extLst>
                  <a:ext uri="{FF2B5EF4-FFF2-40B4-BE49-F238E27FC236}">
                    <a16:creationId xmlns:a16="http://schemas.microsoft.com/office/drawing/2014/main" id="{4D2969C5-C068-45A8-9302-83BD0345ABDD}"/>
                  </a:ext>
                </a:extLst>
              </p:cNvPr>
              <p:cNvSpPr/>
              <p:nvPr/>
            </p:nvSpPr>
            <p:spPr>
              <a:xfrm rot="5400000">
                <a:off x="6142269" y="-2530236"/>
                <a:ext cx="312008" cy="6665462"/>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nvGrpSpPr>
              <p:cNvPr id="109" name="Group 108">
                <a:extLst>
                  <a:ext uri="{FF2B5EF4-FFF2-40B4-BE49-F238E27FC236}">
                    <a16:creationId xmlns:a16="http://schemas.microsoft.com/office/drawing/2014/main" id="{A8DF5C66-2F5A-49BC-9E5B-2E84E2747503}"/>
                  </a:ext>
                </a:extLst>
              </p:cNvPr>
              <p:cNvGrpSpPr/>
              <p:nvPr/>
            </p:nvGrpSpPr>
            <p:grpSpPr>
              <a:xfrm>
                <a:off x="3915040" y="425878"/>
                <a:ext cx="4766466" cy="185092"/>
                <a:chOff x="3556180" y="411943"/>
                <a:chExt cx="5125326" cy="199027"/>
              </a:xfrm>
            </p:grpSpPr>
            <p:grpSp>
              <p:nvGrpSpPr>
                <p:cNvPr id="110" name="Group 109">
                  <a:extLst>
                    <a:ext uri="{FF2B5EF4-FFF2-40B4-BE49-F238E27FC236}">
                      <a16:creationId xmlns:a16="http://schemas.microsoft.com/office/drawing/2014/main" id="{4CCDC57A-EBD9-4CC3-B1B5-29038AE719B7}"/>
                    </a:ext>
                  </a:extLst>
                </p:cNvPr>
                <p:cNvGrpSpPr/>
                <p:nvPr/>
              </p:nvGrpSpPr>
              <p:grpSpPr>
                <a:xfrm>
                  <a:off x="7640829" y="411943"/>
                  <a:ext cx="1040677" cy="199027"/>
                  <a:chOff x="7358980" y="136843"/>
                  <a:chExt cx="1040677" cy="199027"/>
                </a:xfrm>
              </p:grpSpPr>
              <p:sp>
                <p:nvSpPr>
                  <p:cNvPr id="163" name="Oval 162">
                    <a:extLst>
                      <a:ext uri="{FF2B5EF4-FFF2-40B4-BE49-F238E27FC236}">
                        <a16:creationId xmlns:a16="http://schemas.microsoft.com/office/drawing/2014/main" id="{F2AFC6EA-B21F-402C-92EE-5DD7807CCAF0}"/>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4" name="Oval 163">
                    <a:extLst>
                      <a:ext uri="{FF2B5EF4-FFF2-40B4-BE49-F238E27FC236}">
                        <a16:creationId xmlns:a16="http://schemas.microsoft.com/office/drawing/2014/main" id="{3DEFFD50-8CFE-4771-A572-236724C7066E}"/>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5" name="Oval 164">
                    <a:extLst>
                      <a:ext uri="{FF2B5EF4-FFF2-40B4-BE49-F238E27FC236}">
                        <a16:creationId xmlns:a16="http://schemas.microsoft.com/office/drawing/2014/main" id="{C9BBE6B5-8879-4D49-A91D-7FB015AFB9B7}"/>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6" name="Oval 165">
                    <a:extLst>
                      <a:ext uri="{FF2B5EF4-FFF2-40B4-BE49-F238E27FC236}">
                        <a16:creationId xmlns:a16="http://schemas.microsoft.com/office/drawing/2014/main" id="{ECE59588-E03D-4BBA-9C07-491AD06FC808}"/>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7" name="Oval 166">
                    <a:extLst>
                      <a:ext uri="{FF2B5EF4-FFF2-40B4-BE49-F238E27FC236}">
                        <a16:creationId xmlns:a16="http://schemas.microsoft.com/office/drawing/2014/main" id="{DA194908-10D7-4CF4-85A9-B570228BBA07}"/>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8" name="Oval 167">
                    <a:extLst>
                      <a:ext uri="{FF2B5EF4-FFF2-40B4-BE49-F238E27FC236}">
                        <a16:creationId xmlns:a16="http://schemas.microsoft.com/office/drawing/2014/main" id="{A2DE828F-5870-46F0-9025-29DF5B472EF3}"/>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9" name="Oval 168">
                    <a:extLst>
                      <a:ext uri="{FF2B5EF4-FFF2-40B4-BE49-F238E27FC236}">
                        <a16:creationId xmlns:a16="http://schemas.microsoft.com/office/drawing/2014/main" id="{0C1A60C8-6128-4A73-A604-50F323199F65}"/>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70" name="Oval 169">
                    <a:extLst>
                      <a:ext uri="{FF2B5EF4-FFF2-40B4-BE49-F238E27FC236}">
                        <a16:creationId xmlns:a16="http://schemas.microsoft.com/office/drawing/2014/main" id="{F98B02DD-B340-4B51-81C9-CAC2D754D42A}"/>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71" name="Oval 170">
                    <a:extLst>
                      <a:ext uri="{FF2B5EF4-FFF2-40B4-BE49-F238E27FC236}">
                        <a16:creationId xmlns:a16="http://schemas.microsoft.com/office/drawing/2014/main" id="{AF74BB51-2A68-40D8-9875-9C5CCE92EC46}"/>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72" name="Oval 171">
                    <a:extLst>
                      <a:ext uri="{FF2B5EF4-FFF2-40B4-BE49-F238E27FC236}">
                        <a16:creationId xmlns:a16="http://schemas.microsoft.com/office/drawing/2014/main" id="{B9674BC2-FACE-4632-A874-CC4B15D8B168}"/>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73" name="Oval 172">
                    <a:extLst>
                      <a:ext uri="{FF2B5EF4-FFF2-40B4-BE49-F238E27FC236}">
                        <a16:creationId xmlns:a16="http://schemas.microsoft.com/office/drawing/2014/main" id="{90D33034-7389-4575-B332-17ABA76191D2}"/>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74" name="Oval 173">
                    <a:extLst>
                      <a:ext uri="{FF2B5EF4-FFF2-40B4-BE49-F238E27FC236}">
                        <a16:creationId xmlns:a16="http://schemas.microsoft.com/office/drawing/2014/main" id="{B884C86B-4187-4589-9296-FD3875B78AB6}"/>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111" name="Group 110">
                  <a:extLst>
                    <a:ext uri="{FF2B5EF4-FFF2-40B4-BE49-F238E27FC236}">
                      <a16:creationId xmlns:a16="http://schemas.microsoft.com/office/drawing/2014/main" id="{F2E1FC28-BFEC-4B5E-BB38-22335655FAFE}"/>
                    </a:ext>
                  </a:extLst>
                </p:cNvPr>
                <p:cNvGrpSpPr/>
                <p:nvPr/>
              </p:nvGrpSpPr>
              <p:grpSpPr>
                <a:xfrm>
                  <a:off x="6617372" y="411943"/>
                  <a:ext cx="1040677" cy="199027"/>
                  <a:chOff x="7358980" y="136843"/>
                  <a:chExt cx="1040677" cy="199027"/>
                </a:xfrm>
              </p:grpSpPr>
              <p:sp>
                <p:nvSpPr>
                  <p:cNvPr id="151" name="Oval 150">
                    <a:extLst>
                      <a:ext uri="{FF2B5EF4-FFF2-40B4-BE49-F238E27FC236}">
                        <a16:creationId xmlns:a16="http://schemas.microsoft.com/office/drawing/2014/main" id="{0757A8CB-1545-4D00-8775-2BFD456CA0DF}"/>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52" name="Oval 151">
                    <a:extLst>
                      <a:ext uri="{FF2B5EF4-FFF2-40B4-BE49-F238E27FC236}">
                        <a16:creationId xmlns:a16="http://schemas.microsoft.com/office/drawing/2014/main" id="{E70101AF-1180-4B72-A80E-C17382C21902}"/>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53" name="Oval 152">
                    <a:extLst>
                      <a:ext uri="{FF2B5EF4-FFF2-40B4-BE49-F238E27FC236}">
                        <a16:creationId xmlns:a16="http://schemas.microsoft.com/office/drawing/2014/main" id="{50350B6B-7ABF-401C-9C91-40397ED633C7}"/>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54" name="Oval 153">
                    <a:extLst>
                      <a:ext uri="{FF2B5EF4-FFF2-40B4-BE49-F238E27FC236}">
                        <a16:creationId xmlns:a16="http://schemas.microsoft.com/office/drawing/2014/main" id="{9A70C059-E6B1-4338-8A86-DE6F03906FAD}"/>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55" name="Oval 154">
                    <a:extLst>
                      <a:ext uri="{FF2B5EF4-FFF2-40B4-BE49-F238E27FC236}">
                        <a16:creationId xmlns:a16="http://schemas.microsoft.com/office/drawing/2014/main" id="{6FBC2FC4-D503-4A1A-97A8-8D000C593B54}"/>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56" name="Oval 155">
                    <a:extLst>
                      <a:ext uri="{FF2B5EF4-FFF2-40B4-BE49-F238E27FC236}">
                        <a16:creationId xmlns:a16="http://schemas.microsoft.com/office/drawing/2014/main" id="{A2CFCC3F-1BA3-4262-9FB2-D4B00D81EF08}"/>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57" name="Oval 156">
                    <a:extLst>
                      <a:ext uri="{FF2B5EF4-FFF2-40B4-BE49-F238E27FC236}">
                        <a16:creationId xmlns:a16="http://schemas.microsoft.com/office/drawing/2014/main" id="{43B09693-54C3-45D0-920B-CB620CFC1C5B}"/>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58" name="Oval 157">
                    <a:extLst>
                      <a:ext uri="{FF2B5EF4-FFF2-40B4-BE49-F238E27FC236}">
                        <a16:creationId xmlns:a16="http://schemas.microsoft.com/office/drawing/2014/main" id="{F315E0AC-C7F9-4297-8D0E-D6D051B55DF6}"/>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59" name="Oval 158">
                    <a:extLst>
                      <a:ext uri="{FF2B5EF4-FFF2-40B4-BE49-F238E27FC236}">
                        <a16:creationId xmlns:a16="http://schemas.microsoft.com/office/drawing/2014/main" id="{1147ADC9-23A2-4484-A830-072CF4E0431D}"/>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0" name="Oval 159">
                    <a:extLst>
                      <a:ext uri="{FF2B5EF4-FFF2-40B4-BE49-F238E27FC236}">
                        <a16:creationId xmlns:a16="http://schemas.microsoft.com/office/drawing/2014/main" id="{E76EFFA4-B638-4CA5-8382-F5423C3AABBF}"/>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1" name="Oval 160">
                    <a:extLst>
                      <a:ext uri="{FF2B5EF4-FFF2-40B4-BE49-F238E27FC236}">
                        <a16:creationId xmlns:a16="http://schemas.microsoft.com/office/drawing/2014/main" id="{9D0841FD-0997-44CA-8A88-63D327FEFAD1}"/>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2" name="Oval 161">
                    <a:extLst>
                      <a:ext uri="{FF2B5EF4-FFF2-40B4-BE49-F238E27FC236}">
                        <a16:creationId xmlns:a16="http://schemas.microsoft.com/office/drawing/2014/main" id="{F9CF86F4-FD53-4EA7-B8DD-04D9A5CBF6CF}"/>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112" name="Group 111">
                  <a:extLst>
                    <a:ext uri="{FF2B5EF4-FFF2-40B4-BE49-F238E27FC236}">
                      <a16:creationId xmlns:a16="http://schemas.microsoft.com/office/drawing/2014/main" id="{38A8538C-509D-4844-9BDA-8D44EA07BAA7}"/>
                    </a:ext>
                  </a:extLst>
                </p:cNvPr>
                <p:cNvGrpSpPr/>
                <p:nvPr/>
              </p:nvGrpSpPr>
              <p:grpSpPr>
                <a:xfrm>
                  <a:off x="5592305" y="411943"/>
                  <a:ext cx="1040677" cy="199027"/>
                  <a:chOff x="7358980" y="136843"/>
                  <a:chExt cx="1040677" cy="199027"/>
                </a:xfrm>
              </p:grpSpPr>
              <p:sp>
                <p:nvSpPr>
                  <p:cNvPr id="139" name="Oval 138">
                    <a:extLst>
                      <a:ext uri="{FF2B5EF4-FFF2-40B4-BE49-F238E27FC236}">
                        <a16:creationId xmlns:a16="http://schemas.microsoft.com/office/drawing/2014/main" id="{E6ECF699-5824-4E04-996F-95491B877F04}"/>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0" name="Oval 139">
                    <a:extLst>
                      <a:ext uri="{FF2B5EF4-FFF2-40B4-BE49-F238E27FC236}">
                        <a16:creationId xmlns:a16="http://schemas.microsoft.com/office/drawing/2014/main" id="{A1FF1402-90F8-434E-AFC9-853D55CBA1FA}"/>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1" name="Oval 140">
                    <a:extLst>
                      <a:ext uri="{FF2B5EF4-FFF2-40B4-BE49-F238E27FC236}">
                        <a16:creationId xmlns:a16="http://schemas.microsoft.com/office/drawing/2014/main" id="{3A04EECC-96DD-40C2-BE8E-C4A2988DA0BC}"/>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2" name="Oval 141">
                    <a:extLst>
                      <a:ext uri="{FF2B5EF4-FFF2-40B4-BE49-F238E27FC236}">
                        <a16:creationId xmlns:a16="http://schemas.microsoft.com/office/drawing/2014/main" id="{4CE37E2F-3033-442A-9A2C-18CD2B00E085}"/>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3" name="Oval 142">
                    <a:extLst>
                      <a:ext uri="{FF2B5EF4-FFF2-40B4-BE49-F238E27FC236}">
                        <a16:creationId xmlns:a16="http://schemas.microsoft.com/office/drawing/2014/main" id="{726455AF-6496-490B-A19F-7084E2D4D6A3}"/>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4" name="Oval 143">
                    <a:extLst>
                      <a:ext uri="{FF2B5EF4-FFF2-40B4-BE49-F238E27FC236}">
                        <a16:creationId xmlns:a16="http://schemas.microsoft.com/office/drawing/2014/main" id="{1BA87933-68CA-46F8-B5CF-1B6A8FC1F573}"/>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5" name="Oval 144">
                    <a:extLst>
                      <a:ext uri="{FF2B5EF4-FFF2-40B4-BE49-F238E27FC236}">
                        <a16:creationId xmlns:a16="http://schemas.microsoft.com/office/drawing/2014/main" id="{14584D39-7564-4FE0-9F6B-65E8BD7BF8B5}"/>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6" name="Oval 145">
                    <a:extLst>
                      <a:ext uri="{FF2B5EF4-FFF2-40B4-BE49-F238E27FC236}">
                        <a16:creationId xmlns:a16="http://schemas.microsoft.com/office/drawing/2014/main" id="{CA901F6A-D582-4EDB-870C-1585C3411F81}"/>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7" name="Oval 146">
                    <a:extLst>
                      <a:ext uri="{FF2B5EF4-FFF2-40B4-BE49-F238E27FC236}">
                        <a16:creationId xmlns:a16="http://schemas.microsoft.com/office/drawing/2014/main" id="{DB4B2D0D-DAA0-4CDA-9153-AC44E7497266}"/>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8" name="Oval 147">
                    <a:extLst>
                      <a:ext uri="{FF2B5EF4-FFF2-40B4-BE49-F238E27FC236}">
                        <a16:creationId xmlns:a16="http://schemas.microsoft.com/office/drawing/2014/main" id="{6FED31EC-ADF9-49F2-87B5-6511C84E4E66}"/>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49" name="Oval 148">
                    <a:extLst>
                      <a:ext uri="{FF2B5EF4-FFF2-40B4-BE49-F238E27FC236}">
                        <a16:creationId xmlns:a16="http://schemas.microsoft.com/office/drawing/2014/main" id="{0F4BC215-6986-4A01-873B-CECF57391F37}"/>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50" name="Oval 149">
                    <a:extLst>
                      <a:ext uri="{FF2B5EF4-FFF2-40B4-BE49-F238E27FC236}">
                        <a16:creationId xmlns:a16="http://schemas.microsoft.com/office/drawing/2014/main" id="{00A9C8B9-EB30-4E65-8819-C17CBDEC5F4C}"/>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113" name="Group 112">
                  <a:extLst>
                    <a:ext uri="{FF2B5EF4-FFF2-40B4-BE49-F238E27FC236}">
                      <a16:creationId xmlns:a16="http://schemas.microsoft.com/office/drawing/2014/main" id="{C490547E-A7FF-4C36-8B0A-F3423639260C}"/>
                    </a:ext>
                  </a:extLst>
                </p:cNvPr>
                <p:cNvGrpSpPr/>
                <p:nvPr/>
              </p:nvGrpSpPr>
              <p:grpSpPr>
                <a:xfrm>
                  <a:off x="4568848" y="411943"/>
                  <a:ext cx="1040677" cy="199027"/>
                  <a:chOff x="7358980" y="136843"/>
                  <a:chExt cx="1040677" cy="199027"/>
                </a:xfrm>
              </p:grpSpPr>
              <p:sp>
                <p:nvSpPr>
                  <p:cNvPr id="127" name="Oval 126">
                    <a:extLst>
                      <a:ext uri="{FF2B5EF4-FFF2-40B4-BE49-F238E27FC236}">
                        <a16:creationId xmlns:a16="http://schemas.microsoft.com/office/drawing/2014/main" id="{D072E873-BBBB-40D9-A7A5-7B78B549EE1B}"/>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28" name="Oval 127">
                    <a:extLst>
                      <a:ext uri="{FF2B5EF4-FFF2-40B4-BE49-F238E27FC236}">
                        <a16:creationId xmlns:a16="http://schemas.microsoft.com/office/drawing/2014/main" id="{DE91D843-B457-43A1-A599-9A3BDF57488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29" name="Oval 128">
                    <a:extLst>
                      <a:ext uri="{FF2B5EF4-FFF2-40B4-BE49-F238E27FC236}">
                        <a16:creationId xmlns:a16="http://schemas.microsoft.com/office/drawing/2014/main" id="{54BBFD21-E5ED-406C-AF12-AB3640B31BC8}"/>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30" name="Oval 129">
                    <a:extLst>
                      <a:ext uri="{FF2B5EF4-FFF2-40B4-BE49-F238E27FC236}">
                        <a16:creationId xmlns:a16="http://schemas.microsoft.com/office/drawing/2014/main" id="{FF33001B-75F5-4541-9B8E-7EAA34CB9FE4}"/>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31" name="Oval 130">
                    <a:extLst>
                      <a:ext uri="{FF2B5EF4-FFF2-40B4-BE49-F238E27FC236}">
                        <a16:creationId xmlns:a16="http://schemas.microsoft.com/office/drawing/2014/main" id="{28143257-3E2E-4F69-9086-149AAED1DC04}"/>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32" name="Oval 131">
                    <a:extLst>
                      <a:ext uri="{FF2B5EF4-FFF2-40B4-BE49-F238E27FC236}">
                        <a16:creationId xmlns:a16="http://schemas.microsoft.com/office/drawing/2014/main" id="{7F57867C-FF6F-42D6-A513-F7CB102194D2}"/>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33" name="Oval 132">
                    <a:extLst>
                      <a:ext uri="{FF2B5EF4-FFF2-40B4-BE49-F238E27FC236}">
                        <a16:creationId xmlns:a16="http://schemas.microsoft.com/office/drawing/2014/main" id="{9EBC89DA-D610-4B9F-B39C-5ED03EA82AEC}"/>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34" name="Oval 133">
                    <a:extLst>
                      <a:ext uri="{FF2B5EF4-FFF2-40B4-BE49-F238E27FC236}">
                        <a16:creationId xmlns:a16="http://schemas.microsoft.com/office/drawing/2014/main" id="{73601A3A-F6C1-4CDA-B786-B401D01DDE70}"/>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35" name="Oval 134">
                    <a:extLst>
                      <a:ext uri="{FF2B5EF4-FFF2-40B4-BE49-F238E27FC236}">
                        <a16:creationId xmlns:a16="http://schemas.microsoft.com/office/drawing/2014/main" id="{DC5B40A8-CF06-425E-8FCA-97AABDDE549C}"/>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36" name="Oval 135">
                    <a:extLst>
                      <a:ext uri="{FF2B5EF4-FFF2-40B4-BE49-F238E27FC236}">
                        <a16:creationId xmlns:a16="http://schemas.microsoft.com/office/drawing/2014/main" id="{580715E4-982B-431B-B62A-83697AB18F1C}"/>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37" name="Oval 136">
                    <a:extLst>
                      <a:ext uri="{FF2B5EF4-FFF2-40B4-BE49-F238E27FC236}">
                        <a16:creationId xmlns:a16="http://schemas.microsoft.com/office/drawing/2014/main" id="{C200B0B9-8CBE-4FF6-B657-31F48E1DEAD6}"/>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38" name="Oval 137">
                    <a:extLst>
                      <a:ext uri="{FF2B5EF4-FFF2-40B4-BE49-F238E27FC236}">
                        <a16:creationId xmlns:a16="http://schemas.microsoft.com/office/drawing/2014/main" id="{8A4D709B-5C24-4E1D-94C7-C0CFFD6E26A4}"/>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114" name="Group 113">
                  <a:extLst>
                    <a:ext uri="{FF2B5EF4-FFF2-40B4-BE49-F238E27FC236}">
                      <a16:creationId xmlns:a16="http://schemas.microsoft.com/office/drawing/2014/main" id="{3DF83DFF-D5CB-453B-BA7D-BA27636E6106}"/>
                    </a:ext>
                  </a:extLst>
                </p:cNvPr>
                <p:cNvGrpSpPr/>
                <p:nvPr/>
              </p:nvGrpSpPr>
              <p:grpSpPr>
                <a:xfrm>
                  <a:off x="3556180" y="411943"/>
                  <a:ext cx="1040677" cy="199027"/>
                  <a:chOff x="7358980" y="136843"/>
                  <a:chExt cx="1040677" cy="199027"/>
                </a:xfrm>
              </p:grpSpPr>
              <p:sp>
                <p:nvSpPr>
                  <p:cNvPr id="115" name="Oval 114">
                    <a:extLst>
                      <a:ext uri="{FF2B5EF4-FFF2-40B4-BE49-F238E27FC236}">
                        <a16:creationId xmlns:a16="http://schemas.microsoft.com/office/drawing/2014/main" id="{77D7B407-2DB9-4B17-9B9E-CF137BC3AE39}"/>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16" name="Oval 115">
                    <a:extLst>
                      <a:ext uri="{FF2B5EF4-FFF2-40B4-BE49-F238E27FC236}">
                        <a16:creationId xmlns:a16="http://schemas.microsoft.com/office/drawing/2014/main" id="{50F3F492-A7CC-4FA9-8FCA-50DF77E6A1E9}"/>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17" name="Oval 116">
                    <a:extLst>
                      <a:ext uri="{FF2B5EF4-FFF2-40B4-BE49-F238E27FC236}">
                        <a16:creationId xmlns:a16="http://schemas.microsoft.com/office/drawing/2014/main" id="{C4C35B90-3617-46DE-8477-E21F14BB97CA}"/>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18" name="Oval 117">
                    <a:extLst>
                      <a:ext uri="{FF2B5EF4-FFF2-40B4-BE49-F238E27FC236}">
                        <a16:creationId xmlns:a16="http://schemas.microsoft.com/office/drawing/2014/main" id="{39FB854F-0945-431C-985C-6A58F27EF242}"/>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19" name="Oval 118">
                    <a:extLst>
                      <a:ext uri="{FF2B5EF4-FFF2-40B4-BE49-F238E27FC236}">
                        <a16:creationId xmlns:a16="http://schemas.microsoft.com/office/drawing/2014/main" id="{B0433A63-1154-4B36-9267-B8DE83D7F626}"/>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20" name="Oval 119">
                    <a:extLst>
                      <a:ext uri="{FF2B5EF4-FFF2-40B4-BE49-F238E27FC236}">
                        <a16:creationId xmlns:a16="http://schemas.microsoft.com/office/drawing/2014/main" id="{A18BBA5C-7B0A-40FC-8744-08E81FCB14DB}"/>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21" name="Oval 120">
                    <a:extLst>
                      <a:ext uri="{FF2B5EF4-FFF2-40B4-BE49-F238E27FC236}">
                        <a16:creationId xmlns:a16="http://schemas.microsoft.com/office/drawing/2014/main" id="{67B2C1FD-15B7-4E17-AC71-750FEB174E53}"/>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22" name="Oval 121">
                    <a:extLst>
                      <a:ext uri="{FF2B5EF4-FFF2-40B4-BE49-F238E27FC236}">
                        <a16:creationId xmlns:a16="http://schemas.microsoft.com/office/drawing/2014/main" id="{79016D93-80AC-4941-B863-29B296D96EDC}"/>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23" name="Oval 122">
                    <a:extLst>
                      <a:ext uri="{FF2B5EF4-FFF2-40B4-BE49-F238E27FC236}">
                        <a16:creationId xmlns:a16="http://schemas.microsoft.com/office/drawing/2014/main" id="{66452D40-49D4-432C-A607-F6DD632A92CE}"/>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24" name="Oval 123">
                    <a:extLst>
                      <a:ext uri="{FF2B5EF4-FFF2-40B4-BE49-F238E27FC236}">
                        <a16:creationId xmlns:a16="http://schemas.microsoft.com/office/drawing/2014/main" id="{E59AD8D5-64BB-429C-A535-A5A5E7CE3F19}"/>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25" name="Oval 124">
                    <a:extLst>
                      <a:ext uri="{FF2B5EF4-FFF2-40B4-BE49-F238E27FC236}">
                        <a16:creationId xmlns:a16="http://schemas.microsoft.com/office/drawing/2014/main" id="{F4DA16F5-02FA-46A7-8120-7988334B5350}"/>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26" name="Oval 125">
                    <a:extLst>
                      <a:ext uri="{FF2B5EF4-FFF2-40B4-BE49-F238E27FC236}">
                        <a16:creationId xmlns:a16="http://schemas.microsoft.com/office/drawing/2014/main" id="{1660B06B-EAD5-4B4F-A83B-58229CC0E03B}"/>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grpSp>
        <p:sp>
          <p:nvSpPr>
            <p:cNvPr id="175" name="Rectangle 174">
              <a:extLst>
                <a:ext uri="{FF2B5EF4-FFF2-40B4-BE49-F238E27FC236}">
                  <a16:creationId xmlns:a16="http://schemas.microsoft.com/office/drawing/2014/main" id="{430944B2-627D-4CF0-9278-C0E226BCF7E6}"/>
                </a:ext>
              </a:extLst>
            </p:cNvPr>
            <p:cNvSpPr/>
            <p:nvPr/>
          </p:nvSpPr>
          <p:spPr>
            <a:xfrm>
              <a:off x="947034" y="3484368"/>
              <a:ext cx="10121016" cy="388876"/>
            </a:xfrm>
            <a:prstGeom prst="rect">
              <a:avLst/>
            </a:prstGeom>
          </p:spPr>
          <p:txBody>
            <a:bodyPr wrap="square">
              <a:spAutoFit/>
            </a:bodyPr>
            <a:lstStyle/>
            <a:p>
              <a:pPr algn="ctr" rtl="1"/>
              <a:r>
                <a:rPr lang="fa-IR" sz="1847" b="1" dirty="0">
                  <a:solidFill>
                    <a:schemeClr val="accent5">
                      <a:lumMod val="75000"/>
                    </a:schemeClr>
                  </a:solidFill>
                  <a:cs typeface="B Roya" panose="00000400000000000000" pitchFamily="2" charset="-78"/>
                </a:rPr>
                <a:t>حداقل زمان فاصله ایمن بین دو فرزند در </a:t>
              </a:r>
              <a:r>
                <a:rPr lang="fa-IR" sz="1847" b="1" dirty="0">
                  <a:solidFill>
                    <a:srgbClr val="FF0000"/>
                  </a:solidFill>
                  <a:cs typeface="B Roya" panose="00000400000000000000" pitchFamily="2" charset="-78"/>
                </a:rPr>
                <a:t>زایمان طبیعی شش ماه </a:t>
              </a:r>
              <a:r>
                <a:rPr lang="fa-IR" sz="1847" b="1" dirty="0">
                  <a:solidFill>
                    <a:schemeClr val="accent5">
                      <a:lumMod val="75000"/>
                    </a:schemeClr>
                  </a:solidFill>
                  <a:cs typeface="B Roya" panose="00000400000000000000" pitchFamily="2" charset="-78"/>
                </a:rPr>
                <a:t>و در مورد </a:t>
              </a:r>
              <a:r>
                <a:rPr lang="fa-IR" sz="1847" b="1" dirty="0">
                  <a:solidFill>
                    <a:srgbClr val="FF0000"/>
                  </a:solidFill>
                  <a:cs typeface="B Roya" panose="00000400000000000000" pitchFamily="2" charset="-78"/>
                </a:rPr>
                <a:t>سزارین 18 ماه </a:t>
              </a:r>
              <a:r>
                <a:rPr lang="fa-IR" sz="1847" b="1" dirty="0">
                  <a:solidFill>
                    <a:schemeClr val="accent5">
                      <a:lumMod val="75000"/>
                    </a:schemeClr>
                  </a:solidFill>
                  <a:cs typeface="B Roya" panose="00000400000000000000" pitchFamily="2" charset="-78"/>
                </a:rPr>
                <a:t>(منابع زنان و زایمان)</a:t>
              </a:r>
            </a:p>
          </p:txBody>
        </p:sp>
        <p:sp>
          <p:nvSpPr>
            <p:cNvPr id="176" name="Rectangle 175">
              <a:extLst>
                <a:ext uri="{FF2B5EF4-FFF2-40B4-BE49-F238E27FC236}">
                  <a16:creationId xmlns:a16="http://schemas.microsoft.com/office/drawing/2014/main" id="{1948F9CD-23D4-4B0D-B44A-DA840CEE2B5B}"/>
                </a:ext>
              </a:extLst>
            </p:cNvPr>
            <p:cNvSpPr/>
            <p:nvPr/>
          </p:nvSpPr>
          <p:spPr>
            <a:xfrm>
              <a:off x="2499609" y="4136284"/>
              <a:ext cx="7015866" cy="388876"/>
            </a:xfrm>
            <a:prstGeom prst="rect">
              <a:avLst/>
            </a:prstGeom>
          </p:spPr>
          <p:txBody>
            <a:bodyPr wrap="square">
              <a:spAutoFit/>
            </a:bodyPr>
            <a:lstStyle/>
            <a:p>
              <a:pPr algn="ctr" rtl="1"/>
              <a:r>
                <a:rPr lang="fa-IR" sz="1847" b="1" dirty="0">
                  <a:solidFill>
                    <a:schemeClr val="accent5">
                      <a:lumMod val="75000"/>
                    </a:schemeClr>
                  </a:solidFill>
                  <a:cs typeface="B Roya" panose="00000400000000000000" pitchFamily="2" charset="-78"/>
                </a:rPr>
                <a:t>فاصله بیش از سه سال باعث لجبازی و آسیب بیشتر فرزند قبلی (منابع تربیتی)</a:t>
              </a:r>
            </a:p>
          </p:txBody>
        </p:sp>
        <p:grpSp>
          <p:nvGrpSpPr>
            <p:cNvPr id="177" name="Group 176">
              <a:extLst>
                <a:ext uri="{FF2B5EF4-FFF2-40B4-BE49-F238E27FC236}">
                  <a16:creationId xmlns:a16="http://schemas.microsoft.com/office/drawing/2014/main" id="{3554FFF0-8CE8-4D8F-9788-8A49E68A29DE}"/>
                </a:ext>
              </a:extLst>
            </p:cNvPr>
            <p:cNvGrpSpPr/>
            <p:nvPr/>
          </p:nvGrpSpPr>
          <p:grpSpPr>
            <a:xfrm>
              <a:off x="1621288" y="4536394"/>
              <a:ext cx="8799062" cy="623169"/>
              <a:chOff x="1898742" y="335330"/>
              <a:chExt cx="8799062" cy="623169"/>
            </a:xfrm>
          </p:grpSpPr>
          <p:sp>
            <p:nvSpPr>
              <p:cNvPr id="178" name="Rectangle 177">
                <a:extLst>
                  <a:ext uri="{FF2B5EF4-FFF2-40B4-BE49-F238E27FC236}">
                    <a16:creationId xmlns:a16="http://schemas.microsoft.com/office/drawing/2014/main" id="{0C7D0BFB-63CF-442C-9474-416049D05652}"/>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79" name="Rectangle 178">
                <a:extLst>
                  <a:ext uri="{FF2B5EF4-FFF2-40B4-BE49-F238E27FC236}">
                    <a16:creationId xmlns:a16="http://schemas.microsoft.com/office/drawing/2014/main" id="{02A71924-BAB1-4EA3-8DEB-3F64B1029F53}"/>
                  </a:ext>
                </a:extLst>
              </p:cNvPr>
              <p:cNvSpPr/>
              <p:nvPr/>
            </p:nvSpPr>
            <p:spPr>
              <a:xfrm rot="5400000">
                <a:off x="6142269" y="-3597036"/>
                <a:ext cx="312008" cy="8799062"/>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nvGrpSpPr>
              <p:cNvPr id="180" name="Group 179">
                <a:extLst>
                  <a:ext uri="{FF2B5EF4-FFF2-40B4-BE49-F238E27FC236}">
                    <a16:creationId xmlns:a16="http://schemas.microsoft.com/office/drawing/2014/main" id="{2BE54711-F1CE-4FA1-9FCE-B82B7A36EF6D}"/>
                  </a:ext>
                </a:extLst>
              </p:cNvPr>
              <p:cNvGrpSpPr/>
              <p:nvPr/>
            </p:nvGrpSpPr>
            <p:grpSpPr>
              <a:xfrm>
                <a:off x="3915040" y="425878"/>
                <a:ext cx="4766466" cy="185092"/>
                <a:chOff x="3556180" y="411943"/>
                <a:chExt cx="5125326" cy="199027"/>
              </a:xfrm>
            </p:grpSpPr>
            <p:grpSp>
              <p:nvGrpSpPr>
                <p:cNvPr id="181" name="Group 180">
                  <a:extLst>
                    <a:ext uri="{FF2B5EF4-FFF2-40B4-BE49-F238E27FC236}">
                      <a16:creationId xmlns:a16="http://schemas.microsoft.com/office/drawing/2014/main" id="{C1CC692F-F5D8-4B2A-9707-ACF72A9B8CD8}"/>
                    </a:ext>
                  </a:extLst>
                </p:cNvPr>
                <p:cNvGrpSpPr/>
                <p:nvPr/>
              </p:nvGrpSpPr>
              <p:grpSpPr>
                <a:xfrm>
                  <a:off x="7640829" y="411943"/>
                  <a:ext cx="1040677" cy="199027"/>
                  <a:chOff x="7358980" y="136843"/>
                  <a:chExt cx="1040677" cy="199027"/>
                </a:xfrm>
              </p:grpSpPr>
              <p:sp>
                <p:nvSpPr>
                  <p:cNvPr id="234" name="Oval 233">
                    <a:extLst>
                      <a:ext uri="{FF2B5EF4-FFF2-40B4-BE49-F238E27FC236}">
                        <a16:creationId xmlns:a16="http://schemas.microsoft.com/office/drawing/2014/main" id="{A72D9B47-DC89-4AFB-9764-0BAFB9CC6B15}"/>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5" name="Oval 234">
                    <a:extLst>
                      <a:ext uri="{FF2B5EF4-FFF2-40B4-BE49-F238E27FC236}">
                        <a16:creationId xmlns:a16="http://schemas.microsoft.com/office/drawing/2014/main" id="{7AF036BA-E530-4BAE-98CA-409D430FEBEE}"/>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6" name="Oval 235">
                    <a:extLst>
                      <a:ext uri="{FF2B5EF4-FFF2-40B4-BE49-F238E27FC236}">
                        <a16:creationId xmlns:a16="http://schemas.microsoft.com/office/drawing/2014/main" id="{2CD3F2D9-ED83-4AF2-92CD-4B49A982137A}"/>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7" name="Oval 236">
                    <a:extLst>
                      <a:ext uri="{FF2B5EF4-FFF2-40B4-BE49-F238E27FC236}">
                        <a16:creationId xmlns:a16="http://schemas.microsoft.com/office/drawing/2014/main" id="{D823765C-4D88-403D-8EED-3D36FA74C99A}"/>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8" name="Oval 237">
                    <a:extLst>
                      <a:ext uri="{FF2B5EF4-FFF2-40B4-BE49-F238E27FC236}">
                        <a16:creationId xmlns:a16="http://schemas.microsoft.com/office/drawing/2014/main" id="{C147FE68-203E-454E-AB6F-F15559618B79}"/>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9" name="Oval 238">
                    <a:extLst>
                      <a:ext uri="{FF2B5EF4-FFF2-40B4-BE49-F238E27FC236}">
                        <a16:creationId xmlns:a16="http://schemas.microsoft.com/office/drawing/2014/main" id="{067C68D4-CBB1-4169-8ED8-DBA87DD48B32}"/>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40" name="Oval 239">
                    <a:extLst>
                      <a:ext uri="{FF2B5EF4-FFF2-40B4-BE49-F238E27FC236}">
                        <a16:creationId xmlns:a16="http://schemas.microsoft.com/office/drawing/2014/main" id="{57D22FDB-DE7B-4BE0-9C4C-DBDE9B0C9E7B}"/>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41" name="Oval 240">
                    <a:extLst>
                      <a:ext uri="{FF2B5EF4-FFF2-40B4-BE49-F238E27FC236}">
                        <a16:creationId xmlns:a16="http://schemas.microsoft.com/office/drawing/2014/main" id="{06650B2F-C349-4E33-BEF5-EAAC7B520E0C}"/>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42" name="Oval 241">
                    <a:extLst>
                      <a:ext uri="{FF2B5EF4-FFF2-40B4-BE49-F238E27FC236}">
                        <a16:creationId xmlns:a16="http://schemas.microsoft.com/office/drawing/2014/main" id="{0D64F298-B93A-45B4-B4FD-6AF652961809}"/>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43" name="Oval 242">
                    <a:extLst>
                      <a:ext uri="{FF2B5EF4-FFF2-40B4-BE49-F238E27FC236}">
                        <a16:creationId xmlns:a16="http://schemas.microsoft.com/office/drawing/2014/main" id="{B99E8479-A52A-4653-AE14-F0BFD49592F5}"/>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44" name="Oval 243">
                    <a:extLst>
                      <a:ext uri="{FF2B5EF4-FFF2-40B4-BE49-F238E27FC236}">
                        <a16:creationId xmlns:a16="http://schemas.microsoft.com/office/drawing/2014/main" id="{A7F97223-983E-4BE1-96ED-F98765DCDEBA}"/>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45" name="Oval 244">
                    <a:extLst>
                      <a:ext uri="{FF2B5EF4-FFF2-40B4-BE49-F238E27FC236}">
                        <a16:creationId xmlns:a16="http://schemas.microsoft.com/office/drawing/2014/main" id="{2BC1B232-60D7-4E8E-9CF9-039EF1DC326C}"/>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182" name="Group 181">
                  <a:extLst>
                    <a:ext uri="{FF2B5EF4-FFF2-40B4-BE49-F238E27FC236}">
                      <a16:creationId xmlns:a16="http://schemas.microsoft.com/office/drawing/2014/main" id="{02CBBCFE-BFBB-42D1-8E87-74E98564DA66}"/>
                    </a:ext>
                  </a:extLst>
                </p:cNvPr>
                <p:cNvGrpSpPr/>
                <p:nvPr/>
              </p:nvGrpSpPr>
              <p:grpSpPr>
                <a:xfrm>
                  <a:off x="6617372" y="411943"/>
                  <a:ext cx="1040677" cy="199027"/>
                  <a:chOff x="7358980" y="136843"/>
                  <a:chExt cx="1040677" cy="199027"/>
                </a:xfrm>
              </p:grpSpPr>
              <p:sp>
                <p:nvSpPr>
                  <p:cNvPr id="222" name="Oval 221">
                    <a:extLst>
                      <a:ext uri="{FF2B5EF4-FFF2-40B4-BE49-F238E27FC236}">
                        <a16:creationId xmlns:a16="http://schemas.microsoft.com/office/drawing/2014/main" id="{9C0CC783-06CA-4C6B-9F76-22E90149718E}"/>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23" name="Oval 222">
                    <a:extLst>
                      <a:ext uri="{FF2B5EF4-FFF2-40B4-BE49-F238E27FC236}">
                        <a16:creationId xmlns:a16="http://schemas.microsoft.com/office/drawing/2014/main" id="{01DB684B-2EDF-4ED8-A6C3-282C1E7417D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24" name="Oval 223">
                    <a:extLst>
                      <a:ext uri="{FF2B5EF4-FFF2-40B4-BE49-F238E27FC236}">
                        <a16:creationId xmlns:a16="http://schemas.microsoft.com/office/drawing/2014/main" id="{30601AB7-F471-46BA-A530-40652574359C}"/>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25" name="Oval 224">
                    <a:extLst>
                      <a:ext uri="{FF2B5EF4-FFF2-40B4-BE49-F238E27FC236}">
                        <a16:creationId xmlns:a16="http://schemas.microsoft.com/office/drawing/2014/main" id="{29E257D0-5AA2-47A7-9E79-3495FC29F2FD}"/>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26" name="Oval 225">
                    <a:extLst>
                      <a:ext uri="{FF2B5EF4-FFF2-40B4-BE49-F238E27FC236}">
                        <a16:creationId xmlns:a16="http://schemas.microsoft.com/office/drawing/2014/main" id="{0DFF9FB5-7902-4D39-81C9-0B920E1D8D1A}"/>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27" name="Oval 226">
                    <a:extLst>
                      <a:ext uri="{FF2B5EF4-FFF2-40B4-BE49-F238E27FC236}">
                        <a16:creationId xmlns:a16="http://schemas.microsoft.com/office/drawing/2014/main" id="{9E28CA42-5DD0-43AF-8658-104A1B6188B6}"/>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28" name="Oval 227">
                    <a:extLst>
                      <a:ext uri="{FF2B5EF4-FFF2-40B4-BE49-F238E27FC236}">
                        <a16:creationId xmlns:a16="http://schemas.microsoft.com/office/drawing/2014/main" id="{BBA8B51A-C7F0-455F-82F1-A1AA3582DF14}"/>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29" name="Oval 228">
                    <a:extLst>
                      <a:ext uri="{FF2B5EF4-FFF2-40B4-BE49-F238E27FC236}">
                        <a16:creationId xmlns:a16="http://schemas.microsoft.com/office/drawing/2014/main" id="{5F8DCEB9-FC84-41EB-A3FA-A9338EB622BE}"/>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0" name="Oval 229">
                    <a:extLst>
                      <a:ext uri="{FF2B5EF4-FFF2-40B4-BE49-F238E27FC236}">
                        <a16:creationId xmlns:a16="http://schemas.microsoft.com/office/drawing/2014/main" id="{B3A53220-6663-4AE6-A4C9-1C92E2230122}"/>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1" name="Oval 230">
                    <a:extLst>
                      <a:ext uri="{FF2B5EF4-FFF2-40B4-BE49-F238E27FC236}">
                        <a16:creationId xmlns:a16="http://schemas.microsoft.com/office/drawing/2014/main" id="{630110CA-8BCF-408A-B2FA-EE9B8B064BCB}"/>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2" name="Oval 231">
                    <a:extLst>
                      <a:ext uri="{FF2B5EF4-FFF2-40B4-BE49-F238E27FC236}">
                        <a16:creationId xmlns:a16="http://schemas.microsoft.com/office/drawing/2014/main" id="{D0ED3A0D-13CB-437B-8E92-1864D0B254B4}"/>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3" name="Oval 232">
                    <a:extLst>
                      <a:ext uri="{FF2B5EF4-FFF2-40B4-BE49-F238E27FC236}">
                        <a16:creationId xmlns:a16="http://schemas.microsoft.com/office/drawing/2014/main" id="{D29F7DEC-98D5-438C-A4F4-572C489B2D90}"/>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183" name="Group 182">
                  <a:extLst>
                    <a:ext uri="{FF2B5EF4-FFF2-40B4-BE49-F238E27FC236}">
                      <a16:creationId xmlns:a16="http://schemas.microsoft.com/office/drawing/2014/main" id="{39D9DE01-86EE-483F-BBE2-5903D493D092}"/>
                    </a:ext>
                  </a:extLst>
                </p:cNvPr>
                <p:cNvGrpSpPr/>
                <p:nvPr/>
              </p:nvGrpSpPr>
              <p:grpSpPr>
                <a:xfrm>
                  <a:off x="5592305" y="411943"/>
                  <a:ext cx="1040677" cy="199027"/>
                  <a:chOff x="7358980" y="136843"/>
                  <a:chExt cx="1040677" cy="199027"/>
                </a:xfrm>
              </p:grpSpPr>
              <p:sp>
                <p:nvSpPr>
                  <p:cNvPr id="210" name="Oval 209">
                    <a:extLst>
                      <a:ext uri="{FF2B5EF4-FFF2-40B4-BE49-F238E27FC236}">
                        <a16:creationId xmlns:a16="http://schemas.microsoft.com/office/drawing/2014/main" id="{C6E4112B-40C3-4103-AC66-BF5959635E9F}"/>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11" name="Oval 210">
                    <a:extLst>
                      <a:ext uri="{FF2B5EF4-FFF2-40B4-BE49-F238E27FC236}">
                        <a16:creationId xmlns:a16="http://schemas.microsoft.com/office/drawing/2014/main" id="{56D2E022-A426-4F8B-8974-09BE965A72A7}"/>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12" name="Oval 211">
                    <a:extLst>
                      <a:ext uri="{FF2B5EF4-FFF2-40B4-BE49-F238E27FC236}">
                        <a16:creationId xmlns:a16="http://schemas.microsoft.com/office/drawing/2014/main" id="{A2FA1B87-52D0-4E5F-9FCA-04D1A8554D68}"/>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13" name="Oval 212">
                    <a:extLst>
                      <a:ext uri="{FF2B5EF4-FFF2-40B4-BE49-F238E27FC236}">
                        <a16:creationId xmlns:a16="http://schemas.microsoft.com/office/drawing/2014/main" id="{F293D537-7D6F-42A3-B57A-8A3D93A635E0}"/>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14" name="Oval 213">
                    <a:extLst>
                      <a:ext uri="{FF2B5EF4-FFF2-40B4-BE49-F238E27FC236}">
                        <a16:creationId xmlns:a16="http://schemas.microsoft.com/office/drawing/2014/main" id="{486705A5-1CE1-469E-8FF4-C3E9010FDF9B}"/>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15" name="Oval 214">
                    <a:extLst>
                      <a:ext uri="{FF2B5EF4-FFF2-40B4-BE49-F238E27FC236}">
                        <a16:creationId xmlns:a16="http://schemas.microsoft.com/office/drawing/2014/main" id="{2F3B3594-4639-4C3A-81A9-93FBCBD288AC}"/>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16" name="Oval 215">
                    <a:extLst>
                      <a:ext uri="{FF2B5EF4-FFF2-40B4-BE49-F238E27FC236}">
                        <a16:creationId xmlns:a16="http://schemas.microsoft.com/office/drawing/2014/main" id="{74B815A4-1B3F-4ED3-AA82-957C8C4C759D}"/>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17" name="Oval 216">
                    <a:extLst>
                      <a:ext uri="{FF2B5EF4-FFF2-40B4-BE49-F238E27FC236}">
                        <a16:creationId xmlns:a16="http://schemas.microsoft.com/office/drawing/2014/main" id="{211AFEEB-8C96-4E60-9C37-05BC95C71A58}"/>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18" name="Oval 217">
                    <a:extLst>
                      <a:ext uri="{FF2B5EF4-FFF2-40B4-BE49-F238E27FC236}">
                        <a16:creationId xmlns:a16="http://schemas.microsoft.com/office/drawing/2014/main" id="{C81F8DB0-9220-4AAC-AAC0-C9FDC7202763}"/>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19" name="Oval 218">
                    <a:extLst>
                      <a:ext uri="{FF2B5EF4-FFF2-40B4-BE49-F238E27FC236}">
                        <a16:creationId xmlns:a16="http://schemas.microsoft.com/office/drawing/2014/main" id="{50F079BE-0910-4486-BAB0-76EA872E91E6}"/>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20" name="Oval 219">
                    <a:extLst>
                      <a:ext uri="{FF2B5EF4-FFF2-40B4-BE49-F238E27FC236}">
                        <a16:creationId xmlns:a16="http://schemas.microsoft.com/office/drawing/2014/main" id="{8C29A0D1-2AAE-4399-95C8-AC85514C87DC}"/>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21" name="Oval 220">
                    <a:extLst>
                      <a:ext uri="{FF2B5EF4-FFF2-40B4-BE49-F238E27FC236}">
                        <a16:creationId xmlns:a16="http://schemas.microsoft.com/office/drawing/2014/main" id="{44A24F12-EADE-4931-9A25-236060B10005}"/>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184" name="Group 183">
                  <a:extLst>
                    <a:ext uri="{FF2B5EF4-FFF2-40B4-BE49-F238E27FC236}">
                      <a16:creationId xmlns:a16="http://schemas.microsoft.com/office/drawing/2014/main" id="{68F41B03-3291-4B83-9421-184E498CD9FF}"/>
                    </a:ext>
                  </a:extLst>
                </p:cNvPr>
                <p:cNvGrpSpPr/>
                <p:nvPr/>
              </p:nvGrpSpPr>
              <p:grpSpPr>
                <a:xfrm>
                  <a:off x="4568848" y="411943"/>
                  <a:ext cx="1040677" cy="199027"/>
                  <a:chOff x="7358980" y="136843"/>
                  <a:chExt cx="1040677" cy="199027"/>
                </a:xfrm>
              </p:grpSpPr>
              <p:sp>
                <p:nvSpPr>
                  <p:cNvPr id="198" name="Oval 197">
                    <a:extLst>
                      <a:ext uri="{FF2B5EF4-FFF2-40B4-BE49-F238E27FC236}">
                        <a16:creationId xmlns:a16="http://schemas.microsoft.com/office/drawing/2014/main" id="{9AB35FFE-6633-4BE8-9F82-D98E317B87FD}"/>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99" name="Oval 198">
                    <a:extLst>
                      <a:ext uri="{FF2B5EF4-FFF2-40B4-BE49-F238E27FC236}">
                        <a16:creationId xmlns:a16="http://schemas.microsoft.com/office/drawing/2014/main" id="{F910E7A4-3416-4468-9E89-16B86DBE77B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0" name="Oval 199">
                    <a:extLst>
                      <a:ext uri="{FF2B5EF4-FFF2-40B4-BE49-F238E27FC236}">
                        <a16:creationId xmlns:a16="http://schemas.microsoft.com/office/drawing/2014/main" id="{910327A5-522A-4E8A-B1EA-DABD798F13AD}"/>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1" name="Oval 200">
                    <a:extLst>
                      <a:ext uri="{FF2B5EF4-FFF2-40B4-BE49-F238E27FC236}">
                        <a16:creationId xmlns:a16="http://schemas.microsoft.com/office/drawing/2014/main" id="{CC7DCA5A-57B7-4CD6-A512-BD4869C6EF6E}"/>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2" name="Oval 201">
                    <a:extLst>
                      <a:ext uri="{FF2B5EF4-FFF2-40B4-BE49-F238E27FC236}">
                        <a16:creationId xmlns:a16="http://schemas.microsoft.com/office/drawing/2014/main" id="{DBD7B53A-805C-4611-8A3A-17E89FE062EA}"/>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3" name="Oval 202">
                    <a:extLst>
                      <a:ext uri="{FF2B5EF4-FFF2-40B4-BE49-F238E27FC236}">
                        <a16:creationId xmlns:a16="http://schemas.microsoft.com/office/drawing/2014/main" id="{1D83E657-413B-432F-9B96-81739D56A9C3}"/>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4" name="Oval 203">
                    <a:extLst>
                      <a:ext uri="{FF2B5EF4-FFF2-40B4-BE49-F238E27FC236}">
                        <a16:creationId xmlns:a16="http://schemas.microsoft.com/office/drawing/2014/main" id="{AAFFD858-2791-43A2-9555-3843B54AF715}"/>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5" name="Oval 204">
                    <a:extLst>
                      <a:ext uri="{FF2B5EF4-FFF2-40B4-BE49-F238E27FC236}">
                        <a16:creationId xmlns:a16="http://schemas.microsoft.com/office/drawing/2014/main" id="{9EE4D393-DDAF-42F6-AD67-5B7C308E562E}"/>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6" name="Oval 205">
                    <a:extLst>
                      <a:ext uri="{FF2B5EF4-FFF2-40B4-BE49-F238E27FC236}">
                        <a16:creationId xmlns:a16="http://schemas.microsoft.com/office/drawing/2014/main" id="{F5C835C6-946A-4210-BC73-516DA019DEF1}"/>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7" name="Oval 206">
                    <a:extLst>
                      <a:ext uri="{FF2B5EF4-FFF2-40B4-BE49-F238E27FC236}">
                        <a16:creationId xmlns:a16="http://schemas.microsoft.com/office/drawing/2014/main" id="{D0E4A08C-340F-49CA-91AA-429B78CEF3F5}"/>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8" name="Oval 207">
                    <a:extLst>
                      <a:ext uri="{FF2B5EF4-FFF2-40B4-BE49-F238E27FC236}">
                        <a16:creationId xmlns:a16="http://schemas.microsoft.com/office/drawing/2014/main" id="{6A0D7D32-49C4-4D3A-8EC1-B92227E05F1F}"/>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09" name="Oval 208">
                    <a:extLst>
                      <a:ext uri="{FF2B5EF4-FFF2-40B4-BE49-F238E27FC236}">
                        <a16:creationId xmlns:a16="http://schemas.microsoft.com/office/drawing/2014/main" id="{E563CA54-C744-4F93-AA74-F0CBDCEC3510}"/>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nvGrpSpPr>
                <p:cNvPr id="185" name="Group 184">
                  <a:extLst>
                    <a:ext uri="{FF2B5EF4-FFF2-40B4-BE49-F238E27FC236}">
                      <a16:creationId xmlns:a16="http://schemas.microsoft.com/office/drawing/2014/main" id="{32F39F5B-D50D-47B9-B86D-6FF6C65396C7}"/>
                    </a:ext>
                  </a:extLst>
                </p:cNvPr>
                <p:cNvGrpSpPr/>
                <p:nvPr/>
              </p:nvGrpSpPr>
              <p:grpSpPr>
                <a:xfrm>
                  <a:off x="3556180" y="411943"/>
                  <a:ext cx="1040677" cy="199027"/>
                  <a:chOff x="7358980" y="136843"/>
                  <a:chExt cx="1040677" cy="199027"/>
                </a:xfrm>
              </p:grpSpPr>
              <p:sp>
                <p:nvSpPr>
                  <p:cNvPr id="186" name="Oval 185">
                    <a:extLst>
                      <a:ext uri="{FF2B5EF4-FFF2-40B4-BE49-F238E27FC236}">
                        <a16:creationId xmlns:a16="http://schemas.microsoft.com/office/drawing/2014/main" id="{A8BBCD31-CCE5-43F0-822E-D0D6511B6417}"/>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87" name="Oval 186">
                    <a:extLst>
                      <a:ext uri="{FF2B5EF4-FFF2-40B4-BE49-F238E27FC236}">
                        <a16:creationId xmlns:a16="http://schemas.microsoft.com/office/drawing/2014/main" id="{481BE295-8EB0-4777-A031-6AFFEB448AAB}"/>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88" name="Oval 187">
                    <a:extLst>
                      <a:ext uri="{FF2B5EF4-FFF2-40B4-BE49-F238E27FC236}">
                        <a16:creationId xmlns:a16="http://schemas.microsoft.com/office/drawing/2014/main" id="{23837230-1914-4CBC-BFB0-2684C852AA48}"/>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89" name="Oval 188">
                    <a:extLst>
                      <a:ext uri="{FF2B5EF4-FFF2-40B4-BE49-F238E27FC236}">
                        <a16:creationId xmlns:a16="http://schemas.microsoft.com/office/drawing/2014/main" id="{009E81AB-3201-460D-8931-9E644FEAAEA6}"/>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90" name="Oval 189">
                    <a:extLst>
                      <a:ext uri="{FF2B5EF4-FFF2-40B4-BE49-F238E27FC236}">
                        <a16:creationId xmlns:a16="http://schemas.microsoft.com/office/drawing/2014/main" id="{C7C97729-24CF-4B72-A679-B439F6831959}"/>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91" name="Oval 190">
                    <a:extLst>
                      <a:ext uri="{FF2B5EF4-FFF2-40B4-BE49-F238E27FC236}">
                        <a16:creationId xmlns:a16="http://schemas.microsoft.com/office/drawing/2014/main" id="{C5C51E1F-4F1B-4871-89BA-D62572F77EAC}"/>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92" name="Oval 191">
                    <a:extLst>
                      <a:ext uri="{FF2B5EF4-FFF2-40B4-BE49-F238E27FC236}">
                        <a16:creationId xmlns:a16="http://schemas.microsoft.com/office/drawing/2014/main" id="{3518026A-3A42-4852-98F2-6C11AC45B282}"/>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93" name="Oval 192">
                    <a:extLst>
                      <a:ext uri="{FF2B5EF4-FFF2-40B4-BE49-F238E27FC236}">
                        <a16:creationId xmlns:a16="http://schemas.microsoft.com/office/drawing/2014/main" id="{3A5FF530-6F30-47CC-A1CF-95D23E675627}"/>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94" name="Oval 193">
                    <a:extLst>
                      <a:ext uri="{FF2B5EF4-FFF2-40B4-BE49-F238E27FC236}">
                        <a16:creationId xmlns:a16="http://schemas.microsoft.com/office/drawing/2014/main" id="{6415A24B-4069-4FFD-A77A-B36102EAD21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95" name="Oval 194">
                    <a:extLst>
                      <a:ext uri="{FF2B5EF4-FFF2-40B4-BE49-F238E27FC236}">
                        <a16:creationId xmlns:a16="http://schemas.microsoft.com/office/drawing/2014/main" id="{1353ECC4-233C-494C-9B2D-B2F0BE8BA83E}"/>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96" name="Oval 195">
                    <a:extLst>
                      <a:ext uri="{FF2B5EF4-FFF2-40B4-BE49-F238E27FC236}">
                        <a16:creationId xmlns:a16="http://schemas.microsoft.com/office/drawing/2014/main" id="{4EF28BCE-8DAD-4C75-8B14-50569B951F98}"/>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97" name="Oval 196">
                    <a:extLst>
                      <a:ext uri="{FF2B5EF4-FFF2-40B4-BE49-F238E27FC236}">
                        <a16:creationId xmlns:a16="http://schemas.microsoft.com/office/drawing/2014/main" id="{80248A2B-F74B-440C-8CAF-767C756A9788}"/>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grpSp>
          </p:grpSp>
        </p:grpSp>
        <p:sp>
          <p:nvSpPr>
            <p:cNvPr id="246" name="Rectangle 245">
              <a:extLst>
                <a:ext uri="{FF2B5EF4-FFF2-40B4-BE49-F238E27FC236}">
                  <a16:creationId xmlns:a16="http://schemas.microsoft.com/office/drawing/2014/main" id="{00CC3AC9-2641-44DA-835F-CE855F6C4737}"/>
                </a:ext>
              </a:extLst>
            </p:cNvPr>
            <p:cNvSpPr/>
            <p:nvPr/>
          </p:nvSpPr>
          <p:spPr>
            <a:xfrm>
              <a:off x="1613784" y="4828332"/>
              <a:ext cx="8787516" cy="388876"/>
            </a:xfrm>
            <a:prstGeom prst="rect">
              <a:avLst/>
            </a:prstGeom>
          </p:spPr>
          <p:txBody>
            <a:bodyPr wrap="square">
              <a:spAutoFit/>
            </a:bodyPr>
            <a:lstStyle/>
            <a:p>
              <a:pPr algn="ctr" rtl="1"/>
              <a:r>
                <a:rPr lang="fa-IR" sz="1847" b="1" dirty="0">
                  <a:solidFill>
                    <a:schemeClr val="accent5">
                      <a:lumMod val="75000"/>
                    </a:schemeClr>
                  </a:solidFill>
                  <a:cs typeface="B Roya" panose="00000400000000000000" pitchFamily="2" charset="-78"/>
                </a:rPr>
                <a:t> فاصله بیش از پنج سال  فرزندان با هم : مانند تک فرزندها بزرگ می شوند با آسیب های تک فرزندی </a:t>
              </a:r>
            </a:p>
          </p:txBody>
        </p:sp>
        <p:pic>
          <p:nvPicPr>
            <p:cNvPr id="249" name="Graphic 248" descr="Children">
              <a:extLst>
                <a:ext uri="{FF2B5EF4-FFF2-40B4-BE49-F238E27FC236}">
                  <a16:creationId xmlns:a16="http://schemas.microsoft.com/office/drawing/2014/main" id="{6FDD9389-8A58-45BA-9FB2-3FB00714A2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44230" y="809896"/>
              <a:ext cx="1981200" cy="1981200"/>
            </a:xfrm>
            <a:prstGeom prst="rect">
              <a:avLst/>
            </a:prstGeom>
          </p:spPr>
        </p:pic>
      </p:grpSp>
      <p:sp>
        <p:nvSpPr>
          <p:cNvPr id="320" name="TextBox 319"/>
          <p:cNvSpPr txBox="1"/>
          <p:nvPr/>
        </p:nvSpPr>
        <p:spPr>
          <a:xfrm>
            <a:off x="6302919" y="914958"/>
            <a:ext cx="2763001" cy="352854"/>
          </a:xfrm>
          <a:prstGeom prst="rect">
            <a:avLst/>
          </a:prstGeom>
          <a:solidFill>
            <a:schemeClr val="bg1"/>
          </a:solidFill>
          <a:effectLst>
            <a:outerShdw blurRad="50800" dist="38100" dir="18900000" algn="bl" rotWithShape="0">
              <a:prstClr val="black">
                <a:alpha val="40000"/>
              </a:prstClr>
            </a:outerShdw>
            <a:softEdge rad="63500"/>
          </a:effectLst>
        </p:spPr>
        <p:txBody>
          <a:bodyPr wrap="square" rtlCol="0">
            <a:spAutoFit/>
          </a:bodyPr>
          <a:lstStyle/>
          <a:p>
            <a:pPr algn="ctr"/>
            <a:r>
              <a:rPr lang="fa-IR" sz="1693" b="1" dirty="0">
                <a:solidFill>
                  <a:schemeClr val="accent1">
                    <a:lumMod val="50000"/>
                  </a:schemeClr>
                </a:solidFill>
                <a:cs typeface="MRT_Poster" panose="00000700000000000000" pitchFamily="2" charset="-78"/>
              </a:rPr>
              <a:t>مقابله با باورهای غلط</a:t>
            </a:r>
          </a:p>
        </p:txBody>
      </p:sp>
      <p:pic>
        <p:nvPicPr>
          <p:cNvPr id="248" name="Picture 247">
            <a:extLst>
              <a:ext uri="{FF2B5EF4-FFF2-40B4-BE49-F238E27FC236}">
                <a16:creationId xmlns:a16="http://schemas.microsoft.com/office/drawing/2014/main" id="{DEA7E14F-D72D-4381-81DA-9CBC7057DD2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9512" y="260648"/>
            <a:ext cx="920736" cy="928107"/>
          </a:xfrm>
          <a:prstGeom prst="rect">
            <a:avLst/>
          </a:prstGeom>
        </p:spPr>
      </p:pic>
    </p:spTree>
    <p:extLst>
      <p:ext uri="{BB962C8B-B14F-4D97-AF65-F5344CB8AC3E}">
        <p14:creationId xmlns:p14="http://schemas.microsoft.com/office/powerpoint/2010/main" val="1368004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50"/>
                                        </p:tgtEl>
                                        <p:attrNameLst>
                                          <p:attrName>style.visibility</p:attrName>
                                        </p:attrNameLst>
                                      </p:cBhvr>
                                      <p:to>
                                        <p:strVal val="visible"/>
                                      </p:to>
                                    </p:set>
                                    <p:animEffect transition="in" filter="barn(outVertical)">
                                      <p:cBhvr>
                                        <p:cTn id="7" dur="500"/>
                                        <p:tgtEl>
                                          <p:spTgt spid="25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0"/>
                                        </p:tgtEl>
                                        <p:attrNameLst>
                                          <p:attrName>style.visibility</p:attrName>
                                        </p:attrNameLst>
                                      </p:cBhvr>
                                      <p:to>
                                        <p:strVal val="visible"/>
                                      </p:to>
                                    </p:set>
                                    <p:animEffect transition="in" filter="fade">
                                      <p:cBhvr>
                                        <p:cTn id="12" dur="1000"/>
                                        <p:tgtEl>
                                          <p:spTgt spid="320"/>
                                        </p:tgtEl>
                                      </p:cBhvr>
                                    </p:animEffect>
                                    <p:anim calcmode="lin" valueType="num">
                                      <p:cBhvr>
                                        <p:cTn id="13" dur="1000" fill="hold"/>
                                        <p:tgtEl>
                                          <p:spTgt spid="320"/>
                                        </p:tgtEl>
                                        <p:attrNameLst>
                                          <p:attrName>ppt_x</p:attrName>
                                        </p:attrNameLst>
                                      </p:cBhvr>
                                      <p:tavLst>
                                        <p:tav tm="0">
                                          <p:val>
                                            <p:strVal val="#ppt_x"/>
                                          </p:val>
                                        </p:tav>
                                        <p:tav tm="100000">
                                          <p:val>
                                            <p:strVal val="#ppt_x"/>
                                          </p:val>
                                        </p:tav>
                                      </p:tavLst>
                                    </p:anim>
                                    <p:anim calcmode="lin" valueType="num">
                                      <p:cBhvr>
                                        <p:cTn id="14" dur="1000" fill="hold"/>
                                        <p:tgtEl>
                                          <p:spTgt spid="3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359842" y="898787"/>
            <a:ext cx="8091584" cy="645920"/>
          </a:xfrm>
          <a:prstGeom prst="rect">
            <a:avLst/>
          </a:prstGeom>
        </p:spPr>
        <p:txBody>
          <a:bodyPr vert="horz" lIns="70376" tIns="35188" rIns="70376" bIns="35188" rtlCol="1"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fa-IR" sz="1847" dirty="0">
                <a:solidFill>
                  <a:schemeClr val="tx2">
                    <a:lumMod val="75000"/>
                  </a:schemeClr>
                </a:solidFill>
                <a:effectLst>
                  <a:outerShdw blurRad="38100" dist="38100" dir="2700000" algn="tl">
                    <a:srgbClr val="000000">
                      <a:alpha val="43137"/>
                    </a:srgbClr>
                  </a:outerShdw>
                </a:effectLst>
                <a:cs typeface="B Titr" pitchFamily="2" charset="-78"/>
              </a:rPr>
              <a:t>متوسط تعداد فرزند بر حسب سن مادر (نرخ باروری ویژه سنی)</a:t>
            </a:r>
            <a:br>
              <a:rPr lang="fa-IR" sz="1847" dirty="0">
                <a:solidFill>
                  <a:schemeClr val="tx2">
                    <a:lumMod val="75000"/>
                  </a:schemeClr>
                </a:solidFill>
                <a:effectLst>
                  <a:outerShdw blurRad="38100" dist="38100" dir="2700000" algn="tl">
                    <a:srgbClr val="000000">
                      <a:alpha val="43137"/>
                    </a:srgbClr>
                  </a:outerShdw>
                </a:effectLst>
                <a:cs typeface="B Titr" pitchFamily="2" charset="-78"/>
              </a:rPr>
            </a:br>
            <a:r>
              <a:rPr lang="fa-IR" sz="1847" dirty="0">
                <a:solidFill>
                  <a:schemeClr val="tx2">
                    <a:lumMod val="75000"/>
                  </a:schemeClr>
                </a:solidFill>
                <a:effectLst>
                  <a:outerShdw blurRad="38100" dist="38100" dir="2700000" algn="tl">
                    <a:srgbClr val="000000">
                      <a:alpha val="43137"/>
                    </a:srgbClr>
                  </a:outerShdw>
                </a:effectLst>
                <a:cs typeface="B Titr" pitchFamily="2" charset="-78"/>
              </a:rPr>
              <a:t>در ایران</a:t>
            </a:r>
          </a:p>
        </p:txBody>
      </p:sp>
      <p:sp>
        <p:nvSpPr>
          <p:cNvPr id="5" name="TextBox 4"/>
          <p:cNvSpPr txBox="1"/>
          <p:nvPr/>
        </p:nvSpPr>
        <p:spPr>
          <a:xfrm>
            <a:off x="692575" y="5368715"/>
            <a:ext cx="7405960" cy="518796"/>
          </a:xfrm>
          <a:prstGeom prst="rect">
            <a:avLst/>
          </a:prstGeom>
          <a:noFill/>
        </p:spPr>
        <p:txBody>
          <a:bodyPr wrap="square" rtlCol="1">
            <a:spAutoFit/>
          </a:bodyPr>
          <a:lstStyle/>
          <a:p>
            <a:pPr algn="just"/>
            <a:r>
              <a:rPr lang="fa-IR" sz="1077" b="1" u="sng" dirty="0">
                <a:cs typeface="B Nazanin" pitchFamily="2" charset="-78"/>
              </a:rPr>
              <a:t>منبع</a:t>
            </a:r>
            <a:r>
              <a:rPr lang="fa-IR" sz="1077" dirty="0">
                <a:cs typeface="B Nazanin" pitchFamily="2" charset="-78"/>
              </a:rPr>
              <a:t>:</a:t>
            </a:r>
          </a:p>
          <a:p>
            <a:pPr algn="just" rtl="0"/>
            <a:r>
              <a:rPr lang="en-US" sz="847" dirty="0">
                <a:cs typeface="B Nazanin" panose="00000400000000000000" pitchFamily="2" charset="-78"/>
              </a:rPr>
              <a:t>United Nations, Department of Economic and Social Affairs, Population Division,</a:t>
            </a:r>
          </a:p>
          <a:p>
            <a:pPr algn="just" rtl="0"/>
            <a:r>
              <a:rPr lang="en-US" sz="847" dirty="0">
                <a:cs typeface="B Nazanin" panose="00000400000000000000" pitchFamily="2" charset="-78"/>
              </a:rPr>
              <a:t>"</a:t>
            </a:r>
            <a:r>
              <a:rPr lang="en-US" sz="847" i="1" dirty="0">
                <a:cs typeface="B Nazanin" panose="00000400000000000000" pitchFamily="2" charset="-78"/>
              </a:rPr>
              <a:t>World Population Prospects: The 2017 Revision</a:t>
            </a:r>
            <a:endParaRPr lang="en-US" sz="847" dirty="0">
              <a:cs typeface="B Nazanin" panose="00000400000000000000" pitchFamily="2" charset="-78"/>
            </a:endParaRPr>
          </a:p>
        </p:txBody>
      </p:sp>
      <p:graphicFrame>
        <p:nvGraphicFramePr>
          <p:cNvPr id="6" name="Chart 5"/>
          <p:cNvGraphicFramePr>
            <a:graphicFrameLocks/>
          </p:cNvGraphicFramePr>
          <p:nvPr/>
        </p:nvGraphicFramePr>
        <p:xfrm>
          <a:off x="437196" y="1600128"/>
          <a:ext cx="7916716" cy="3555491"/>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Arrow Connector 6"/>
          <p:cNvCxnSpPr/>
          <p:nvPr/>
        </p:nvCxnSpPr>
        <p:spPr>
          <a:xfrm>
            <a:off x="2077873" y="1896356"/>
            <a:ext cx="702289" cy="1802948"/>
          </a:xfrm>
          <a:prstGeom prst="straightConnector1">
            <a:avLst/>
          </a:prstGeom>
          <a:ln w="5715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C39A2DA-841B-4948-8AEF-06E4F927E9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4511" y="5733256"/>
            <a:ext cx="920736" cy="928107"/>
          </a:xfrm>
          <a:prstGeom prst="rect">
            <a:avLst/>
          </a:prstGeom>
        </p:spPr>
      </p:pic>
    </p:spTree>
    <p:extLst>
      <p:ext uri="{BB962C8B-B14F-4D97-AF65-F5344CB8AC3E}">
        <p14:creationId xmlns:p14="http://schemas.microsoft.com/office/powerpoint/2010/main" val="1175910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360051" y="1821809"/>
            <a:ext cx="8542699" cy="4101108"/>
          </a:xfrm>
        </p:spPr>
        <p:txBody>
          <a:bodyPr/>
          <a:lstStyle/>
          <a:p>
            <a:pPr marL="351861" indent="-351861" algn="just">
              <a:buFont typeface="Arial" panose="020B0604020202020204" pitchFamily="34" charset="0"/>
              <a:buChar char="•"/>
            </a:pPr>
            <a:r>
              <a:rPr lang="fa-IR" sz="2078" dirty="0">
                <a:solidFill>
                  <a:schemeClr val="tx1"/>
                </a:solidFill>
                <a:cs typeface="B Nazanin" panose="00000400000000000000" pitchFamily="2" charset="-78"/>
              </a:rPr>
              <a:t>طبق اطلاعات امریکن ژورنال اپیدمیک، </a:t>
            </a:r>
            <a:r>
              <a:rPr lang="fa-IR" sz="2078" dirty="0">
                <a:solidFill>
                  <a:srgbClr val="FF0000"/>
                </a:solidFill>
                <a:cs typeface="B Nazanin" panose="00000400000000000000" pitchFamily="2" charset="-78"/>
              </a:rPr>
              <a:t>نسبت سرطان سینه </a:t>
            </a:r>
            <a:r>
              <a:rPr lang="fa-IR" sz="2078" dirty="0">
                <a:solidFill>
                  <a:schemeClr val="tx1"/>
                </a:solidFill>
                <a:cs typeface="B Nazanin" panose="00000400000000000000" pitchFamily="2" charset="-78"/>
              </a:rPr>
              <a:t>در زنانی که بچه ندارند (نولی پار) به زنانی که 2 و بیشتر بچه دارند (مولتی پار) 1.2 تا 1.7 برآورد شده است. یعنی </a:t>
            </a:r>
            <a:r>
              <a:rPr lang="fa-IR" sz="2078" dirty="0">
                <a:solidFill>
                  <a:srgbClr val="00B050"/>
                </a:solidFill>
                <a:cs typeface="B Nazanin" panose="00000400000000000000" pitchFamily="2" charset="-78"/>
              </a:rPr>
              <a:t>حاملگی اثر پیشگیری کننده بر سرطان پستان دارد</a:t>
            </a:r>
            <a:r>
              <a:rPr lang="fa-IR" sz="2078" dirty="0">
                <a:solidFill>
                  <a:schemeClr val="tx1"/>
                </a:solidFill>
                <a:cs typeface="B Nazanin" panose="00000400000000000000" pitchFamily="2" charset="-78"/>
              </a:rPr>
              <a:t>.</a:t>
            </a:r>
          </a:p>
          <a:p>
            <a:pPr marL="351861" indent="-351861" algn="just">
              <a:buFont typeface="Arial" panose="020B0604020202020204" pitchFamily="34" charset="0"/>
              <a:buChar char="•"/>
            </a:pPr>
            <a:r>
              <a:rPr lang="fa-IR" sz="2078" dirty="0">
                <a:solidFill>
                  <a:schemeClr val="tx1"/>
                </a:solidFill>
                <a:cs typeface="B Nazanin" panose="00000400000000000000" pitchFamily="2" charset="-78"/>
              </a:rPr>
              <a:t>هرچه سن اولین بارداری ای که به انتها رسیده باشد (ترم شده باشد یعنی 37 هفته)  پایین تر باشد، این اثر محافظتی بیش تر است.</a:t>
            </a:r>
          </a:p>
          <a:p>
            <a:pPr marL="351861" indent="-351861" algn="just">
              <a:buFont typeface="Arial" panose="020B0604020202020204" pitchFamily="34" charset="0"/>
              <a:buChar char="•"/>
            </a:pPr>
            <a:r>
              <a:rPr lang="fa-IR" sz="2078" dirty="0">
                <a:solidFill>
                  <a:schemeClr val="tx1"/>
                </a:solidFill>
                <a:cs typeface="B Nazanin" panose="00000400000000000000" pitchFamily="2" charset="-78"/>
              </a:rPr>
              <a:t>این اثر محافظتی بارداری بر روی سرطان پستان تا 10 سال است. پس منطقا هرچه اولین بارداری زودتر و آخرین بارداری دیرتر باشد، به طور کلی ضریب محافظتی بالاتر می رود.</a:t>
            </a:r>
          </a:p>
          <a:p>
            <a:pPr marL="415196" indent="-351861" algn="just">
              <a:spcBef>
                <a:spcPts val="462"/>
              </a:spcBef>
              <a:buSzPct val="80000"/>
              <a:buFont typeface="Arial" panose="020B0604020202020204" pitchFamily="34" charset="0"/>
              <a:buChar char="•"/>
            </a:pPr>
            <a:r>
              <a:rPr lang="fa-IR" sz="2078" dirty="0">
                <a:solidFill>
                  <a:srgbClr val="FF0000"/>
                </a:solidFill>
                <a:latin typeface="Gill Sans MT"/>
                <a:cs typeface="B Nazanin" panose="00000400000000000000" pitchFamily="2" charset="-78"/>
              </a:rPr>
              <a:t>اولین علت </a:t>
            </a:r>
            <a:r>
              <a:rPr lang="fa-IR" sz="2078" dirty="0">
                <a:solidFill>
                  <a:schemeClr val="tx1"/>
                </a:solidFill>
                <a:latin typeface="Gill Sans MT"/>
                <a:cs typeface="B Nazanin" panose="00000400000000000000" pitchFamily="2" charset="-78"/>
              </a:rPr>
              <a:t>ذکر شده برای </a:t>
            </a:r>
            <a:r>
              <a:rPr lang="fa-IR" sz="2078" dirty="0">
                <a:solidFill>
                  <a:srgbClr val="FF0000"/>
                </a:solidFill>
                <a:latin typeface="Gill Sans MT"/>
                <a:cs typeface="B Nazanin" panose="00000400000000000000" pitchFamily="2" charset="-78"/>
              </a:rPr>
              <a:t>سرطان تخمدان </a:t>
            </a:r>
            <a:r>
              <a:rPr lang="fa-IR" sz="2078" dirty="0">
                <a:solidFill>
                  <a:schemeClr val="tx1"/>
                </a:solidFill>
                <a:latin typeface="Gill Sans MT"/>
                <a:cs typeface="B Nazanin" panose="00000400000000000000" pitchFamily="2" charset="-78"/>
              </a:rPr>
              <a:t>در کتاب های مرجع پزشکی، </a:t>
            </a:r>
            <a:r>
              <a:rPr lang="fa-IR" sz="2078" dirty="0">
                <a:solidFill>
                  <a:srgbClr val="FF0000"/>
                </a:solidFill>
                <a:latin typeface="Gill Sans MT"/>
                <a:cs typeface="B Nazanin" panose="00000400000000000000" pitchFamily="2" charset="-78"/>
              </a:rPr>
              <a:t>زایمان کم یا نازایی</a:t>
            </a:r>
            <a:r>
              <a:rPr lang="fa-IR" sz="2078" dirty="0">
                <a:solidFill>
                  <a:schemeClr val="tx1"/>
                </a:solidFill>
                <a:latin typeface="Gill Sans MT"/>
                <a:cs typeface="B Nazanin" panose="00000400000000000000" pitchFamily="2" charset="-78"/>
              </a:rPr>
              <a:t> است</a:t>
            </a:r>
          </a:p>
          <a:p>
            <a:pPr marL="415196" indent="-351861" algn="just">
              <a:spcBef>
                <a:spcPts val="462"/>
              </a:spcBef>
              <a:buSzPct val="80000"/>
              <a:buFont typeface="Arial" panose="020B0604020202020204" pitchFamily="34" charset="0"/>
              <a:buChar char="•"/>
            </a:pPr>
            <a:r>
              <a:rPr lang="fa-IR" sz="2078" dirty="0">
                <a:solidFill>
                  <a:schemeClr val="tx1"/>
                </a:solidFill>
                <a:latin typeface="Gill Sans MT"/>
                <a:cs typeface="B Nazanin" panose="00000400000000000000" pitchFamily="2" charset="-78"/>
              </a:rPr>
              <a:t>نولی پاریتی یا تجربه نکردن حتی یک زایمان، از عوامل خطر قطعی سرطان تخمدان است.</a:t>
            </a:r>
          </a:p>
          <a:p>
            <a:pPr marL="415196" indent="-351861" algn="just">
              <a:spcBef>
                <a:spcPts val="462"/>
              </a:spcBef>
              <a:buSzPct val="80000"/>
              <a:buFont typeface="Arial" panose="020B0604020202020204" pitchFamily="34" charset="0"/>
              <a:buChar char="•"/>
            </a:pPr>
            <a:r>
              <a:rPr lang="fa-IR" sz="2078" dirty="0">
                <a:solidFill>
                  <a:prstClr val="black"/>
                </a:solidFill>
                <a:latin typeface="Gill Sans MT"/>
                <a:cs typeface="B Nazanin" panose="00000400000000000000" pitchFamily="2" charset="-78"/>
              </a:rPr>
              <a:t>مطالعات اثبات می کند یک بارداری بیش از 20 هفته، </a:t>
            </a:r>
            <a:r>
              <a:rPr lang="fa-IR" sz="2078" dirty="0">
                <a:solidFill>
                  <a:srgbClr val="FF0000"/>
                </a:solidFill>
                <a:latin typeface="Gill Sans MT"/>
                <a:cs typeface="B Nazanin" panose="00000400000000000000" pitchFamily="2" charset="-78"/>
              </a:rPr>
              <a:t>اثر محافظتی </a:t>
            </a:r>
            <a:r>
              <a:rPr lang="fa-IR" sz="2078" dirty="0">
                <a:solidFill>
                  <a:prstClr val="black"/>
                </a:solidFill>
                <a:latin typeface="Gill Sans MT"/>
                <a:cs typeface="B Nazanin" panose="00000400000000000000" pitchFamily="2" charset="-78"/>
              </a:rPr>
              <a:t>نسبت به ایجاد</a:t>
            </a:r>
            <a:r>
              <a:rPr lang="fa-IR" sz="2078" dirty="0">
                <a:solidFill>
                  <a:srgbClr val="FF0000"/>
                </a:solidFill>
                <a:latin typeface="Gill Sans MT"/>
                <a:cs typeface="B Nazanin" panose="00000400000000000000" pitchFamily="2" charset="-78"/>
              </a:rPr>
              <a:t> فیبروم </a:t>
            </a:r>
            <a:r>
              <a:rPr lang="fa-IR" sz="2078" dirty="0">
                <a:solidFill>
                  <a:prstClr val="black"/>
                </a:solidFill>
                <a:latin typeface="Gill Sans MT"/>
                <a:cs typeface="B Nazanin" panose="00000400000000000000" pitchFamily="2" charset="-78"/>
              </a:rPr>
              <a:t>در رحم زنان است. (فیبروم ها شایع ترین علت هیسترکتومی یا درآوردن رحم هستند)</a:t>
            </a:r>
          </a:p>
          <a:p>
            <a:pPr marL="327231" indent="-263896" algn="just">
              <a:spcBef>
                <a:spcPts val="462"/>
              </a:spcBef>
              <a:buClr>
                <a:srgbClr val="3891A7"/>
              </a:buClr>
              <a:buSzPct val="80000"/>
              <a:buFont typeface="Arial" panose="020B0604020202020204" pitchFamily="34" charset="0"/>
              <a:buChar char="•"/>
            </a:pPr>
            <a:endParaRPr lang="fa-IR" sz="2078" dirty="0">
              <a:solidFill>
                <a:schemeClr val="tx1"/>
              </a:solidFill>
              <a:latin typeface="Gill Sans MT"/>
              <a:cs typeface="B Nazanin" panose="00000400000000000000" pitchFamily="2" charset="-78"/>
            </a:endParaRPr>
          </a:p>
          <a:p>
            <a:pPr marL="263896" indent="-263896" algn="just">
              <a:buFont typeface="Arial" panose="020B0604020202020204" pitchFamily="34" charset="0"/>
              <a:buChar char="•"/>
            </a:pPr>
            <a:endParaRPr lang="en-US" sz="2078" dirty="0">
              <a:solidFill>
                <a:schemeClr val="tx1"/>
              </a:solidFill>
              <a:cs typeface="B Nazanin" panose="00000400000000000000" pitchFamily="2" charset="-78"/>
            </a:endParaRPr>
          </a:p>
        </p:txBody>
      </p:sp>
      <p:sp>
        <p:nvSpPr>
          <p:cNvPr id="5" name="TextBox 4"/>
          <p:cNvSpPr txBox="1"/>
          <p:nvPr/>
        </p:nvSpPr>
        <p:spPr>
          <a:xfrm>
            <a:off x="6179191" y="1080772"/>
            <a:ext cx="2763001" cy="352854"/>
          </a:xfrm>
          <a:prstGeom prst="rect">
            <a:avLst/>
          </a:prstGeom>
          <a:solidFill>
            <a:schemeClr val="bg1"/>
          </a:solidFill>
          <a:effectLst>
            <a:outerShdw blurRad="50800" dist="38100" dir="18900000" algn="bl" rotWithShape="0">
              <a:prstClr val="black">
                <a:alpha val="40000"/>
              </a:prstClr>
            </a:outerShdw>
            <a:softEdge rad="63500"/>
          </a:effectLst>
        </p:spPr>
        <p:txBody>
          <a:bodyPr wrap="square" rtlCol="0">
            <a:spAutoFit/>
          </a:bodyPr>
          <a:lstStyle/>
          <a:p>
            <a:pPr algn="ctr"/>
            <a:r>
              <a:rPr lang="fa-IR" sz="1693" b="1" dirty="0">
                <a:solidFill>
                  <a:schemeClr val="accent1">
                    <a:lumMod val="50000"/>
                  </a:schemeClr>
                </a:solidFill>
                <a:cs typeface="MRT_Poster" panose="00000700000000000000" pitchFamily="2" charset="-78"/>
              </a:rPr>
              <a:t>لزوم تبیین فواید بارداری و شیردهی</a:t>
            </a:r>
          </a:p>
        </p:txBody>
      </p:sp>
      <p:pic>
        <p:nvPicPr>
          <p:cNvPr id="6" name="Picture 5">
            <a:extLst>
              <a:ext uri="{FF2B5EF4-FFF2-40B4-BE49-F238E27FC236}">
                <a16:creationId xmlns:a16="http://schemas.microsoft.com/office/drawing/2014/main" id="{63769617-1122-4E85-8F1E-9C7DF6A19B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42103"/>
            <a:ext cx="920736" cy="928107"/>
          </a:xfrm>
          <a:prstGeom prst="rect">
            <a:avLst/>
          </a:prstGeom>
        </p:spPr>
      </p:pic>
    </p:spTree>
    <p:extLst>
      <p:ext uri="{BB962C8B-B14F-4D97-AF65-F5344CB8AC3E}">
        <p14:creationId xmlns:p14="http://schemas.microsoft.com/office/powerpoint/2010/main" val="217292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360051" y="2098911"/>
            <a:ext cx="8542699" cy="4101108"/>
          </a:xfrm>
        </p:spPr>
        <p:txBody>
          <a:bodyPr/>
          <a:lstStyle/>
          <a:p>
            <a:pPr marL="351861" indent="-351861" algn="just">
              <a:buFont typeface="Arial" panose="020B0604020202020204" pitchFamily="34" charset="0"/>
              <a:buChar char="•"/>
            </a:pPr>
            <a:r>
              <a:rPr lang="fa-IR" sz="2078" dirty="0">
                <a:solidFill>
                  <a:prstClr val="black"/>
                </a:solidFill>
                <a:latin typeface="Gill Sans MT"/>
                <a:cs typeface="B Nazanin" panose="00000400000000000000" pitchFamily="2" charset="-78"/>
              </a:rPr>
              <a:t>مطالعات نشان می دهد هرچه سن اولین بارداری کمتر باشد، ریسک ابتلا به فیبروم کاهش می یابد و هرچه فواصل بین بارداری ها بیش تر باشد، ریسک ابتلا به فیبروم بیشتر است.</a:t>
            </a:r>
            <a:endParaRPr lang="fa-IR" sz="2078" dirty="0">
              <a:solidFill>
                <a:schemeClr val="tx1"/>
              </a:solidFill>
              <a:cs typeface="B Nazanin" panose="00000400000000000000" pitchFamily="2" charset="-78"/>
            </a:endParaRPr>
          </a:p>
          <a:p>
            <a:pPr marL="351861" indent="-351861" algn="just">
              <a:buFont typeface="Arial" panose="020B0604020202020204" pitchFamily="34" charset="0"/>
              <a:buChar char="•"/>
            </a:pPr>
            <a:r>
              <a:rPr lang="fa-IR" sz="2078" dirty="0">
                <a:solidFill>
                  <a:schemeClr val="tx1"/>
                </a:solidFill>
                <a:cs typeface="B Nazanin" panose="00000400000000000000" pitchFamily="2" charset="-78"/>
              </a:rPr>
              <a:t>در مطالعه ای نسبت ابتلابه فیبروم در یک خانم نولی پار (بدون زایمان) به خانم مولتی پار(دراین پژوهش: 5زایمان) 5 برابر گزارش شده است.</a:t>
            </a:r>
          </a:p>
          <a:p>
            <a:pPr marL="351861" indent="-351861" algn="just">
              <a:buFont typeface="Arial" panose="020B0604020202020204" pitchFamily="34" charset="0"/>
              <a:buChar char="•"/>
            </a:pPr>
            <a:r>
              <a:rPr lang="fa-IR" sz="2078" dirty="0">
                <a:solidFill>
                  <a:schemeClr val="tx1"/>
                </a:solidFill>
                <a:cs typeface="B Nazanin" panose="00000400000000000000" pitchFamily="2" charset="-78"/>
              </a:rPr>
              <a:t>حاملگی باعث تحلیل و </a:t>
            </a:r>
            <a:r>
              <a:rPr lang="fa-IR" sz="2078" dirty="0">
                <a:solidFill>
                  <a:srgbClr val="FF0000"/>
                </a:solidFill>
                <a:cs typeface="B Nazanin" panose="00000400000000000000" pitchFamily="2" charset="-78"/>
              </a:rPr>
              <a:t>بهبود اندومتریوز </a:t>
            </a:r>
            <a:r>
              <a:rPr lang="fa-IR" sz="2078" dirty="0">
                <a:solidFill>
                  <a:schemeClr val="tx1"/>
                </a:solidFill>
                <a:cs typeface="B Nazanin" panose="00000400000000000000" pitchFamily="2" charset="-78"/>
              </a:rPr>
              <a:t>می شود. حاملگی در بعضی افراد باعث بهبود کامل و در برخی باعث سرکوب علایم در طی حاملگی می شود.  (اندومتریوز ، وجود بافت رحم در جایی غیر از رحم است که مشکلات زیادی به وجود می آورد)</a:t>
            </a:r>
          </a:p>
          <a:p>
            <a:pPr marL="351861" indent="-351861" algn="just">
              <a:buFont typeface="Arial" panose="020B0604020202020204" pitchFamily="34" charset="0"/>
              <a:buChar char="•"/>
            </a:pPr>
            <a:r>
              <a:rPr lang="fa-IR" sz="2078" dirty="0">
                <a:solidFill>
                  <a:schemeClr val="tx1"/>
                </a:solidFill>
                <a:cs typeface="B Nazanin" panose="00000400000000000000" pitchFamily="2" charset="-78"/>
              </a:rPr>
              <a:t>مطالعات متعدد نشان می دهد که </a:t>
            </a:r>
            <a:r>
              <a:rPr lang="fa-IR" sz="2078" dirty="0">
                <a:solidFill>
                  <a:srgbClr val="FF0000"/>
                </a:solidFill>
                <a:cs typeface="B Nazanin" panose="00000400000000000000" pitchFamily="2" charset="-78"/>
              </a:rPr>
              <a:t>شیردهی</a:t>
            </a:r>
            <a:r>
              <a:rPr lang="fa-IR" sz="2078" dirty="0">
                <a:solidFill>
                  <a:schemeClr val="tx1"/>
                </a:solidFill>
                <a:cs typeface="B Nazanin" panose="00000400000000000000" pitchFamily="2" charset="-78"/>
              </a:rPr>
              <a:t> باعث </a:t>
            </a:r>
            <a:r>
              <a:rPr lang="fa-IR" sz="2078" dirty="0">
                <a:solidFill>
                  <a:srgbClr val="00B050"/>
                </a:solidFill>
                <a:cs typeface="B Nazanin" panose="00000400000000000000" pitchFamily="2" charset="-78"/>
              </a:rPr>
              <a:t>کاهش سرطان های پستان و تولیدمثلی </a:t>
            </a:r>
            <a:r>
              <a:rPr lang="fa-IR" sz="2078" dirty="0">
                <a:solidFill>
                  <a:schemeClr val="tx1"/>
                </a:solidFill>
                <a:cs typeface="B Nazanin" panose="00000400000000000000" pitchFamily="2" charset="-78"/>
              </a:rPr>
              <a:t>می شود.</a:t>
            </a:r>
          </a:p>
          <a:p>
            <a:pPr marL="351861" indent="-351861" algn="just">
              <a:buFont typeface="Arial" panose="020B0604020202020204" pitchFamily="34" charset="0"/>
              <a:buChar char="•"/>
            </a:pPr>
            <a:r>
              <a:rPr lang="fa-IR" sz="2078" dirty="0">
                <a:solidFill>
                  <a:schemeClr val="tx1"/>
                </a:solidFill>
                <a:cs typeface="B Nazanin" panose="00000400000000000000" pitchFamily="2" charset="-78"/>
              </a:rPr>
              <a:t>پژوهش ها نشان می دهد خانم هایی که حداقل به مدت دو سال تجمعی شیردهی داشته اند، در آینده 23% کمتر به </a:t>
            </a:r>
            <a:r>
              <a:rPr lang="fa-IR" sz="2078" dirty="0">
                <a:solidFill>
                  <a:srgbClr val="00B050"/>
                </a:solidFill>
                <a:cs typeface="B Nazanin" panose="00000400000000000000" pitchFamily="2" charset="-78"/>
              </a:rPr>
              <a:t>بیماری های قلبی عروقی </a:t>
            </a:r>
            <a:r>
              <a:rPr lang="fa-IR" sz="2078" dirty="0">
                <a:solidFill>
                  <a:schemeClr val="tx1"/>
                </a:solidFill>
                <a:cs typeface="B Nazanin" panose="00000400000000000000" pitchFamily="2" charset="-78"/>
              </a:rPr>
              <a:t>مبتلا می شوند.</a:t>
            </a:r>
          </a:p>
          <a:p>
            <a:pPr marL="351861" indent="-351861" algn="just">
              <a:buFont typeface="Arial" panose="020B0604020202020204" pitchFamily="34" charset="0"/>
              <a:buChar char="•"/>
            </a:pPr>
            <a:r>
              <a:rPr lang="fa-IR" sz="2078" dirty="0">
                <a:solidFill>
                  <a:schemeClr val="tx1"/>
                </a:solidFill>
                <a:cs typeface="B Nazanin" panose="00000400000000000000" pitchFamily="2" charset="-78"/>
              </a:rPr>
              <a:t>در مطالعه ای نشان داده شد هر 12 ماه شیردهی، ریسک ابتلا به سرطان پستان را 4.3% کاهش می     دهد.</a:t>
            </a:r>
          </a:p>
          <a:p>
            <a:pPr marL="351861" indent="-351861" algn="just">
              <a:buFont typeface="Arial" panose="020B0604020202020204" pitchFamily="34" charset="0"/>
              <a:buChar char="•"/>
            </a:pPr>
            <a:r>
              <a:rPr lang="fa-IR" sz="2078" dirty="0">
                <a:solidFill>
                  <a:schemeClr val="tx1"/>
                </a:solidFill>
                <a:cs typeface="B Nazanin" panose="00000400000000000000" pitchFamily="2" charset="-78"/>
              </a:rPr>
              <a:t>هر بارداری و زایمان هم این ریسک را حدود 7% کاهش می دهد.</a:t>
            </a:r>
          </a:p>
          <a:p>
            <a:pPr marL="351861" indent="-351861" algn="just">
              <a:buFont typeface="Arial" panose="020B0604020202020204" pitchFamily="34" charset="0"/>
              <a:buChar char="•"/>
            </a:pPr>
            <a:endParaRPr lang="fa-IR" sz="2078" dirty="0">
              <a:solidFill>
                <a:schemeClr val="tx1"/>
              </a:solidFill>
              <a:cs typeface="B Nazanin" panose="00000400000000000000" pitchFamily="2" charset="-78"/>
            </a:endParaRPr>
          </a:p>
          <a:p>
            <a:pPr marL="327231" indent="-263896" algn="just">
              <a:spcBef>
                <a:spcPts val="462"/>
              </a:spcBef>
              <a:buClr>
                <a:srgbClr val="3891A7"/>
              </a:buClr>
              <a:buSzPct val="80000"/>
              <a:buFont typeface="Arial" panose="020B0604020202020204" pitchFamily="34" charset="0"/>
              <a:buChar char="•"/>
            </a:pPr>
            <a:endParaRPr lang="fa-IR" sz="2078" dirty="0">
              <a:solidFill>
                <a:schemeClr val="tx1"/>
              </a:solidFill>
              <a:latin typeface="Gill Sans MT"/>
              <a:cs typeface="B Nazanin" panose="00000400000000000000" pitchFamily="2" charset="-78"/>
            </a:endParaRPr>
          </a:p>
          <a:p>
            <a:pPr marL="263896" indent="-263896" algn="just">
              <a:buFont typeface="Arial" panose="020B0604020202020204" pitchFamily="34" charset="0"/>
              <a:buChar char="•"/>
            </a:pPr>
            <a:endParaRPr lang="en-US" sz="2078" dirty="0">
              <a:solidFill>
                <a:schemeClr val="tx1"/>
              </a:solidFill>
              <a:cs typeface="B Nazanin" panose="00000400000000000000" pitchFamily="2" charset="-78"/>
            </a:endParaRPr>
          </a:p>
        </p:txBody>
      </p:sp>
      <p:sp>
        <p:nvSpPr>
          <p:cNvPr id="5" name="TextBox 4"/>
          <p:cNvSpPr txBox="1"/>
          <p:nvPr/>
        </p:nvSpPr>
        <p:spPr>
          <a:xfrm>
            <a:off x="6179191" y="1080772"/>
            <a:ext cx="2763001" cy="352854"/>
          </a:xfrm>
          <a:prstGeom prst="rect">
            <a:avLst/>
          </a:prstGeom>
          <a:solidFill>
            <a:schemeClr val="bg1"/>
          </a:solidFill>
          <a:effectLst>
            <a:outerShdw blurRad="50800" dist="38100" dir="18900000" algn="bl" rotWithShape="0">
              <a:prstClr val="black">
                <a:alpha val="40000"/>
              </a:prstClr>
            </a:outerShdw>
            <a:softEdge rad="63500"/>
          </a:effectLst>
        </p:spPr>
        <p:txBody>
          <a:bodyPr wrap="square" rtlCol="0">
            <a:spAutoFit/>
          </a:bodyPr>
          <a:lstStyle/>
          <a:p>
            <a:pPr algn="ctr"/>
            <a:r>
              <a:rPr lang="fa-IR" sz="1693" b="1" dirty="0">
                <a:solidFill>
                  <a:schemeClr val="accent1">
                    <a:lumMod val="50000"/>
                  </a:schemeClr>
                </a:solidFill>
                <a:cs typeface="MRT_Poster" panose="00000700000000000000" pitchFamily="2" charset="-78"/>
              </a:rPr>
              <a:t>لزوم تبیین فواید بارداری و شیردهی</a:t>
            </a:r>
          </a:p>
        </p:txBody>
      </p:sp>
      <p:pic>
        <p:nvPicPr>
          <p:cNvPr id="6" name="Picture 5">
            <a:extLst>
              <a:ext uri="{FF2B5EF4-FFF2-40B4-BE49-F238E27FC236}">
                <a16:creationId xmlns:a16="http://schemas.microsoft.com/office/drawing/2014/main" id="{111DA811-93C4-4964-9915-0123504B6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88640"/>
            <a:ext cx="920736" cy="928107"/>
          </a:xfrm>
          <a:prstGeom prst="rect">
            <a:avLst/>
          </a:prstGeom>
        </p:spPr>
      </p:pic>
    </p:spTree>
    <p:extLst>
      <p:ext uri="{BB962C8B-B14F-4D97-AF65-F5344CB8AC3E}">
        <p14:creationId xmlns:p14="http://schemas.microsoft.com/office/powerpoint/2010/main" val="244538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18AE284F-B67C-432D-AF71-E05F6AB7078F}"/>
              </a:ext>
            </a:extLst>
          </p:cNvPr>
          <p:cNvSpPr/>
          <p:nvPr/>
        </p:nvSpPr>
        <p:spPr>
          <a:xfrm>
            <a:off x="415472" y="1655548"/>
            <a:ext cx="4537063" cy="4081385"/>
          </a:xfrm>
          <a:prstGeom prst="ellipse">
            <a:avLst/>
          </a:prstGeom>
          <a:solidFill>
            <a:srgbClr val="FFE699"/>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7" name="Group 6">
            <a:extLst>
              <a:ext uri="{FF2B5EF4-FFF2-40B4-BE49-F238E27FC236}">
                <a16:creationId xmlns:a16="http://schemas.microsoft.com/office/drawing/2014/main" id="{E48DBD60-403D-4A20-9982-4F8851BA0A9C}"/>
              </a:ext>
            </a:extLst>
          </p:cNvPr>
          <p:cNvGrpSpPr/>
          <p:nvPr/>
        </p:nvGrpSpPr>
        <p:grpSpPr>
          <a:xfrm>
            <a:off x="1080517" y="2286974"/>
            <a:ext cx="3305099" cy="2915478"/>
            <a:chOff x="236484" y="1905746"/>
            <a:chExt cx="1920130" cy="1882882"/>
          </a:xfrm>
          <a:effectLst>
            <a:outerShdw blurRad="50800" dist="38100" dir="13500000" algn="br" rotWithShape="0">
              <a:prstClr val="black">
                <a:alpha val="40000"/>
              </a:prstClr>
            </a:outerShdw>
          </a:effectLst>
        </p:grpSpPr>
        <p:sp>
          <p:nvSpPr>
            <p:cNvPr id="8" name="Oval 7">
              <a:extLst>
                <a:ext uri="{FF2B5EF4-FFF2-40B4-BE49-F238E27FC236}">
                  <a16:creationId xmlns:a16="http://schemas.microsoft.com/office/drawing/2014/main" id="{0E006D4A-4912-4B86-9D3A-CC52A2DE6BB0}"/>
                </a:ext>
              </a:extLst>
            </p:cNvPr>
            <p:cNvSpPr/>
            <p:nvPr/>
          </p:nvSpPr>
          <p:spPr>
            <a:xfrm>
              <a:off x="236484" y="1905746"/>
              <a:ext cx="1882882" cy="1882882"/>
            </a:xfrm>
            <a:prstGeom prst="ellipse">
              <a:avLst/>
            </a:prstGeom>
            <a:solidFill>
              <a:srgbClr val="F7A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pic>
          <p:nvPicPr>
            <p:cNvPr id="9" name="Graphic 36" descr="Medicine">
              <a:extLst>
                <a:ext uri="{FF2B5EF4-FFF2-40B4-BE49-F238E27FC236}">
                  <a16:creationId xmlns:a16="http://schemas.microsoft.com/office/drawing/2014/main" id="{5C42FE94-071D-4600-A33B-EA76071717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2586" y="1935173"/>
              <a:ext cx="1824028" cy="1824028"/>
            </a:xfrm>
            <a:prstGeom prst="rect">
              <a:avLst/>
            </a:prstGeom>
          </p:spPr>
        </p:pic>
      </p:grpSp>
      <p:sp>
        <p:nvSpPr>
          <p:cNvPr id="2" name="Title 1"/>
          <p:cNvSpPr>
            <a:spLocks noGrp="1"/>
          </p:cNvSpPr>
          <p:nvPr>
            <p:ph type="title"/>
          </p:nvPr>
        </p:nvSpPr>
        <p:spPr>
          <a:xfrm>
            <a:off x="4904522" y="1877229"/>
            <a:ext cx="3843942" cy="720465"/>
          </a:xfrm>
        </p:spPr>
        <p:txBody>
          <a:bodyPr>
            <a:normAutofit fontScale="90000"/>
          </a:bodyPr>
          <a:lstStyle/>
          <a:p>
            <a:pPr marL="0" indent="0">
              <a:buNone/>
            </a:pPr>
            <a:br>
              <a:rPr lang="fa-IR" sz="4079" dirty="0">
                <a:effectLst/>
                <a:cs typeface="B Titr" panose="00000700000000000000" pitchFamily="2" charset="-78"/>
              </a:rPr>
            </a:br>
            <a:r>
              <a:rPr lang="fa-IR" sz="4079" dirty="0">
                <a:ln>
                  <a:solidFill>
                    <a:schemeClr val="tx1"/>
                  </a:solidFill>
                </a:ln>
                <a:solidFill>
                  <a:schemeClr val="accent6">
                    <a:lumMod val="60000"/>
                    <a:lumOff val="40000"/>
                  </a:schemeClr>
                </a:solidFill>
                <a:effectLst/>
                <a:cs typeface="B Titr" panose="00000700000000000000" pitchFamily="2" charset="-78"/>
              </a:rPr>
              <a:t>تنظیم خانواده </a:t>
            </a:r>
            <a:br>
              <a:rPr lang="fa-IR" dirty="0">
                <a:effectLst/>
                <a:cs typeface="B Titr" panose="00000700000000000000" pitchFamily="2" charset="-78"/>
              </a:rPr>
            </a:br>
            <a:br>
              <a:rPr lang="fa-IR" dirty="0">
                <a:effectLst>
                  <a:glow rad="63500">
                    <a:schemeClr val="accent1">
                      <a:satMod val="175000"/>
                      <a:alpha val="40000"/>
                    </a:schemeClr>
                  </a:glow>
                </a:effectLst>
                <a:cs typeface="B Titr" panose="00000700000000000000" pitchFamily="2" charset="-78"/>
              </a:rPr>
            </a:br>
            <a:endParaRPr lang="en-US" dirty="0"/>
          </a:p>
        </p:txBody>
      </p:sp>
      <p:sp>
        <p:nvSpPr>
          <p:cNvPr id="4" name="TextBox 3"/>
          <p:cNvSpPr txBox="1"/>
          <p:nvPr/>
        </p:nvSpPr>
        <p:spPr>
          <a:xfrm>
            <a:off x="3962376" y="3461273"/>
            <a:ext cx="4536504" cy="1335879"/>
          </a:xfrm>
          <a:prstGeom prst="rect">
            <a:avLst/>
          </a:prstGeom>
          <a:noFill/>
        </p:spPr>
        <p:txBody>
          <a:bodyPr wrap="square" rtlCol="0">
            <a:spAutoFit/>
          </a:bodyPr>
          <a:lstStyle/>
          <a:p>
            <a:r>
              <a:rPr lang="fa-IR" sz="8081" dirty="0">
                <a:ln w="38100">
                  <a:solidFill>
                    <a:schemeClr val="tx1"/>
                  </a:solidFill>
                </a:ln>
                <a:solidFill>
                  <a:schemeClr val="accent6">
                    <a:lumMod val="75000"/>
                  </a:schemeClr>
                </a:solidFill>
                <a:cs typeface="B Titr" panose="00000700000000000000" pitchFamily="2" charset="-78"/>
              </a:rPr>
              <a:t>«دولتی»</a:t>
            </a:r>
            <a:endParaRPr lang="en-US" sz="8081" dirty="0">
              <a:ln w="38100">
                <a:solidFill>
                  <a:schemeClr val="tx1"/>
                </a:solidFill>
              </a:ln>
              <a:solidFill>
                <a:schemeClr val="accent6">
                  <a:lumMod val="75000"/>
                </a:schemeClr>
              </a:solidFill>
            </a:endParaRPr>
          </a:p>
        </p:txBody>
      </p:sp>
      <p:pic>
        <p:nvPicPr>
          <p:cNvPr id="11" name="Picture 10">
            <a:extLst>
              <a:ext uri="{FF2B5EF4-FFF2-40B4-BE49-F238E27FC236}">
                <a16:creationId xmlns:a16="http://schemas.microsoft.com/office/drawing/2014/main" id="{54313076-D878-475B-9F91-1A39FDEA38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5008" y="5589240"/>
            <a:ext cx="1001088" cy="928107"/>
          </a:xfrm>
          <a:prstGeom prst="rect">
            <a:avLst/>
          </a:prstGeom>
        </p:spPr>
      </p:pic>
    </p:spTree>
    <p:extLst>
      <p:ext uri="{BB962C8B-B14F-4D97-AF65-F5344CB8AC3E}">
        <p14:creationId xmlns:p14="http://schemas.microsoft.com/office/powerpoint/2010/main" val="14404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p:cNvCxnSpPr/>
          <p:nvPr/>
        </p:nvCxnSpPr>
        <p:spPr>
          <a:xfrm flipH="1">
            <a:off x="6191572" y="4315726"/>
            <a:ext cx="36004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10275" y="4197734"/>
            <a:ext cx="3024336" cy="282580"/>
          </a:xfrm>
          <a:prstGeom prst="rect">
            <a:avLst/>
          </a:prstGeom>
          <a:noFill/>
        </p:spPr>
        <p:txBody>
          <a:bodyPr wrap="square" lIns="92267" tIns="46134" rIns="92267" bIns="46134" rtlCol="0">
            <a:spAutoFit/>
          </a:bodyPr>
          <a:lstStyle/>
          <a:p>
            <a:pPr defTabSz="922621" latinLnBrk="1"/>
            <a:r>
              <a:rPr lang="fa-IR" sz="1231" b="1" dirty="0">
                <a:solidFill>
                  <a:prstClr val="black"/>
                </a:solidFill>
                <a:cs typeface="B Nazanin" panose="00000400000000000000" pitchFamily="2" charset="-78"/>
              </a:rPr>
              <a:t>امتیاز ایران در شاخص های توسعه پایدار سازمان ملل</a:t>
            </a:r>
            <a:endParaRPr lang="en-US" sz="1231" b="1" dirty="0">
              <a:solidFill>
                <a:prstClr val="black"/>
              </a:solidFill>
              <a:cs typeface="B Nazanin" panose="00000400000000000000" pitchFamily="2" charset="-78"/>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4898" t="25741" r="3909" b="11852"/>
          <a:stretch/>
        </p:blipFill>
        <p:spPr>
          <a:xfrm>
            <a:off x="628649" y="2468383"/>
            <a:ext cx="2638426" cy="3293991"/>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 y="1209807"/>
            <a:ext cx="2638426" cy="1258576"/>
          </a:xfrm>
          <a:prstGeom prst="rect">
            <a:avLst/>
          </a:prstGeom>
        </p:spPr>
      </p:pic>
      <p:sp>
        <p:nvSpPr>
          <p:cNvPr id="10" name="TextBox 9"/>
          <p:cNvSpPr txBox="1"/>
          <p:nvPr/>
        </p:nvSpPr>
        <p:spPr>
          <a:xfrm>
            <a:off x="7956377" y="1877230"/>
            <a:ext cx="936104" cy="2639122"/>
          </a:xfrm>
          <a:prstGeom prst="rect">
            <a:avLst/>
          </a:prstGeom>
          <a:noFill/>
        </p:spPr>
        <p:txBody>
          <a:bodyPr wrap="square" lIns="92267" tIns="46134" rIns="92267" bIns="46134" rtlCol="0">
            <a:spAutoFit/>
          </a:bodyPr>
          <a:lstStyle/>
          <a:p>
            <a:pPr defTabSz="922621" latinLnBrk="1"/>
            <a:r>
              <a:rPr lang="fa-IR" sz="1385" b="1" dirty="0">
                <a:solidFill>
                  <a:prstClr val="black"/>
                </a:solidFill>
                <a:cs typeface="B Nazanin" panose="00000400000000000000" pitchFamily="2" charset="-78"/>
              </a:rPr>
              <a:t>نرخ باروری: </a:t>
            </a:r>
          </a:p>
          <a:p>
            <a:pPr defTabSz="922621" latinLnBrk="1"/>
            <a:endParaRPr lang="fa-IR" sz="539" b="1" dirty="0">
              <a:solidFill>
                <a:prstClr val="black"/>
              </a:solidFill>
              <a:cs typeface="B Nazanin" panose="00000400000000000000" pitchFamily="2" charset="-78"/>
            </a:endParaRPr>
          </a:p>
          <a:p>
            <a:pPr defTabSz="922621" latinLnBrk="1"/>
            <a:r>
              <a:rPr lang="fa-IR" sz="1385" b="1" dirty="0">
                <a:solidFill>
                  <a:prstClr val="black"/>
                </a:solidFill>
                <a:cs typeface="B Nazanin" panose="00000400000000000000" pitchFamily="2" charset="-78"/>
              </a:rPr>
              <a:t>6</a:t>
            </a:r>
          </a:p>
          <a:p>
            <a:pPr defTabSz="922621" latinLnBrk="1"/>
            <a:endParaRPr lang="fa-IR" sz="1385" b="1" dirty="0">
              <a:solidFill>
                <a:prstClr val="black"/>
              </a:solidFill>
              <a:cs typeface="B Nazanin" panose="00000400000000000000" pitchFamily="2" charset="-78"/>
            </a:endParaRPr>
          </a:p>
          <a:p>
            <a:pPr defTabSz="922621" latinLnBrk="1"/>
            <a:endParaRPr lang="fa-IR" sz="924" b="1" dirty="0">
              <a:solidFill>
                <a:prstClr val="black"/>
              </a:solidFill>
              <a:cs typeface="B Nazanin" panose="00000400000000000000" pitchFamily="2" charset="-78"/>
            </a:endParaRPr>
          </a:p>
          <a:p>
            <a:pPr defTabSz="922621" latinLnBrk="1"/>
            <a:r>
              <a:rPr lang="fa-IR" sz="1385" b="1" dirty="0">
                <a:solidFill>
                  <a:prstClr val="black"/>
                </a:solidFill>
                <a:cs typeface="B Nazanin" panose="00000400000000000000" pitchFamily="2" charset="-78"/>
              </a:rPr>
              <a:t>4</a:t>
            </a:r>
          </a:p>
          <a:p>
            <a:pPr defTabSz="922621" latinLnBrk="1"/>
            <a:endParaRPr lang="fa-IR" sz="1385" b="1" dirty="0">
              <a:solidFill>
                <a:prstClr val="black"/>
              </a:solidFill>
              <a:cs typeface="B Nazanin" panose="00000400000000000000" pitchFamily="2" charset="-78"/>
            </a:endParaRPr>
          </a:p>
          <a:p>
            <a:pPr defTabSz="922621" latinLnBrk="1"/>
            <a:endParaRPr lang="fa-IR" sz="1385" b="1" dirty="0">
              <a:solidFill>
                <a:prstClr val="black"/>
              </a:solidFill>
              <a:cs typeface="B Nazanin" panose="00000400000000000000" pitchFamily="2" charset="-78"/>
            </a:endParaRPr>
          </a:p>
          <a:p>
            <a:pPr defTabSz="922621" latinLnBrk="1"/>
            <a:endParaRPr lang="fa-IR" sz="1616" b="1" dirty="0">
              <a:solidFill>
                <a:prstClr val="black"/>
              </a:solidFill>
              <a:cs typeface="B Nazanin" panose="00000400000000000000" pitchFamily="2" charset="-78"/>
            </a:endParaRPr>
          </a:p>
          <a:p>
            <a:pPr defTabSz="922621" latinLnBrk="1"/>
            <a:r>
              <a:rPr lang="fa-IR" sz="1385" b="1" dirty="0">
                <a:solidFill>
                  <a:prstClr val="black"/>
                </a:solidFill>
                <a:cs typeface="B Nazanin" panose="00000400000000000000" pitchFamily="2" charset="-78"/>
              </a:rPr>
              <a:t>1،8</a:t>
            </a:r>
          </a:p>
          <a:p>
            <a:pPr defTabSz="922621" latinLnBrk="1"/>
            <a:endParaRPr lang="fa-IR" sz="1385" b="1" dirty="0">
              <a:solidFill>
                <a:prstClr val="black"/>
              </a:solidFill>
              <a:cs typeface="B Nazanin" panose="00000400000000000000" pitchFamily="2" charset="-78"/>
            </a:endParaRPr>
          </a:p>
          <a:p>
            <a:pPr defTabSz="922621" latinLnBrk="1"/>
            <a:endParaRPr lang="fa-IR" sz="1000" b="1" dirty="0">
              <a:solidFill>
                <a:prstClr val="black"/>
              </a:solidFill>
              <a:cs typeface="B Nazanin" panose="00000400000000000000" pitchFamily="2" charset="-78"/>
            </a:endParaRPr>
          </a:p>
          <a:p>
            <a:pPr defTabSz="922621" latinLnBrk="1"/>
            <a:r>
              <a:rPr lang="fa-IR" sz="1385" b="1" dirty="0">
                <a:solidFill>
                  <a:prstClr val="black"/>
                </a:solidFill>
                <a:cs typeface="B Nazanin" panose="00000400000000000000" pitchFamily="2" charset="-78"/>
              </a:rPr>
              <a:t>1،6</a:t>
            </a:r>
            <a:endParaRPr lang="en-US" sz="1385" b="1" dirty="0">
              <a:solidFill>
                <a:prstClr val="black"/>
              </a:solidFill>
              <a:cs typeface="B Nazanin" panose="00000400000000000000" pitchFamily="2" charset="-78"/>
            </a:endParaRPr>
          </a:p>
        </p:txBody>
      </p:sp>
      <p:sp>
        <p:nvSpPr>
          <p:cNvPr id="13" name="Content Placeholder 3"/>
          <p:cNvSpPr txBox="1">
            <a:spLocks/>
          </p:cNvSpPr>
          <p:nvPr/>
        </p:nvSpPr>
        <p:spPr>
          <a:xfrm>
            <a:off x="3131070" y="1877230"/>
            <a:ext cx="4689300" cy="3842480"/>
          </a:xfrm>
          <a:prstGeom prst="rect">
            <a:avLst/>
          </a:prstGeom>
        </p:spPr>
        <p:txBody>
          <a:bodyPr lIns="399627" tIns="46139" rIns="92277" bIns="46139" anchor="t">
            <a:normAutofit/>
          </a:bodyPr>
          <a:lstStyle>
            <a:lvl1pPr marL="0" indent="0" algn="l" rtl="0" eaLnBrk="1" latinLnBrk="0" hangingPunct="1">
              <a:spcBef>
                <a:spcPts val="761"/>
              </a:spcBef>
              <a:buClr>
                <a:schemeClr val="accent1"/>
              </a:buClr>
              <a:buSzPct val="85000"/>
              <a:buFont typeface="Wingdings 2"/>
              <a:buNone/>
              <a:defRPr kumimoji="0" sz="1800" kern="1200">
                <a:solidFill>
                  <a:schemeClr val="tx1">
                    <a:lumMod val="75000"/>
                    <a:lumOff val="25000"/>
                  </a:schemeClr>
                </a:solidFill>
                <a:latin typeface="+mn-lt"/>
                <a:ea typeface="+mn-ea"/>
                <a:cs typeface="+mn-cs"/>
              </a:defRPr>
            </a:lvl1pPr>
            <a:lvl2pPr marL="719379" indent="-299741" algn="l" rtl="0" eaLnBrk="1" latinLnBrk="0" hangingPunct="1">
              <a:spcBef>
                <a:spcPts val="485"/>
              </a:spcBef>
              <a:buClr>
                <a:schemeClr val="accent2"/>
              </a:buClr>
              <a:buSzPct val="85000"/>
              <a:buFont typeface="Wingdings 2"/>
              <a:buChar char=""/>
              <a:defRPr kumimoji="0" sz="3100" kern="1200">
                <a:solidFill>
                  <a:schemeClr val="tx1"/>
                </a:solidFill>
                <a:latin typeface="+mn-lt"/>
                <a:ea typeface="+mn-ea"/>
                <a:cs typeface="+mn-cs"/>
              </a:defRPr>
            </a:lvl2pPr>
            <a:lvl3pPr marL="1079068" indent="-299741" algn="l" rtl="0" eaLnBrk="1" latinLnBrk="0" hangingPunct="1">
              <a:spcBef>
                <a:spcPts val="485"/>
              </a:spcBef>
              <a:buClr>
                <a:schemeClr val="accent1">
                  <a:tint val="60000"/>
                </a:schemeClr>
              </a:buClr>
              <a:buSzPct val="85000"/>
              <a:buFont typeface="Wingdings 2"/>
              <a:buChar char=""/>
              <a:defRPr kumimoji="0" sz="2600" kern="1200">
                <a:solidFill>
                  <a:schemeClr val="tx1"/>
                </a:solidFill>
                <a:latin typeface="+mn-lt"/>
                <a:ea typeface="+mn-ea"/>
                <a:cs typeface="+mn-cs"/>
              </a:defRPr>
            </a:lvl3pPr>
            <a:lvl4pPr marL="1438759" indent="-299741" algn="l" rtl="0" eaLnBrk="1" latinLnBrk="0" hangingPunct="1">
              <a:spcBef>
                <a:spcPts val="485"/>
              </a:spcBef>
              <a:buClr>
                <a:schemeClr val="accent3"/>
              </a:buClr>
              <a:buSzPct val="80000"/>
              <a:buFont typeface="Wingdings 2"/>
              <a:buChar char=""/>
              <a:defRPr kumimoji="0" sz="2600" kern="1200">
                <a:solidFill>
                  <a:schemeClr val="tx1"/>
                </a:solidFill>
                <a:latin typeface="+mn-lt"/>
                <a:ea typeface="+mn-ea"/>
                <a:cs typeface="+mn-cs"/>
              </a:defRPr>
            </a:lvl4pPr>
            <a:lvl5pPr marL="1798449" indent="-299741" algn="l" rtl="0" eaLnBrk="1" latinLnBrk="0" hangingPunct="1">
              <a:spcBef>
                <a:spcPts val="485"/>
              </a:spcBef>
              <a:buClr>
                <a:schemeClr val="accent3"/>
              </a:buClr>
              <a:buFontTx/>
              <a:buChar char="o"/>
              <a:defRPr kumimoji="0" sz="2600" kern="1200">
                <a:solidFill>
                  <a:schemeClr val="tx1"/>
                </a:solidFill>
                <a:latin typeface="+mn-lt"/>
                <a:ea typeface="+mn-ea"/>
                <a:cs typeface="+mn-cs"/>
              </a:defRPr>
            </a:lvl5pPr>
            <a:lvl6pPr marL="2158139" indent="-299741" algn="l" rtl="0" eaLnBrk="1" latinLnBrk="0" hangingPunct="1">
              <a:spcBef>
                <a:spcPts val="485"/>
              </a:spcBef>
              <a:buClr>
                <a:schemeClr val="accent3"/>
              </a:buClr>
              <a:buChar char="•"/>
              <a:defRPr kumimoji="0" sz="2400" kern="1200" baseline="0">
                <a:solidFill>
                  <a:schemeClr val="tx1"/>
                </a:solidFill>
                <a:latin typeface="+mn-lt"/>
                <a:ea typeface="+mn-ea"/>
                <a:cs typeface="+mn-cs"/>
              </a:defRPr>
            </a:lvl6pPr>
            <a:lvl7pPr marL="2517828" indent="-299741" algn="l" rtl="0" eaLnBrk="1" latinLnBrk="0" hangingPunct="1">
              <a:spcBef>
                <a:spcPts val="485"/>
              </a:spcBef>
              <a:buClr>
                <a:schemeClr val="accent2"/>
              </a:buClr>
              <a:buChar char="•"/>
              <a:defRPr kumimoji="0" sz="2400" kern="1200">
                <a:solidFill>
                  <a:schemeClr val="tx1"/>
                </a:solidFill>
                <a:latin typeface="+mn-lt"/>
                <a:ea typeface="+mn-ea"/>
                <a:cs typeface="+mn-cs"/>
              </a:defRPr>
            </a:lvl7pPr>
            <a:lvl8pPr marL="2877518" indent="-299741" algn="l" rtl="0" eaLnBrk="1" latinLnBrk="0" hangingPunct="1">
              <a:spcBef>
                <a:spcPts val="485"/>
              </a:spcBef>
              <a:buClr>
                <a:schemeClr val="accent1">
                  <a:tint val="60000"/>
                </a:schemeClr>
              </a:buClr>
              <a:buChar char="•"/>
              <a:defRPr kumimoji="0" sz="2400" kern="1200">
                <a:solidFill>
                  <a:schemeClr val="tx1"/>
                </a:solidFill>
                <a:latin typeface="+mn-lt"/>
                <a:ea typeface="+mn-ea"/>
                <a:cs typeface="+mn-cs"/>
              </a:defRPr>
            </a:lvl8pPr>
            <a:lvl9pPr marL="3237208" indent="-299741" algn="l" rtl="0" eaLnBrk="1" latinLnBrk="0" hangingPunct="1">
              <a:spcBef>
                <a:spcPts val="485"/>
              </a:spcBef>
              <a:buClr>
                <a:schemeClr val="accent2">
                  <a:tint val="60000"/>
                </a:schemeClr>
              </a:buClr>
              <a:buChar char="•"/>
              <a:defRPr kumimoji="0" sz="2400" kern="1200">
                <a:solidFill>
                  <a:schemeClr val="tx1"/>
                </a:solidFill>
                <a:latin typeface="+mn-lt"/>
                <a:ea typeface="+mn-ea"/>
                <a:cs typeface="+mn-cs"/>
              </a:defRPr>
            </a:lvl9pPr>
          </a:lstStyle>
          <a:p>
            <a:pPr algn="r" rtl="1"/>
            <a:r>
              <a:rPr lang="fa-IR" sz="1385" b="1" dirty="0">
                <a:cs typeface="B Nazanin" panose="00000400000000000000" pitchFamily="2" charset="-78"/>
              </a:rPr>
              <a:t>پوشش تنظیم خانواده درایران:</a:t>
            </a:r>
          </a:p>
          <a:p>
            <a:pPr algn="r" rtl="1"/>
            <a:r>
              <a:rPr lang="fa-IR" sz="1385" b="1" dirty="0">
                <a:cs typeface="B Nazanin" panose="00000400000000000000" pitchFamily="2" charset="-78"/>
              </a:rPr>
              <a:t>1989 (1368) : 48،9   </a:t>
            </a:r>
          </a:p>
          <a:p>
            <a:pPr algn="r" rtl="1"/>
            <a:r>
              <a:rPr lang="fa-IR" sz="1385" b="1" dirty="0">
                <a:cs typeface="B Nazanin" panose="00000400000000000000" pitchFamily="2" charset="-78"/>
              </a:rPr>
              <a:t>1991 (1370) :49</a:t>
            </a:r>
          </a:p>
          <a:p>
            <a:pPr algn="r" rtl="1"/>
            <a:r>
              <a:rPr lang="fa-IR" sz="1385" b="1" dirty="0">
                <a:cs typeface="B Nazanin" panose="00000400000000000000" pitchFamily="2" charset="-78"/>
              </a:rPr>
              <a:t>1993 (1372) :67،8</a:t>
            </a:r>
          </a:p>
          <a:p>
            <a:pPr algn="r" rtl="1"/>
            <a:r>
              <a:rPr lang="fa-IR" sz="1385" b="1" dirty="0">
                <a:cs typeface="B Nazanin" panose="00000400000000000000" pitchFamily="2" charset="-78"/>
              </a:rPr>
              <a:t>1996 (1375) : 73،7</a:t>
            </a:r>
          </a:p>
          <a:p>
            <a:pPr algn="r" rtl="1"/>
            <a:r>
              <a:rPr lang="fa-IR" sz="1385" b="1" dirty="0">
                <a:cs typeface="B Nazanin" panose="00000400000000000000" pitchFamily="2" charset="-78"/>
              </a:rPr>
              <a:t>2000 (1379) : 73،8</a:t>
            </a:r>
          </a:p>
          <a:p>
            <a:pPr algn="r" rtl="1"/>
            <a:r>
              <a:rPr lang="fa-IR" sz="1385" b="1" dirty="0">
                <a:cs typeface="B Nazanin" panose="00000400000000000000" pitchFamily="2" charset="-78"/>
              </a:rPr>
              <a:t>2005 (1384): 78،9</a:t>
            </a:r>
          </a:p>
          <a:p>
            <a:pPr algn="r" rtl="1"/>
            <a:r>
              <a:rPr lang="fa-IR" sz="1385" b="1" dirty="0">
                <a:cs typeface="B Nazanin" panose="00000400000000000000" pitchFamily="2" charset="-78"/>
              </a:rPr>
              <a:t>2010 (1389): 77،4</a:t>
            </a:r>
          </a:p>
          <a:p>
            <a:pPr algn="r" rtl="1"/>
            <a:r>
              <a:rPr lang="fa-IR" sz="1385" b="1" dirty="0">
                <a:cs typeface="B Nazanin" panose="00000400000000000000" pitchFamily="2" charset="-78"/>
              </a:rPr>
              <a:t>2016 (1395): 87</a:t>
            </a:r>
          </a:p>
        </p:txBody>
      </p:sp>
      <p:sp>
        <p:nvSpPr>
          <p:cNvPr id="14" name="TextBox 13"/>
          <p:cNvSpPr txBox="1"/>
          <p:nvPr/>
        </p:nvSpPr>
        <p:spPr>
          <a:xfrm>
            <a:off x="4912307" y="1209806"/>
            <a:ext cx="3980174" cy="352854"/>
          </a:xfrm>
          <a:prstGeom prst="rect">
            <a:avLst/>
          </a:prstGeom>
          <a:solidFill>
            <a:schemeClr val="bg1"/>
          </a:solidFill>
          <a:effectLst>
            <a:outerShdw blurRad="50800" dist="38100" dir="18900000" algn="bl" rotWithShape="0">
              <a:prstClr val="black">
                <a:alpha val="40000"/>
              </a:prstClr>
            </a:outerShdw>
            <a:softEdge rad="63500"/>
          </a:effectLst>
        </p:spPr>
        <p:txBody>
          <a:bodyPr wrap="square" rtlCol="0">
            <a:spAutoFit/>
          </a:bodyPr>
          <a:lstStyle/>
          <a:p>
            <a:pPr algn="ctr"/>
            <a:r>
              <a:rPr lang="fa-IR" sz="1693" b="1" dirty="0">
                <a:solidFill>
                  <a:schemeClr val="accent1">
                    <a:lumMod val="50000"/>
                  </a:schemeClr>
                </a:solidFill>
                <a:cs typeface="MRT_Poster" panose="00000700000000000000" pitchFamily="2" charset="-78"/>
              </a:rPr>
              <a:t>ایران، رکورد دار تنظیم خانواده در جهان!!!!!!</a:t>
            </a:r>
          </a:p>
        </p:txBody>
      </p:sp>
      <p:cxnSp>
        <p:nvCxnSpPr>
          <p:cNvPr id="15" name="Straight Connector 14"/>
          <p:cNvCxnSpPr/>
          <p:nvPr/>
        </p:nvCxnSpPr>
        <p:spPr>
          <a:xfrm>
            <a:off x="7897222" y="1839094"/>
            <a:ext cx="0" cy="275432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846669" y="2154331"/>
            <a:ext cx="304581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F3111ABD-10B5-4811-A370-1510A8FB7D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7328" y="5741253"/>
            <a:ext cx="920736" cy="928107"/>
          </a:xfrm>
          <a:prstGeom prst="rect">
            <a:avLst/>
          </a:prstGeom>
        </p:spPr>
      </p:pic>
    </p:spTree>
    <p:extLst>
      <p:ext uri="{BB962C8B-B14F-4D97-AF65-F5344CB8AC3E}">
        <p14:creationId xmlns:p14="http://schemas.microsoft.com/office/powerpoint/2010/main" val="193290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39478" y="252681"/>
            <a:ext cx="4627420" cy="4544471"/>
          </a:xfrm>
        </p:spPr>
        <p:txBody>
          <a:bodyPr>
            <a:noAutofit/>
          </a:bodyPr>
          <a:lstStyle/>
          <a:p>
            <a:pPr algn="just" rtl="1">
              <a:lnSpc>
                <a:spcPct val="120000"/>
              </a:lnSpc>
            </a:pPr>
            <a:r>
              <a:rPr lang="fa-IR" sz="1847" b="1" dirty="0">
                <a:solidFill>
                  <a:srgbClr val="FF0000"/>
                </a:solidFill>
                <a:cs typeface="B Nazanin" panose="00000400000000000000" pitchFamily="2" charset="-78"/>
              </a:rPr>
              <a:t>توزیع رایگان </a:t>
            </a:r>
            <a:r>
              <a:rPr lang="fa-IR" sz="1847" b="1" dirty="0">
                <a:solidFill>
                  <a:schemeClr val="accent1">
                    <a:lumMod val="50000"/>
                  </a:schemeClr>
                </a:solidFill>
                <a:cs typeface="B Nazanin" panose="00000400000000000000" pitchFamily="2" charset="-78"/>
              </a:rPr>
              <a:t>اقلام ممانعت از بارداری (در قاطبه موارد بدون الزام بهداشتی مبتنی بر منابع علمی)</a:t>
            </a:r>
          </a:p>
          <a:p>
            <a:pPr algn="just" rtl="1">
              <a:lnSpc>
                <a:spcPct val="120000"/>
              </a:lnSpc>
            </a:pPr>
            <a:r>
              <a:rPr lang="fa-IR" sz="1847" b="1" dirty="0">
                <a:solidFill>
                  <a:srgbClr val="FF0000"/>
                </a:solidFill>
                <a:cs typeface="B Nazanin" panose="00000400000000000000" pitchFamily="2" charset="-78"/>
              </a:rPr>
              <a:t>آموزش های غیر علمی کارکنان </a:t>
            </a:r>
          </a:p>
          <a:p>
            <a:pPr algn="just" rtl="1">
              <a:lnSpc>
                <a:spcPct val="120000"/>
              </a:lnSpc>
              <a:buFont typeface="Arial" panose="020B0604020202020204" pitchFamily="34" charset="0"/>
              <a:buChar char="•"/>
            </a:pPr>
            <a:r>
              <a:rPr lang="fa-IR" sz="1847" b="1" dirty="0">
                <a:solidFill>
                  <a:schemeClr val="accent1">
                    <a:lumMod val="50000"/>
                  </a:schemeClr>
                </a:solidFill>
                <a:cs typeface="B Nazanin" panose="00000400000000000000" pitchFamily="2" charset="-78"/>
              </a:rPr>
              <a:t>( بانی ایجاد باورهای غلطی چون پرخطر بودن فرزندآوری زیر 18 و بالای 35 سال ،</a:t>
            </a:r>
          </a:p>
          <a:p>
            <a:pPr algn="just" rtl="1">
              <a:lnSpc>
                <a:spcPct val="120000"/>
              </a:lnSpc>
              <a:buFont typeface="Arial" panose="020B0604020202020204" pitchFamily="34" charset="0"/>
              <a:buChar char="•"/>
            </a:pPr>
            <a:r>
              <a:rPr lang="fa-IR" sz="1847" b="1" dirty="0">
                <a:solidFill>
                  <a:schemeClr val="accent1">
                    <a:lumMod val="50000"/>
                  </a:schemeClr>
                </a:solidFill>
                <a:cs typeface="B Nazanin" panose="00000400000000000000" pitchFamily="2" charset="-78"/>
              </a:rPr>
              <a:t> لزوم فاصله گذاری 5-3 ساله بین فرزندان ،</a:t>
            </a:r>
          </a:p>
          <a:p>
            <a:pPr algn="just" rtl="1">
              <a:lnSpc>
                <a:spcPct val="120000"/>
              </a:lnSpc>
              <a:buFont typeface="Arial" panose="020B0604020202020204" pitchFamily="34" charset="0"/>
              <a:buChar char="•"/>
            </a:pPr>
            <a:r>
              <a:rPr lang="fa-IR" sz="1847" b="1" dirty="0">
                <a:solidFill>
                  <a:schemeClr val="accent1">
                    <a:lumMod val="50000"/>
                  </a:schemeClr>
                </a:solidFill>
                <a:cs typeface="B Nazanin" panose="00000400000000000000" pitchFamily="2" charset="-78"/>
              </a:rPr>
              <a:t> خطر فرزندآوری بعد از دو بار سزارین برای مادر ، تعیین سقف سه فرزند برای مادران ، </a:t>
            </a:r>
          </a:p>
          <a:p>
            <a:pPr algn="just" rtl="1">
              <a:lnSpc>
                <a:spcPct val="120000"/>
              </a:lnSpc>
              <a:buFont typeface="Arial" panose="020B0604020202020204" pitchFamily="34" charset="0"/>
              <a:buChar char="•"/>
            </a:pPr>
            <a:r>
              <a:rPr lang="fa-IR" sz="1847" b="1" dirty="0">
                <a:solidFill>
                  <a:schemeClr val="accent1">
                    <a:lumMod val="50000"/>
                  </a:schemeClr>
                </a:solidFill>
                <a:cs typeface="B Nazanin" panose="00000400000000000000" pitchFamily="2" charset="-78"/>
              </a:rPr>
              <a:t>تشویق به عدم فرزندآوری در سالهای اول پس از ازدواج، </a:t>
            </a:r>
          </a:p>
          <a:p>
            <a:pPr algn="just" rtl="1">
              <a:lnSpc>
                <a:spcPct val="120000"/>
              </a:lnSpc>
              <a:buFont typeface="Arial" panose="020B0604020202020204" pitchFamily="34" charset="0"/>
              <a:buChar char="•"/>
            </a:pPr>
            <a:r>
              <a:rPr lang="fa-IR" sz="1847" b="1" dirty="0">
                <a:solidFill>
                  <a:schemeClr val="accent1">
                    <a:lumMod val="50000"/>
                  </a:schemeClr>
                </a:solidFill>
                <a:cs typeface="B Nazanin" panose="00000400000000000000" pitchFamily="2" charset="-78"/>
              </a:rPr>
              <a:t>لزوم انجام غربالگری های حین بارداری برای همگان و... )</a:t>
            </a:r>
          </a:p>
          <a:p>
            <a:pPr algn="just" rtl="1">
              <a:lnSpc>
                <a:spcPct val="120000"/>
              </a:lnSpc>
            </a:pPr>
            <a:r>
              <a:rPr lang="fa-IR" sz="1847" b="1" dirty="0">
                <a:solidFill>
                  <a:srgbClr val="FF0000"/>
                </a:solidFill>
                <a:cs typeface="B Nazanin" panose="00000400000000000000" pitchFamily="2" charset="-78"/>
              </a:rPr>
              <a:t>عدم تبیین </a:t>
            </a:r>
            <a:r>
              <a:rPr lang="ar-SA" sz="1847" b="1" dirty="0">
                <a:solidFill>
                  <a:srgbClr val="FF0000"/>
                </a:solidFill>
                <a:cs typeface="B Nazanin" panose="00000400000000000000" pitchFamily="2" charset="-78"/>
              </a:rPr>
              <a:t>عوارض </a:t>
            </a:r>
            <a:r>
              <a:rPr lang="ar-SA" sz="1847" b="1" dirty="0">
                <a:solidFill>
                  <a:schemeClr val="accent1">
                    <a:lumMod val="50000"/>
                  </a:schemeClr>
                </a:solidFill>
                <a:cs typeface="B Nazanin" panose="00000400000000000000" pitchFamily="2" charset="-78"/>
              </a:rPr>
              <a:t>خطرناک داروها و روش های پیشگیری از بارداری </a:t>
            </a:r>
            <a:r>
              <a:rPr lang="fa-IR" sz="1847" b="1" dirty="0">
                <a:solidFill>
                  <a:schemeClr val="accent1">
                    <a:lumMod val="50000"/>
                  </a:schemeClr>
                </a:solidFill>
                <a:cs typeface="B Nazanin" panose="00000400000000000000" pitchFamily="2" charset="-78"/>
              </a:rPr>
              <a:t>از یک سو </a:t>
            </a:r>
            <a:r>
              <a:rPr lang="ar-SA" sz="1847" b="1" dirty="0">
                <a:solidFill>
                  <a:schemeClr val="accent1">
                    <a:lumMod val="50000"/>
                  </a:schemeClr>
                </a:solidFill>
                <a:cs typeface="B Nazanin" panose="00000400000000000000" pitchFamily="2" charset="-78"/>
              </a:rPr>
              <a:t> </a:t>
            </a:r>
            <a:endParaRPr lang="fa-IR" sz="1847" b="1" dirty="0">
              <a:solidFill>
                <a:schemeClr val="accent1">
                  <a:lumMod val="50000"/>
                </a:schemeClr>
              </a:solidFill>
              <a:cs typeface="B Nazanin" panose="00000400000000000000" pitchFamily="2" charset="-78"/>
            </a:endParaRPr>
          </a:p>
          <a:p>
            <a:pPr algn="just" rtl="1">
              <a:lnSpc>
                <a:spcPct val="120000"/>
              </a:lnSpc>
            </a:pPr>
            <a:r>
              <a:rPr lang="fa-IR" sz="1847" b="1" dirty="0">
                <a:solidFill>
                  <a:srgbClr val="FF0000"/>
                </a:solidFill>
                <a:cs typeface="B Nazanin" panose="00000400000000000000" pitchFamily="2" charset="-78"/>
              </a:rPr>
              <a:t>عدم تبیین </a:t>
            </a:r>
            <a:r>
              <a:rPr lang="ar-SA" sz="1847" b="1" dirty="0">
                <a:solidFill>
                  <a:srgbClr val="FF0000"/>
                </a:solidFill>
                <a:cs typeface="B Nazanin" panose="00000400000000000000" pitchFamily="2" charset="-78"/>
              </a:rPr>
              <a:t>فواید </a:t>
            </a:r>
            <a:r>
              <a:rPr lang="ar-SA" sz="1847" b="1" dirty="0">
                <a:solidFill>
                  <a:schemeClr val="accent1">
                    <a:lumMod val="50000"/>
                  </a:schemeClr>
                </a:solidFill>
                <a:cs typeface="B Nazanin" panose="00000400000000000000" pitchFamily="2" charset="-78"/>
              </a:rPr>
              <a:t>بسیار زیاد بارداری و شیردهی برای سلامت مادران </a:t>
            </a:r>
            <a:r>
              <a:rPr lang="fa-IR" sz="1847" b="1" dirty="0">
                <a:solidFill>
                  <a:schemeClr val="accent1">
                    <a:lumMod val="50000"/>
                  </a:schemeClr>
                </a:solidFill>
                <a:cs typeface="B Nazanin" panose="00000400000000000000" pitchFamily="2" charset="-78"/>
              </a:rPr>
              <a:t>از سوی دیگر</a:t>
            </a:r>
            <a:endParaRPr lang="en-US" sz="1847" b="1" dirty="0">
              <a:solidFill>
                <a:schemeClr val="accent1">
                  <a:lumMod val="50000"/>
                </a:schemeClr>
              </a:solidFill>
              <a:cs typeface="B Nazanin" panose="00000400000000000000" pitchFamily="2" charset="-78"/>
            </a:endParaRPr>
          </a:p>
        </p:txBody>
      </p:sp>
      <p:sp>
        <p:nvSpPr>
          <p:cNvPr id="9" name="Oval 8">
            <a:extLst>
              <a:ext uri="{FF2B5EF4-FFF2-40B4-BE49-F238E27FC236}">
                <a16:creationId xmlns:a16="http://schemas.microsoft.com/office/drawing/2014/main" id="{9920C67F-CE8C-4D2C-B0A1-7E2905AB364C}"/>
              </a:ext>
            </a:extLst>
          </p:cNvPr>
          <p:cNvSpPr/>
          <p:nvPr/>
        </p:nvSpPr>
        <p:spPr>
          <a:xfrm>
            <a:off x="667625" y="1602066"/>
            <a:ext cx="3232837" cy="32473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 name="Oval 3">
            <a:extLst>
              <a:ext uri="{FF2B5EF4-FFF2-40B4-BE49-F238E27FC236}">
                <a16:creationId xmlns:a16="http://schemas.microsoft.com/office/drawing/2014/main" id="{9920C67F-CE8C-4D2C-B0A1-7E2905AB364C}"/>
              </a:ext>
            </a:extLst>
          </p:cNvPr>
          <p:cNvSpPr/>
          <p:nvPr/>
        </p:nvSpPr>
        <p:spPr>
          <a:xfrm>
            <a:off x="880340" y="1780382"/>
            <a:ext cx="2816937" cy="2890710"/>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5" name="Group 4">
            <a:extLst>
              <a:ext uri="{FF2B5EF4-FFF2-40B4-BE49-F238E27FC236}">
                <a16:creationId xmlns:a16="http://schemas.microsoft.com/office/drawing/2014/main" id="{4033BACA-82F0-4A77-9B9D-4680C019AC78}"/>
              </a:ext>
            </a:extLst>
          </p:cNvPr>
          <p:cNvGrpSpPr/>
          <p:nvPr/>
        </p:nvGrpSpPr>
        <p:grpSpPr>
          <a:xfrm>
            <a:off x="1582728" y="2176821"/>
            <a:ext cx="1412161" cy="1449145"/>
            <a:chOff x="5514975" y="2395844"/>
            <a:chExt cx="2324100" cy="2324100"/>
          </a:xfrm>
          <a:effectLst>
            <a:outerShdw blurRad="50800" dist="38100" dir="2700000" algn="tl" rotWithShape="0">
              <a:prstClr val="black">
                <a:alpha val="40000"/>
              </a:prstClr>
            </a:outerShdw>
          </a:effectLst>
        </p:grpSpPr>
        <p:sp>
          <p:nvSpPr>
            <p:cNvPr id="6" name="Oval 5">
              <a:extLst>
                <a:ext uri="{FF2B5EF4-FFF2-40B4-BE49-F238E27FC236}">
                  <a16:creationId xmlns:a16="http://schemas.microsoft.com/office/drawing/2014/main" id="{D69EBE1B-006A-48A2-BE56-7FB991D68D19}"/>
                </a:ext>
              </a:extLst>
            </p:cNvPr>
            <p:cNvSpPr/>
            <p:nvPr/>
          </p:nvSpPr>
          <p:spPr>
            <a:xfrm>
              <a:off x="5514975" y="2395844"/>
              <a:ext cx="2324100" cy="2324100"/>
            </a:xfrm>
            <a:prstGeom prst="ellipse">
              <a:avLst/>
            </a:prstGeom>
            <a:solidFill>
              <a:srgbClr val="F7A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pic>
          <p:nvPicPr>
            <p:cNvPr id="7" name="Picture 6">
              <a:extLst>
                <a:ext uri="{FF2B5EF4-FFF2-40B4-BE49-F238E27FC236}">
                  <a16:creationId xmlns:a16="http://schemas.microsoft.com/office/drawing/2014/main" id="{68CB92B3-9033-4E39-8D5F-BE043E4B5F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5950" y="2576206"/>
              <a:ext cx="1962150" cy="1963376"/>
            </a:xfrm>
            <a:prstGeom prst="rect">
              <a:avLst/>
            </a:prstGeom>
          </p:spPr>
        </p:pic>
      </p:grpSp>
      <p:sp>
        <p:nvSpPr>
          <p:cNvPr id="8" name="Rectangle 7">
            <a:extLst>
              <a:ext uri="{FF2B5EF4-FFF2-40B4-BE49-F238E27FC236}">
                <a16:creationId xmlns:a16="http://schemas.microsoft.com/office/drawing/2014/main" id="{8E9F6854-4BFE-4046-8EC9-CD5A5C12710E}"/>
              </a:ext>
            </a:extLst>
          </p:cNvPr>
          <p:cNvSpPr/>
          <p:nvPr/>
        </p:nvSpPr>
        <p:spPr>
          <a:xfrm>
            <a:off x="1207621" y="3586262"/>
            <a:ext cx="2152844" cy="1229376"/>
          </a:xfrm>
          <a:prstGeom prst="rect">
            <a:avLst/>
          </a:prstGeom>
        </p:spPr>
        <p:txBody>
          <a:bodyPr wrap="square">
            <a:spAutoFit/>
          </a:bodyPr>
          <a:lstStyle/>
          <a:p>
            <a:pPr algn="ctr" rtl="1"/>
            <a:r>
              <a:rPr lang="fa-IR" sz="2463" b="1" dirty="0">
                <a:solidFill>
                  <a:schemeClr val="accent1">
                    <a:lumMod val="75000"/>
                  </a:schemeClr>
                </a:solidFill>
                <a:cs typeface="B Roya" panose="00000400000000000000" pitchFamily="2" charset="-78"/>
              </a:rPr>
              <a:t>اقدامات شبکه بهداشت و درمان در کنترل جمعیت</a:t>
            </a:r>
          </a:p>
        </p:txBody>
      </p:sp>
      <p:sp>
        <p:nvSpPr>
          <p:cNvPr id="10" name="Rectangle 9"/>
          <p:cNvSpPr/>
          <p:nvPr/>
        </p:nvSpPr>
        <p:spPr>
          <a:xfrm rot="3733924">
            <a:off x="2209108" y="2207282"/>
            <a:ext cx="212657" cy="139917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 name="Oval 10"/>
          <p:cNvSpPr/>
          <p:nvPr/>
        </p:nvSpPr>
        <p:spPr>
          <a:xfrm>
            <a:off x="1582728" y="2209752"/>
            <a:ext cx="1400009" cy="1409440"/>
          </a:xfrm>
          <a:prstGeom prst="ellipse">
            <a:avLst/>
          </a:prstGeom>
          <a:noFill/>
          <a:ln w="177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pic>
        <p:nvPicPr>
          <p:cNvPr id="12" name="Picture 11">
            <a:extLst>
              <a:ext uri="{FF2B5EF4-FFF2-40B4-BE49-F238E27FC236}">
                <a16:creationId xmlns:a16="http://schemas.microsoft.com/office/drawing/2014/main" id="{BC4D672D-6878-4491-91EC-60BB44420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332656"/>
            <a:ext cx="920736" cy="928107"/>
          </a:xfrm>
          <a:prstGeom prst="rect">
            <a:avLst/>
          </a:prstGeom>
        </p:spPr>
      </p:pic>
    </p:spTree>
    <p:extLst>
      <p:ext uri="{BB962C8B-B14F-4D97-AF65-F5344CB8AC3E}">
        <p14:creationId xmlns:p14="http://schemas.microsoft.com/office/powerpoint/2010/main" val="397080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ircle(in)">
                                      <p:cBhvr>
                                        <p:cTn id="29" dur="2000"/>
                                        <p:tgtEl>
                                          <p:spTgt spid="11"/>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ircle(in)">
                                      <p:cBhvr>
                                        <p:cTn id="32" dur="2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fade">
                                      <p:cBhvr>
                                        <p:cTn id="37" dur="1000"/>
                                        <p:tgtEl>
                                          <p:spTgt spid="3">
                                            <p:txEl>
                                              <p:pRg st="0" end="0"/>
                                            </p:txEl>
                                          </p:spTgt>
                                        </p:tgtEl>
                                      </p:cBhvr>
                                    </p:animEffect>
                                    <p:anim calcmode="lin" valueType="num">
                                      <p:cBhvr>
                                        <p:cTn id="3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
                                            <p:txEl>
                                              <p:pRg st="1" end="1"/>
                                            </p:txEl>
                                          </p:spTgt>
                                        </p:tgtEl>
                                        <p:attrNameLst>
                                          <p:attrName>style.visibility</p:attrName>
                                        </p:attrNameLst>
                                      </p:cBhvr>
                                      <p:to>
                                        <p:strVal val="visible"/>
                                      </p:to>
                                    </p:set>
                                    <p:animEffect transition="in" filter="fade">
                                      <p:cBhvr>
                                        <p:cTn id="44" dur="1000"/>
                                        <p:tgtEl>
                                          <p:spTgt spid="3">
                                            <p:txEl>
                                              <p:pRg st="1" end="1"/>
                                            </p:txEl>
                                          </p:spTgt>
                                        </p:tgtEl>
                                      </p:cBhvr>
                                    </p:animEffect>
                                    <p:anim calcmode="lin" valueType="num">
                                      <p:cBhvr>
                                        <p:cTn id="4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animEffect transition="in" filter="fade">
                                      <p:cBhvr>
                                        <p:cTn id="51" dur="1000"/>
                                        <p:tgtEl>
                                          <p:spTgt spid="3">
                                            <p:txEl>
                                              <p:pRg st="2" end="2"/>
                                            </p:txEl>
                                          </p:spTgt>
                                        </p:tgtEl>
                                      </p:cBhvr>
                                    </p:animEffect>
                                    <p:anim calcmode="lin" valueType="num">
                                      <p:cBhvr>
                                        <p:cTn id="5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Effect transition="in" filter="fade">
                                      <p:cBhvr>
                                        <p:cTn id="58" dur="1000"/>
                                        <p:tgtEl>
                                          <p:spTgt spid="3">
                                            <p:txEl>
                                              <p:pRg st="3" end="3"/>
                                            </p:txEl>
                                          </p:spTgt>
                                        </p:tgtEl>
                                      </p:cBhvr>
                                    </p:animEffect>
                                    <p:anim calcmode="lin" valueType="num">
                                      <p:cBhvr>
                                        <p:cTn id="5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Effect transition="in" filter="fade">
                                      <p:cBhvr>
                                        <p:cTn id="65" dur="1000"/>
                                        <p:tgtEl>
                                          <p:spTgt spid="3">
                                            <p:txEl>
                                              <p:pRg st="4" end="4"/>
                                            </p:txEl>
                                          </p:spTgt>
                                        </p:tgtEl>
                                      </p:cBhvr>
                                    </p:animEffect>
                                    <p:anim calcmode="lin" valueType="num">
                                      <p:cBhvr>
                                        <p:cTn id="6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6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3">
                                            <p:txEl>
                                              <p:pRg st="5" end="5"/>
                                            </p:txEl>
                                          </p:spTgt>
                                        </p:tgtEl>
                                        <p:attrNameLst>
                                          <p:attrName>style.visibility</p:attrName>
                                        </p:attrNameLst>
                                      </p:cBhvr>
                                      <p:to>
                                        <p:strVal val="visible"/>
                                      </p:to>
                                    </p:set>
                                    <p:animEffect transition="in" filter="fade">
                                      <p:cBhvr>
                                        <p:cTn id="72" dur="1000"/>
                                        <p:tgtEl>
                                          <p:spTgt spid="3">
                                            <p:txEl>
                                              <p:pRg st="5" end="5"/>
                                            </p:txEl>
                                          </p:spTgt>
                                        </p:tgtEl>
                                      </p:cBhvr>
                                    </p:animEffect>
                                    <p:anim calcmode="lin" valueType="num">
                                      <p:cBhvr>
                                        <p:cTn id="7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7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3">
                                            <p:txEl>
                                              <p:pRg st="6" end="6"/>
                                            </p:txEl>
                                          </p:spTgt>
                                        </p:tgtEl>
                                        <p:attrNameLst>
                                          <p:attrName>style.visibility</p:attrName>
                                        </p:attrNameLst>
                                      </p:cBhvr>
                                      <p:to>
                                        <p:strVal val="visible"/>
                                      </p:to>
                                    </p:set>
                                    <p:animEffect transition="in" filter="fade">
                                      <p:cBhvr>
                                        <p:cTn id="79" dur="1000"/>
                                        <p:tgtEl>
                                          <p:spTgt spid="3">
                                            <p:txEl>
                                              <p:pRg st="6" end="6"/>
                                            </p:txEl>
                                          </p:spTgt>
                                        </p:tgtEl>
                                      </p:cBhvr>
                                    </p:animEffect>
                                    <p:anim calcmode="lin" valueType="num">
                                      <p:cBhvr>
                                        <p:cTn id="8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8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3">
                                            <p:txEl>
                                              <p:pRg st="7" end="7"/>
                                            </p:txEl>
                                          </p:spTgt>
                                        </p:tgtEl>
                                        <p:attrNameLst>
                                          <p:attrName>style.visibility</p:attrName>
                                        </p:attrNameLst>
                                      </p:cBhvr>
                                      <p:to>
                                        <p:strVal val="visible"/>
                                      </p:to>
                                    </p:set>
                                    <p:animEffect transition="in" filter="fade">
                                      <p:cBhvr>
                                        <p:cTn id="86" dur="1000"/>
                                        <p:tgtEl>
                                          <p:spTgt spid="3">
                                            <p:txEl>
                                              <p:pRg st="7" end="7"/>
                                            </p:txEl>
                                          </p:spTgt>
                                        </p:tgtEl>
                                      </p:cBhvr>
                                    </p:animEffect>
                                    <p:anim calcmode="lin" valueType="num">
                                      <p:cBhvr>
                                        <p:cTn id="8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8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3">
                                            <p:txEl>
                                              <p:pRg st="8" end="8"/>
                                            </p:txEl>
                                          </p:spTgt>
                                        </p:tgtEl>
                                        <p:attrNameLst>
                                          <p:attrName>style.visibility</p:attrName>
                                        </p:attrNameLst>
                                      </p:cBhvr>
                                      <p:to>
                                        <p:strVal val="visible"/>
                                      </p:to>
                                    </p:set>
                                    <p:animEffect transition="in" filter="fade">
                                      <p:cBhvr>
                                        <p:cTn id="93" dur="1000"/>
                                        <p:tgtEl>
                                          <p:spTgt spid="3">
                                            <p:txEl>
                                              <p:pRg st="8" end="8"/>
                                            </p:txEl>
                                          </p:spTgt>
                                        </p:tgtEl>
                                      </p:cBhvr>
                                    </p:animEffect>
                                    <p:anim calcmode="lin" valueType="num">
                                      <p:cBhvr>
                                        <p:cTn id="9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P spid="4" grpId="0" animBg="1"/>
      <p:bldP spid="8" grpId="0"/>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470892" y="1156765"/>
            <a:ext cx="8479317" cy="4489050"/>
          </a:xfrm>
        </p:spPr>
        <p:txBody>
          <a:bodyPr/>
          <a:lstStyle/>
          <a:p>
            <a:pPr lvl="1" algn="just" rtl="1">
              <a:buFont typeface="Wingdings" panose="05000000000000000000" pitchFamily="2" charset="2"/>
              <a:buChar char="§"/>
            </a:pPr>
            <a:r>
              <a:rPr lang="fa-IR" sz="2155" dirty="0">
                <a:cs typeface="B Nazanin" panose="00000400000000000000" pitchFamily="2" charset="-78"/>
              </a:rPr>
              <a:t> در شبکه های بهداشت داروی دیابت، بیماری قلبی، فشار خون و سرطان </a:t>
            </a:r>
            <a:r>
              <a:rPr lang="fa-IR" sz="2155" dirty="0">
                <a:solidFill>
                  <a:srgbClr val="FF0000"/>
                </a:solidFill>
                <a:cs typeface="B Nazanin" panose="00000400000000000000" pitchFamily="2" charset="-78"/>
              </a:rPr>
              <a:t>رایگان در اختیار مردم نبوده است</a:t>
            </a:r>
            <a:r>
              <a:rPr lang="fa-IR" sz="2155" dirty="0">
                <a:cs typeface="B Nazanin" panose="00000400000000000000" pitchFamily="2" charset="-78"/>
              </a:rPr>
              <a:t> بلکه این داروها توسط پزشک نسخه شده و توسط خود بیماران از داروخانه تهیه می شوند. </a:t>
            </a:r>
          </a:p>
          <a:p>
            <a:pPr lvl="1" algn="just" rtl="1">
              <a:buFont typeface="Wingdings" panose="05000000000000000000" pitchFamily="2" charset="2"/>
              <a:buChar char="§"/>
            </a:pPr>
            <a:r>
              <a:rPr lang="fa-IR" sz="2155" dirty="0">
                <a:cs typeface="B Nazanin" panose="00000400000000000000" pitchFamily="2" charset="-78"/>
              </a:rPr>
              <a:t>در کشور ایران 10 میلیون بیمار مبتلا به دیابت و ۱۵ میلیون بیمار مبتلا به فشار خون داریم که بسیاری از آنان، از قشر محروم و مستضعف هستند. </a:t>
            </a:r>
          </a:p>
          <a:p>
            <a:pPr lvl="1" algn="just" rtl="1">
              <a:buFont typeface="Wingdings" panose="05000000000000000000" pitchFamily="2" charset="2"/>
              <a:buChar char="§"/>
            </a:pPr>
            <a:r>
              <a:rPr lang="fa-IR" sz="2155" dirty="0">
                <a:cs typeface="B Nazanin" panose="00000400000000000000" pitchFamily="2" charset="-78"/>
              </a:rPr>
              <a:t>اقلام پیشگیری از بارداری که در شبکه بهداشت سابقاً رایگان توزیع میشد، بین ۲۰۰۰ تومان(یک بسته قرص) تا ۲۰۰۰۰ تومان (یک بسته اقلام غیرهورمونی) قیمت دارد که برای استفاده یک ماه بوده و از همه ی داروهای بیماری های مهم مانند دیابت، فشار خون، قلب و ... ارزانتر است. </a:t>
            </a:r>
          </a:p>
          <a:p>
            <a:pPr lvl="1" algn="just" rtl="1">
              <a:buFont typeface="Wingdings" panose="05000000000000000000" pitchFamily="2" charset="2"/>
              <a:buChar char="§"/>
            </a:pPr>
            <a:r>
              <a:rPr lang="fa-IR" sz="2155" dirty="0">
                <a:cs typeface="B Nazanin" panose="00000400000000000000" pitchFamily="2" charset="-78"/>
              </a:rPr>
              <a:t> نظام سلامت در برهه ای از تاریخ به دلیل میانگین تعداد فرزند بالا تصمیم گرفت این اقلام را خلاف همه ی داروها و وسایل بهداشتی دیگر،  رایگان به مردم بدهد (این تشویقی برای استفاده و در جهت فرهنگ سازی بود)</a:t>
            </a:r>
            <a:endParaRPr lang="en-US" sz="2155" dirty="0">
              <a:cs typeface="B Nazanin" panose="00000400000000000000" pitchFamily="2" charset="-78"/>
            </a:endParaRPr>
          </a:p>
        </p:txBody>
      </p:sp>
      <p:pic>
        <p:nvPicPr>
          <p:cNvPr id="3" name="Picture 2">
            <a:extLst>
              <a:ext uri="{FF2B5EF4-FFF2-40B4-BE49-F238E27FC236}">
                <a16:creationId xmlns:a16="http://schemas.microsoft.com/office/drawing/2014/main" id="{437DE7E4-DDCC-493F-9CD5-C77CC62C16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669245"/>
            <a:ext cx="920736" cy="928107"/>
          </a:xfrm>
          <a:prstGeom prst="rect">
            <a:avLst/>
          </a:prstGeom>
        </p:spPr>
      </p:pic>
      <p:sp>
        <p:nvSpPr>
          <p:cNvPr id="5" name="Rectangle: Rounded Corners 4">
            <a:extLst>
              <a:ext uri="{FF2B5EF4-FFF2-40B4-BE49-F238E27FC236}">
                <a16:creationId xmlns:a16="http://schemas.microsoft.com/office/drawing/2014/main" id="{E3549D43-33EB-4C52-82E9-036165701F8E}"/>
              </a:ext>
            </a:extLst>
          </p:cNvPr>
          <p:cNvSpPr/>
          <p:nvPr/>
        </p:nvSpPr>
        <p:spPr>
          <a:xfrm>
            <a:off x="971600" y="260648"/>
            <a:ext cx="6984776"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dirty="0">
                <a:cs typeface="B Homa" panose="00000400000000000000" pitchFamily="2" charset="-78"/>
              </a:rPr>
              <a:t>اقدامات شبکه بهداشت و درمان در کنترل جمعیت</a:t>
            </a:r>
            <a:endParaRPr lang="en-US" sz="2800" dirty="0">
              <a:cs typeface="B Homa" panose="00000400000000000000" pitchFamily="2" charset="-78"/>
            </a:endParaRPr>
          </a:p>
        </p:txBody>
      </p:sp>
    </p:spTree>
    <p:extLst>
      <p:ext uri="{BB962C8B-B14F-4D97-AF65-F5344CB8AC3E}">
        <p14:creationId xmlns:p14="http://schemas.microsoft.com/office/powerpoint/2010/main" val="4121694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526313" y="1378446"/>
            <a:ext cx="8479317" cy="4489050"/>
          </a:xfrm>
        </p:spPr>
        <p:txBody>
          <a:bodyPr/>
          <a:lstStyle/>
          <a:p>
            <a:pPr lvl="1" algn="just" rtl="1">
              <a:buFont typeface="Wingdings" panose="05000000000000000000" pitchFamily="2" charset="2"/>
              <a:buChar char="§"/>
            </a:pPr>
            <a:r>
              <a:rPr lang="fa-IR" sz="2155" dirty="0">
                <a:cs typeface="B Nazanin" panose="00000400000000000000" pitchFamily="2" charset="-78"/>
              </a:rPr>
              <a:t>روش های جلوگیری از بارداری، اغلب </a:t>
            </a:r>
            <a:r>
              <a:rPr lang="fa-IR" sz="2155" dirty="0">
                <a:solidFill>
                  <a:srgbClr val="FF0000"/>
                </a:solidFill>
                <a:cs typeface="B Nazanin" panose="00000400000000000000" pitchFamily="2" charset="-78"/>
              </a:rPr>
              <a:t>به هیچ وجه بدون عارضه و بی اشکال </a:t>
            </a:r>
            <a:r>
              <a:rPr lang="fa-IR" sz="2155" dirty="0">
                <a:cs typeface="B Nazanin" panose="00000400000000000000" pitchFamily="2" charset="-78"/>
              </a:rPr>
              <a:t>نیستند.</a:t>
            </a:r>
          </a:p>
          <a:p>
            <a:pPr lvl="1" algn="just" rtl="1">
              <a:buFont typeface="Wingdings" panose="05000000000000000000" pitchFamily="2" charset="2"/>
              <a:buChar char="§"/>
            </a:pPr>
            <a:r>
              <a:rPr lang="fa-IR" sz="2155" dirty="0">
                <a:cs typeface="B Nazanin" panose="00000400000000000000" pitchFamily="2" charset="-78"/>
              </a:rPr>
              <a:t>قرص های جلوگیری به علت محتوای استروژنی باعث افزایش انعقادپذیری خون و در نتیجه آمبولی و ترومبوز(لخته) می شود که نتیجه ی آن انواع سکته های قلبی و مغزی است.</a:t>
            </a:r>
          </a:p>
          <a:p>
            <a:pPr lvl="1" algn="just" rtl="1">
              <a:buFont typeface="Wingdings" panose="05000000000000000000" pitchFamily="2" charset="2"/>
              <a:buChar char="§"/>
            </a:pPr>
            <a:r>
              <a:rPr lang="fa-IR" sz="2155" dirty="0">
                <a:cs typeface="B Nazanin" panose="00000400000000000000" pitchFamily="2" charset="-78"/>
              </a:rPr>
              <a:t>همچنین طبق نتایج مطالعاتی، باعث افزایش فشار خون می شوند.</a:t>
            </a:r>
          </a:p>
          <a:p>
            <a:pPr lvl="1" algn="just" rtl="1">
              <a:buFont typeface="Wingdings" panose="05000000000000000000" pitchFamily="2" charset="2"/>
              <a:buChar char="§"/>
            </a:pPr>
            <a:r>
              <a:rPr lang="fa-IR" sz="2155" dirty="0">
                <a:cs typeface="B Nazanin" panose="00000400000000000000" pitchFamily="2" charset="-78"/>
              </a:rPr>
              <a:t>درباره ی </a:t>
            </a:r>
            <a:r>
              <a:rPr lang="en-US" sz="2155" dirty="0">
                <a:cs typeface="B Nazanin" panose="00000400000000000000" pitchFamily="2" charset="-78"/>
              </a:rPr>
              <a:t>IUD</a:t>
            </a:r>
            <a:r>
              <a:rPr lang="fa-IR" sz="2155" dirty="0">
                <a:cs typeface="B Nazanin" panose="00000400000000000000" pitchFamily="2" charset="-78"/>
              </a:rPr>
              <a:t> اولاً که چون تعبیه ی آن مستلزم نگاه مستقیم پزشک یا ماماست، و این نگاه جز در موارد درمان بیماری جایز نیست و جلوگیری از بارداری هم درمان به حساب نمی آید، به نظر می رسد شرعاً مجاز نباشد.</a:t>
            </a:r>
          </a:p>
          <a:p>
            <a:pPr lvl="1" algn="just" rtl="1">
              <a:buFont typeface="Wingdings" panose="05000000000000000000" pitchFamily="2" charset="2"/>
              <a:buChar char="§"/>
            </a:pPr>
            <a:r>
              <a:rPr lang="fa-IR" sz="2155" dirty="0">
                <a:cs typeface="B Nazanin" panose="00000400000000000000" pitchFamily="2" charset="-78"/>
              </a:rPr>
              <a:t>ثانیا خود این دستگاه اگر از نوع هورمونی باشد، عوارض هورمونی؛ و به طور کلی ریسکهایی چون پارگی رحم، عفونت های داخلی، و افزایش ریسک</a:t>
            </a:r>
            <a:r>
              <a:rPr lang="en-US" sz="2155" dirty="0">
                <a:cs typeface="B Nazanin" panose="00000400000000000000" pitchFamily="2" charset="-78"/>
              </a:rPr>
              <a:t>EP</a:t>
            </a:r>
            <a:r>
              <a:rPr lang="fa-IR" sz="2155" dirty="0">
                <a:cs typeface="B Nazanin" panose="00000400000000000000" pitchFamily="2" charset="-78"/>
              </a:rPr>
              <a:t> (حاملگی خارج رحمی) در صورت  شکست جلوگیری دارد.</a:t>
            </a:r>
          </a:p>
          <a:p>
            <a:pPr lvl="1" algn="just" rtl="1">
              <a:buFont typeface="Wingdings" panose="05000000000000000000" pitchFamily="2" charset="2"/>
              <a:buChar char="§"/>
            </a:pPr>
            <a:r>
              <a:rPr lang="fa-IR" sz="2155" dirty="0">
                <a:solidFill>
                  <a:srgbClr val="FF0000"/>
                </a:solidFill>
                <a:cs typeface="B Nazanin" panose="00000400000000000000" pitchFamily="2" charset="-78"/>
              </a:rPr>
              <a:t>در بسیاری از کشورها تجویز داروهای هورمونی با پزشک است</a:t>
            </a:r>
            <a:r>
              <a:rPr lang="fa-IR" sz="2155" dirty="0">
                <a:cs typeface="B Nazanin" panose="00000400000000000000" pitchFamily="2" charset="-78"/>
              </a:rPr>
              <a:t>. داروهای حاوی استروژن برای  افرادی که مستعد حوادث قلبی عروقی هستند ممنوع است. به همین خاطر مجوز پزشک بر اساس عدم سابقه ی ابتلا به دیابت ، فشارخون، ناراحتی قلبی، سابقه ی سکته، جراحی های بزرگ، سابقه ی آمبولی و... آزمایش های مربوطه در این کشورها مرسوم است.</a:t>
            </a:r>
          </a:p>
          <a:p>
            <a:pPr lvl="1" algn="just">
              <a:buFont typeface="Wingdings" panose="05000000000000000000" pitchFamily="2" charset="2"/>
              <a:buChar char="§"/>
            </a:pPr>
            <a:endParaRPr lang="en-US" sz="2155" dirty="0">
              <a:cs typeface="B Nazanin" panose="00000400000000000000" pitchFamily="2" charset="-78"/>
            </a:endParaRPr>
          </a:p>
        </p:txBody>
      </p:sp>
      <p:sp>
        <p:nvSpPr>
          <p:cNvPr id="3" name="Rectangle: Rounded Corners 2">
            <a:extLst>
              <a:ext uri="{FF2B5EF4-FFF2-40B4-BE49-F238E27FC236}">
                <a16:creationId xmlns:a16="http://schemas.microsoft.com/office/drawing/2014/main" id="{39CBE3EE-051B-4651-93BA-67B1C12C6F2F}"/>
              </a:ext>
            </a:extLst>
          </p:cNvPr>
          <p:cNvSpPr/>
          <p:nvPr/>
        </p:nvSpPr>
        <p:spPr>
          <a:xfrm>
            <a:off x="971600" y="116632"/>
            <a:ext cx="6984776"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dirty="0">
                <a:cs typeface="B Homa" panose="00000400000000000000" pitchFamily="2" charset="-78"/>
              </a:rPr>
              <a:t>اقدامات شبکه بهداشت و درمان در کنترل جمعیت</a:t>
            </a:r>
            <a:endParaRPr lang="en-US" sz="2800" dirty="0">
              <a:cs typeface="B Homa" panose="00000400000000000000" pitchFamily="2" charset="-78"/>
            </a:endParaRPr>
          </a:p>
        </p:txBody>
      </p:sp>
      <p:pic>
        <p:nvPicPr>
          <p:cNvPr id="5" name="Picture 4">
            <a:extLst>
              <a:ext uri="{FF2B5EF4-FFF2-40B4-BE49-F238E27FC236}">
                <a16:creationId xmlns:a16="http://schemas.microsoft.com/office/drawing/2014/main" id="{CFE6974E-5AB4-4A95-A557-57CB42CCC2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669245"/>
            <a:ext cx="920736" cy="928107"/>
          </a:xfrm>
          <a:prstGeom prst="rect">
            <a:avLst/>
          </a:prstGeom>
        </p:spPr>
      </p:pic>
    </p:spTree>
    <p:extLst>
      <p:ext uri="{BB962C8B-B14F-4D97-AF65-F5344CB8AC3E}">
        <p14:creationId xmlns:p14="http://schemas.microsoft.com/office/powerpoint/2010/main" val="2324382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470892" y="1156765"/>
            <a:ext cx="8479317" cy="4489050"/>
          </a:xfrm>
        </p:spPr>
        <p:txBody>
          <a:bodyPr/>
          <a:lstStyle/>
          <a:p>
            <a:pPr lvl="1" algn="just" rtl="1">
              <a:buFont typeface="Wingdings" panose="05000000000000000000" pitchFamily="2" charset="2"/>
              <a:buChar char="§"/>
            </a:pPr>
            <a:r>
              <a:rPr lang="fa-IR" sz="2155" dirty="0">
                <a:solidFill>
                  <a:srgbClr val="00B0F0"/>
                </a:solidFill>
                <a:cs typeface="B Nazanin" panose="00000400000000000000" pitchFamily="2" charset="-78"/>
              </a:rPr>
              <a:t>ژاپن: </a:t>
            </a:r>
            <a:r>
              <a:rPr lang="fa-IR" sz="2155" dirty="0">
                <a:cs typeface="B Nazanin" panose="00000400000000000000" pitchFamily="2" charset="-78"/>
              </a:rPr>
              <a:t>در ژاپن پیشگیری از بارداری </a:t>
            </a:r>
            <a:r>
              <a:rPr lang="fa-IR" sz="2155" dirty="0">
                <a:solidFill>
                  <a:srgbClr val="FF0000"/>
                </a:solidFill>
                <a:cs typeface="B Nazanin" panose="00000400000000000000" pitchFamily="2" charset="-78"/>
              </a:rPr>
              <a:t>رایگان نبوده </a:t>
            </a:r>
            <a:r>
              <a:rPr lang="fa-IR" sz="2155" dirty="0">
                <a:cs typeface="B Nazanin" panose="00000400000000000000" pitchFamily="2" charset="-78"/>
              </a:rPr>
              <a:t>و مگر در موارد بسیار خاص تحت پوشش بیمه ها نیز نیست. در این کشور برای استفاده از قرص های هورمونی پیشگیری از بارداری نیاز به تجویز پزشک است. این قرص ها هرچند بیمه نیستند ولی با قیمت بسیار ارزان در داروخانه ها در دسترسند. گفتنی ست </a:t>
            </a:r>
            <a:r>
              <a:rPr lang="fa-IR" sz="2155" dirty="0">
                <a:solidFill>
                  <a:srgbClr val="FF0000"/>
                </a:solidFill>
                <a:cs typeface="B Nazanin" panose="00000400000000000000" pitchFamily="2" charset="-78"/>
              </a:rPr>
              <a:t>قرص های اورژانسی بسیار گران قیمت ترند</a:t>
            </a:r>
            <a:r>
              <a:rPr lang="fa-IR" sz="2155" dirty="0">
                <a:cs typeface="B Nazanin" panose="00000400000000000000" pitchFamily="2" charset="-78"/>
              </a:rPr>
              <a:t>.   گذاشتن </a:t>
            </a:r>
            <a:r>
              <a:rPr lang="en-US" sz="2155" dirty="0">
                <a:cs typeface="B Nazanin" panose="00000400000000000000" pitchFamily="2" charset="-78"/>
              </a:rPr>
              <a:t>IUD </a:t>
            </a:r>
            <a:r>
              <a:rPr lang="fa-IR" sz="2155" dirty="0">
                <a:cs typeface="B Nazanin" panose="00000400000000000000" pitchFamily="2" charset="-78"/>
              </a:rPr>
              <a:t>در کشور صرفا با تجویز پزشک انجام می شود.  </a:t>
            </a:r>
          </a:p>
          <a:p>
            <a:pPr lvl="1" algn="just" rtl="1">
              <a:buFont typeface="Wingdings" panose="05000000000000000000" pitchFamily="2" charset="2"/>
              <a:buChar char="§"/>
            </a:pPr>
            <a:r>
              <a:rPr lang="fa-IR" sz="2155" dirty="0">
                <a:solidFill>
                  <a:srgbClr val="00B0F0"/>
                </a:solidFill>
                <a:cs typeface="B Nazanin" panose="00000400000000000000" pitchFamily="2" charset="-78"/>
              </a:rPr>
              <a:t>کانادا: </a:t>
            </a:r>
            <a:r>
              <a:rPr lang="fa-IR" sz="2155" dirty="0">
                <a:cs typeface="B Nazanin" panose="00000400000000000000" pitchFamily="2" charset="-78"/>
              </a:rPr>
              <a:t>در کانادا ارائه ی داروهای پیشگیری از بارداری </a:t>
            </a:r>
            <a:r>
              <a:rPr lang="fa-IR" sz="2155" dirty="0">
                <a:solidFill>
                  <a:srgbClr val="FF0000"/>
                </a:solidFill>
                <a:cs typeface="B Nazanin" panose="00000400000000000000" pitchFamily="2" charset="-78"/>
              </a:rPr>
              <a:t>رایگان نیست</a:t>
            </a:r>
            <a:r>
              <a:rPr lang="fa-IR" sz="2155" dirty="0">
                <a:cs typeface="B Nazanin" panose="00000400000000000000" pitchFamily="2" charset="-78"/>
              </a:rPr>
              <a:t>. و در این خصوص کمپین های اعتراضی برای ارائه ی رایگان اقلام به نوجوانان برای جلوگیری از بارداری نوجوانان وجود دارد. </a:t>
            </a:r>
          </a:p>
          <a:p>
            <a:pPr lvl="1" algn="just" rtl="1">
              <a:buFont typeface="Wingdings" panose="05000000000000000000" pitchFamily="2" charset="2"/>
              <a:buChar char="§"/>
            </a:pPr>
            <a:r>
              <a:rPr lang="fa-IR" sz="2155" dirty="0">
                <a:solidFill>
                  <a:srgbClr val="00B0F0"/>
                </a:solidFill>
                <a:cs typeface="B Nazanin" panose="00000400000000000000" pitchFamily="2" charset="-78"/>
              </a:rPr>
              <a:t>آلمان: </a:t>
            </a:r>
            <a:r>
              <a:rPr lang="fa-IR" sz="2155" dirty="0">
                <a:cs typeface="B Nazanin" panose="00000400000000000000" pitchFamily="2" charset="-78"/>
              </a:rPr>
              <a:t>در آلمان ارائه اقلام پیشگیری از بارداری در افراد بالای ۲۰سال نه تنها رایگان نبوده بلکه در صورت مصرف به منظور جلوگیری از بارداری شامل پوشش بیمه ای هم نمی شود. از سوی دیگر ، بسیاری از این روشهای جلوگیری ازجمله قرصهای هورمونی  </a:t>
            </a:r>
            <a:r>
              <a:rPr lang="fa-IR" sz="2155" dirty="0">
                <a:solidFill>
                  <a:srgbClr val="FF0000"/>
                </a:solidFill>
                <a:cs typeface="B Nazanin" panose="00000400000000000000" pitchFamily="2" charset="-78"/>
              </a:rPr>
              <a:t>فقط با تجویز متخصص زنان</a:t>
            </a:r>
            <a:r>
              <a:rPr lang="fa-IR" sz="2155" dirty="0">
                <a:cs typeface="B Nazanin" panose="00000400000000000000" pitchFamily="2" charset="-78"/>
              </a:rPr>
              <a:t> و ( نه حتی پزشک عمومی ) قابل ارائه هستند. </a:t>
            </a:r>
          </a:p>
        </p:txBody>
      </p:sp>
      <p:sp>
        <p:nvSpPr>
          <p:cNvPr id="3" name="Rectangle: Rounded Corners 2">
            <a:extLst>
              <a:ext uri="{FF2B5EF4-FFF2-40B4-BE49-F238E27FC236}">
                <a16:creationId xmlns:a16="http://schemas.microsoft.com/office/drawing/2014/main" id="{67A5BCF7-777E-478B-B246-0664B6236EE6}"/>
              </a:ext>
            </a:extLst>
          </p:cNvPr>
          <p:cNvSpPr/>
          <p:nvPr/>
        </p:nvSpPr>
        <p:spPr>
          <a:xfrm>
            <a:off x="971600" y="332656"/>
            <a:ext cx="6984776"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اقدامات سایر کشورها در ارایه خدمات پیشگیری از بارداری</a:t>
            </a:r>
            <a:endParaRPr lang="en-US" sz="2400" dirty="0">
              <a:cs typeface="B Homa" panose="00000400000000000000" pitchFamily="2" charset="-78"/>
            </a:endParaRPr>
          </a:p>
        </p:txBody>
      </p:sp>
      <p:pic>
        <p:nvPicPr>
          <p:cNvPr id="5" name="Picture 4">
            <a:extLst>
              <a:ext uri="{FF2B5EF4-FFF2-40B4-BE49-F238E27FC236}">
                <a16:creationId xmlns:a16="http://schemas.microsoft.com/office/drawing/2014/main" id="{9CCC1A6F-9C15-48A7-9182-E2DF82B60D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669245"/>
            <a:ext cx="920736" cy="928107"/>
          </a:xfrm>
          <a:prstGeom prst="rect">
            <a:avLst/>
          </a:prstGeom>
        </p:spPr>
      </p:pic>
    </p:spTree>
    <p:extLst>
      <p:ext uri="{BB962C8B-B14F-4D97-AF65-F5344CB8AC3E}">
        <p14:creationId xmlns:p14="http://schemas.microsoft.com/office/powerpoint/2010/main" val="1019187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470892" y="990504"/>
            <a:ext cx="8479317" cy="4489050"/>
          </a:xfrm>
        </p:spPr>
        <p:txBody>
          <a:bodyPr/>
          <a:lstStyle/>
          <a:p>
            <a:pPr lvl="1" algn="just" rtl="1">
              <a:buFont typeface="Wingdings" panose="05000000000000000000" pitchFamily="2" charset="2"/>
              <a:buChar char="§"/>
            </a:pPr>
            <a:r>
              <a:rPr lang="fa-IR" sz="2155" dirty="0">
                <a:solidFill>
                  <a:srgbClr val="00B0F0"/>
                </a:solidFill>
                <a:cs typeface="B Nazanin" panose="00000400000000000000" pitchFamily="2" charset="-78"/>
              </a:rPr>
              <a:t>ایتالیا: </a:t>
            </a:r>
            <a:r>
              <a:rPr lang="fa-IR" sz="2155" dirty="0">
                <a:cs typeface="B Nazanin" panose="00000400000000000000" pitchFamily="2" charset="-78"/>
              </a:rPr>
              <a:t>در ایتالیا ،صرفا ۴ ناحیه از ۲۱ ناحیه این کشور خدمات پیشگیری از بارداری به صورت رایگان ارائه می شود. لازم به ذکر است در این کشور نیز </a:t>
            </a:r>
            <a:r>
              <a:rPr lang="fa-IR" sz="2155" dirty="0">
                <a:solidFill>
                  <a:srgbClr val="FF0000"/>
                </a:solidFill>
                <a:cs typeface="B Nazanin" panose="00000400000000000000" pitchFamily="2" charset="-78"/>
              </a:rPr>
              <a:t>هزینه </a:t>
            </a:r>
            <a:r>
              <a:rPr lang="en-US" sz="2155" dirty="0">
                <a:solidFill>
                  <a:srgbClr val="FF0000"/>
                </a:solidFill>
                <a:cs typeface="B Nazanin" panose="00000400000000000000" pitchFamily="2" charset="-78"/>
              </a:rPr>
              <a:t>IUD </a:t>
            </a:r>
            <a:r>
              <a:rPr lang="fa-IR" sz="2155" dirty="0">
                <a:solidFill>
                  <a:srgbClr val="FF0000"/>
                </a:solidFill>
                <a:cs typeface="B Nazanin" panose="00000400000000000000" pitchFamily="2" charset="-78"/>
              </a:rPr>
              <a:t>بالا بوده </a:t>
            </a:r>
            <a:r>
              <a:rPr lang="fa-IR" sz="2155" dirty="0">
                <a:cs typeface="B Nazanin" panose="00000400000000000000" pitchFamily="2" charset="-78"/>
              </a:rPr>
              <a:t>و قرصهای هورمونی نیز با </a:t>
            </a:r>
            <a:r>
              <a:rPr lang="fa-IR" sz="2155" dirty="0">
                <a:solidFill>
                  <a:srgbClr val="FF0000"/>
                </a:solidFill>
                <a:cs typeface="B Nazanin" panose="00000400000000000000" pitchFamily="2" charset="-78"/>
              </a:rPr>
              <a:t>تجویز پزشک </a:t>
            </a:r>
            <a:r>
              <a:rPr lang="fa-IR" sz="2155" dirty="0">
                <a:cs typeface="B Nazanin" panose="00000400000000000000" pitchFamily="2" charset="-78"/>
              </a:rPr>
              <a:t>قابل ارائه می باشند. </a:t>
            </a:r>
          </a:p>
          <a:p>
            <a:pPr lvl="1" algn="just" rtl="1"/>
            <a:endParaRPr lang="fa-IR" sz="2155" dirty="0">
              <a:cs typeface="B Nazanin" panose="00000400000000000000" pitchFamily="2" charset="-78"/>
            </a:endParaRPr>
          </a:p>
          <a:p>
            <a:pPr lvl="1" algn="just" rtl="1">
              <a:buFont typeface="Wingdings" panose="05000000000000000000" pitchFamily="2" charset="2"/>
              <a:buChar char="§"/>
            </a:pPr>
            <a:r>
              <a:rPr lang="fa-IR" sz="2155" dirty="0">
                <a:cs typeface="B Nazanin" panose="00000400000000000000" pitchFamily="2" charset="-78"/>
              </a:rPr>
              <a:t> </a:t>
            </a:r>
            <a:r>
              <a:rPr lang="fa-IR" sz="2155" dirty="0">
                <a:solidFill>
                  <a:srgbClr val="00B0F0"/>
                </a:solidFill>
                <a:cs typeface="B Nazanin" panose="00000400000000000000" pitchFamily="2" charset="-78"/>
              </a:rPr>
              <a:t>رژیم اشغالگر اسرائیل: </a:t>
            </a:r>
            <a:r>
              <a:rPr lang="fa-IR" sz="2155" dirty="0">
                <a:cs typeface="B Nazanin" panose="00000400000000000000" pitchFamily="2" charset="-78"/>
              </a:rPr>
              <a:t>در اسرائیل تجویز داروهای هورمونی ضد بارداری با تجویز پزشک بوده و نحوه ارایه آنها تحت پوشش بیمه ست و </a:t>
            </a:r>
            <a:r>
              <a:rPr lang="fa-IR" sz="2155" dirty="0">
                <a:solidFill>
                  <a:srgbClr val="FF0000"/>
                </a:solidFill>
                <a:cs typeface="B Nazanin" panose="00000400000000000000" pitchFamily="2" charset="-78"/>
              </a:rPr>
              <a:t>رایگان نمی باشد</a:t>
            </a:r>
            <a:r>
              <a:rPr lang="fa-IR" sz="2155" dirty="0">
                <a:cs typeface="B Nazanin" panose="00000400000000000000" pitchFamily="2" charset="-78"/>
              </a:rPr>
              <a:t>. </a:t>
            </a:r>
          </a:p>
          <a:p>
            <a:pPr lvl="1" algn="just" rtl="1"/>
            <a:endParaRPr lang="fa-IR" sz="2155" dirty="0">
              <a:cs typeface="B Nazanin" panose="00000400000000000000" pitchFamily="2" charset="-78"/>
            </a:endParaRPr>
          </a:p>
          <a:p>
            <a:pPr lvl="1" algn="just" rtl="1">
              <a:buFont typeface="Wingdings" panose="05000000000000000000" pitchFamily="2" charset="2"/>
              <a:buChar char="§"/>
            </a:pPr>
            <a:r>
              <a:rPr lang="fa-IR" sz="2155" dirty="0">
                <a:solidFill>
                  <a:srgbClr val="00B0F0"/>
                </a:solidFill>
                <a:cs typeface="B Nazanin" panose="00000400000000000000" pitchFamily="2" charset="-78"/>
              </a:rPr>
              <a:t>استرالیا: </a:t>
            </a:r>
            <a:r>
              <a:rPr lang="fa-IR" sz="2155" dirty="0">
                <a:cs typeface="B Nazanin" panose="00000400000000000000" pitchFamily="2" charset="-78"/>
              </a:rPr>
              <a:t>در استرالیا تجویز قرص های پیشگیری از بارداری نیاز به </a:t>
            </a:r>
            <a:r>
              <a:rPr lang="fa-IR" sz="2155" dirty="0">
                <a:solidFill>
                  <a:srgbClr val="FF0000"/>
                </a:solidFill>
                <a:cs typeface="B Nazanin" panose="00000400000000000000" pitchFamily="2" charset="-78"/>
              </a:rPr>
              <a:t>تجویز پزشک </a:t>
            </a:r>
            <a:r>
              <a:rPr lang="fa-IR" sz="2155" dirty="0">
                <a:cs typeface="B Nazanin" panose="00000400000000000000" pitchFamily="2" charset="-78"/>
              </a:rPr>
              <a:t>دارد. </a:t>
            </a:r>
          </a:p>
        </p:txBody>
      </p:sp>
      <p:sp>
        <p:nvSpPr>
          <p:cNvPr id="3" name="Rectangle: Rounded Corners 2">
            <a:extLst>
              <a:ext uri="{FF2B5EF4-FFF2-40B4-BE49-F238E27FC236}">
                <a16:creationId xmlns:a16="http://schemas.microsoft.com/office/drawing/2014/main" id="{6835BA9A-5B2F-4DAE-A9E9-6F32D1B56AB1}"/>
              </a:ext>
            </a:extLst>
          </p:cNvPr>
          <p:cNvSpPr/>
          <p:nvPr/>
        </p:nvSpPr>
        <p:spPr>
          <a:xfrm>
            <a:off x="971600" y="332656"/>
            <a:ext cx="6984776"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اقدامات سایر کشورها در ارایه خدمات پیشگیری از بارداری</a:t>
            </a:r>
            <a:endParaRPr lang="en-US" sz="2400" dirty="0">
              <a:cs typeface="B Homa" panose="00000400000000000000" pitchFamily="2" charset="-78"/>
            </a:endParaRPr>
          </a:p>
        </p:txBody>
      </p:sp>
      <p:pic>
        <p:nvPicPr>
          <p:cNvPr id="5" name="Picture 4">
            <a:extLst>
              <a:ext uri="{FF2B5EF4-FFF2-40B4-BE49-F238E27FC236}">
                <a16:creationId xmlns:a16="http://schemas.microsoft.com/office/drawing/2014/main" id="{4DC0441C-3810-4495-9C4E-46FB87E27A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669245"/>
            <a:ext cx="920736" cy="928107"/>
          </a:xfrm>
          <a:prstGeom prst="rect">
            <a:avLst/>
          </a:prstGeom>
        </p:spPr>
      </p:pic>
    </p:spTree>
    <p:extLst>
      <p:ext uri="{BB962C8B-B14F-4D97-AF65-F5344CB8AC3E}">
        <p14:creationId xmlns:p14="http://schemas.microsoft.com/office/powerpoint/2010/main" val="4174696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Rectangle 170">
            <a:extLst>
              <a:ext uri="{FF2B5EF4-FFF2-40B4-BE49-F238E27FC236}">
                <a16:creationId xmlns:a16="http://schemas.microsoft.com/office/drawing/2014/main" id="{4DAA7535-0716-48E2-8BE8-37A2F189D29C}"/>
              </a:ext>
            </a:extLst>
          </p:cNvPr>
          <p:cNvSpPr/>
          <p:nvPr/>
        </p:nvSpPr>
        <p:spPr>
          <a:xfrm>
            <a:off x="2982884" y="5184324"/>
            <a:ext cx="3238451" cy="391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69" name="Rectangle 168">
            <a:extLst>
              <a:ext uri="{FF2B5EF4-FFF2-40B4-BE49-F238E27FC236}">
                <a16:creationId xmlns:a16="http://schemas.microsoft.com/office/drawing/2014/main" id="{2E89ADD1-BC64-4890-80B4-8192E8F5F42E}"/>
              </a:ext>
            </a:extLst>
          </p:cNvPr>
          <p:cNvSpPr/>
          <p:nvPr/>
        </p:nvSpPr>
        <p:spPr>
          <a:xfrm>
            <a:off x="6642779" y="1863517"/>
            <a:ext cx="1948242" cy="733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68" name="Rectangle 167">
            <a:extLst>
              <a:ext uri="{FF2B5EF4-FFF2-40B4-BE49-F238E27FC236}">
                <a16:creationId xmlns:a16="http://schemas.microsoft.com/office/drawing/2014/main" id="{1E45B9C1-FCB3-4B2D-B466-7247022C6B7B}"/>
              </a:ext>
            </a:extLst>
          </p:cNvPr>
          <p:cNvSpPr/>
          <p:nvPr/>
        </p:nvSpPr>
        <p:spPr>
          <a:xfrm>
            <a:off x="7135351" y="2747308"/>
            <a:ext cx="1771508" cy="733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67" name="Rectangle 166">
            <a:extLst>
              <a:ext uri="{FF2B5EF4-FFF2-40B4-BE49-F238E27FC236}">
                <a16:creationId xmlns:a16="http://schemas.microsoft.com/office/drawing/2014/main" id="{1F05A16A-B784-47A4-9CA3-C218E71C83C2}"/>
              </a:ext>
            </a:extLst>
          </p:cNvPr>
          <p:cNvSpPr/>
          <p:nvPr/>
        </p:nvSpPr>
        <p:spPr>
          <a:xfrm>
            <a:off x="6523130" y="3631100"/>
            <a:ext cx="1771508" cy="733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66" name="Rectangle 165">
            <a:extLst>
              <a:ext uri="{FF2B5EF4-FFF2-40B4-BE49-F238E27FC236}">
                <a16:creationId xmlns:a16="http://schemas.microsoft.com/office/drawing/2014/main" id="{B6C5095F-234E-42BE-A031-22BD49406019}"/>
              </a:ext>
            </a:extLst>
          </p:cNvPr>
          <p:cNvSpPr/>
          <p:nvPr/>
        </p:nvSpPr>
        <p:spPr>
          <a:xfrm>
            <a:off x="304166" y="3666744"/>
            <a:ext cx="2259874" cy="733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65" name="Rectangle 164">
            <a:extLst>
              <a:ext uri="{FF2B5EF4-FFF2-40B4-BE49-F238E27FC236}">
                <a16:creationId xmlns:a16="http://schemas.microsoft.com/office/drawing/2014/main" id="{AE1DCB81-9FD7-48C4-A88D-94532AE5A70F}"/>
              </a:ext>
            </a:extLst>
          </p:cNvPr>
          <p:cNvSpPr/>
          <p:nvPr/>
        </p:nvSpPr>
        <p:spPr>
          <a:xfrm>
            <a:off x="237141" y="2695397"/>
            <a:ext cx="1771508" cy="733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39" name="Rectangle 138">
            <a:extLst>
              <a:ext uri="{FF2B5EF4-FFF2-40B4-BE49-F238E27FC236}">
                <a16:creationId xmlns:a16="http://schemas.microsoft.com/office/drawing/2014/main" id="{82DF381C-5771-4E53-8E66-713CEC3D19FC}"/>
              </a:ext>
            </a:extLst>
          </p:cNvPr>
          <p:cNvSpPr/>
          <p:nvPr/>
        </p:nvSpPr>
        <p:spPr>
          <a:xfrm>
            <a:off x="2416494" y="3061965"/>
            <a:ext cx="4230807" cy="35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40" name="Rectangle 139">
            <a:extLst>
              <a:ext uri="{FF2B5EF4-FFF2-40B4-BE49-F238E27FC236}">
                <a16:creationId xmlns:a16="http://schemas.microsoft.com/office/drawing/2014/main" id="{EAD3CFDF-E444-47AA-8BF6-7C87FDCF0991}"/>
              </a:ext>
            </a:extLst>
          </p:cNvPr>
          <p:cNvSpPr/>
          <p:nvPr/>
        </p:nvSpPr>
        <p:spPr>
          <a:xfrm>
            <a:off x="2982884" y="4011230"/>
            <a:ext cx="3098025" cy="42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38" name="Rectangle 137">
            <a:extLst>
              <a:ext uri="{FF2B5EF4-FFF2-40B4-BE49-F238E27FC236}">
                <a16:creationId xmlns:a16="http://schemas.microsoft.com/office/drawing/2014/main" id="{12934DB3-A779-4F55-A88A-B55FD9C85F32}"/>
              </a:ext>
            </a:extLst>
          </p:cNvPr>
          <p:cNvSpPr/>
          <p:nvPr/>
        </p:nvSpPr>
        <p:spPr>
          <a:xfrm>
            <a:off x="2982884" y="2164615"/>
            <a:ext cx="3098025" cy="426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43" name="Group 42">
            <a:extLst>
              <a:ext uri="{FF2B5EF4-FFF2-40B4-BE49-F238E27FC236}">
                <a16:creationId xmlns:a16="http://schemas.microsoft.com/office/drawing/2014/main" id="{4EC69524-A849-4D69-899E-F88EEA716B99}"/>
              </a:ext>
            </a:extLst>
          </p:cNvPr>
          <p:cNvGrpSpPr/>
          <p:nvPr/>
        </p:nvGrpSpPr>
        <p:grpSpPr>
          <a:xfrm>
            <a:off x="2837777" y="4476329"/>
            <a:ext cx="3429592" cy="734582"/>
            <a:chOff x="6529818" y="4480568"/>
            <a:chExt cx="4572789" cy="954447"/>
          </a:xfrm>
        </p:grpSpPr>
        <p:sp>
          <p:nvSpPr>
            <p:cNvPr id="74" name="Rectangle 73">
              <a:extLst>
                <a:ext uri="{FF2B5EF4-FFF2-40B4-BE49-F238E27FC236}">
                  <a16:creationId xmlns:a16="http://schemas.microsoft.com/office/drawing/2014/main" id="{7119252A-8ACC-44F2-94A2-AA6B76A93BD0}"/>
                </a:ext>
              </a:extLst>
            </p:cNvPr>
            <p:cNvSpPr/>
            <p:nvPr/>
          </p:nvSpPr>
          <p:spPr>
            <a:xfrm>
              <a:off x="6731000" y="4480568"/>
              <a:ext cx="4305301" cy="48676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75" name="Rectangle 74">
              <a:extLst>
                <a:ext uri="{FF2B5EF4-FFF2-40B4-BE49-F238E27FC236}">
                  <a16:creationId xmlns:a16="http://schemas.microsoft.com/office/drawing/2014/main" id="{921DA4C8-3315-439C-9FBB-2AAE8B9E4188}"/>
                </a:ext>
              </a:extLst>
            </p:cNvPr>
            <p:cNvSpPr/>
            <p:nvPr/>
          </p:nvSpPr>
          <p:spPr>
            <a:xfrm>
              <a:off x="6731000" y="5007399"/>
              <a:ext cx="4305301" cy="3552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79" name="Rectangle 78">
              <a:extLst>
                <a:ext uri="{FF2B5EF4-FFF2-40B4-BE49-F238E27FC236}">
                  <a16:creationId xmlns:a16="http://schemas.microsoft.com/office/drawing/2014/main" id="{DEF34CE8-E0E5-473C-A583-C779D2A872ED}"/>
                </a:ext>
              </a:extLst>
            </p:cNvPr>
            <p:cNvSpPr/>
            <p:nvPr/>
          </p:nvSpPr>
          <p:spPr>
            <a:xfrm>
              <a:off x="6529818" y="4484179"/>
              <a:ext cx="4572789" cy="950836"/>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استفاده از اقلام هورمونی پیشگیری از بارداری </a:t>
              </a:r>
            </a:p>
            <a:p>
              <a:pPr algn="ctr" rtl="1"/>
              <a:endParaRPr lang="fa-IR" sz="1077" b="1" dirty="0">
                <a:solidFill>
                  <a:schemeClr val="accent5">
                    <a:lumMod val="75000"/>
                  </a:schemeClr>
                </a:solidFill>
                <a:cs typeface="B Roya" panose="00000400000000000000" pitchFamily="2" charset="-78"/>
              </a:endParaRPr>
            </a:p>
            <a:p>
              <a:pPr algn="ctr" rtl="1"/>
              <a:r>
                <a:rPr lang="fa-IR" sz="1539" b="1" dirty="0">
                  <a:solidFill>
                    <a:schemeClr val="accent5">
                      <a:lumMod val="75000"/>
                    </a:schemeClr>
                  </a:solidFill>
                  <a:cs typeface="B Roya" panose="00000400000000000000" pitchFamily="2" charset="-78"/>
                </a:rPr>
                <a:t>بی خطر است؟؟</a:t>
              </a:r>
            </a:p>
          </p:txBody>
        </p:sp>
      </p:grpSp>
      <p:sp>
        <p:nvSpPr>
          <p:cNvPr id="128" name="Oval 127">
            <a:extLst>
              <a:ext uri="{FF2B5EF4-FFF2-40B4-BE49-F238E27FC236}">
                <a16:creationId xmlns:a16="http://schemas.microsoft.com/office/drawing/2014/main" id="{18AE284F-B67C-432D-AF71-E05F6AB7078F}"/>
              </a:ext>
            </a:extLst>
          </p:cNvPr>
          <p:cNvSpPr/>
          <p:nvPr/>
        </p:nvSpPr>
        <p:spPr>
          <a:xfrm>
            <a:off x="3143331" y="1509010"/>
            <a:ext cx="2816937" cy="2890710"/>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42" name="Group 41">
            <a:extLst>
              <a:ext uri="{FF2B5EF4-FFF2-40B4-BE49-F238E27FC236}">
                <a16:creationId xmlns:a16="http://schemas.microsoft.com/office/drawing/2014/main" id="{E48DBD60-403D-4A20-9982-4F8851BA0A9C}"/>
              </a:ext>
            </a:extLst>
          </p:cNvPr>
          <p:cNvGrpSpPr/>
          <p:nvPr/>
        </p:nvGrpSpPr>
        <p:grpSpPr>
          <a:xfrm>
            <a:off x="3535303" y="1957822"/>
            <a:ext cx="2052045" cy="2064937"/>
            <a:chOff x="236484" y="1905746"/>
            <a:chExt cx="1920130" cy="1882882"/>
          </a:xfrm>
          <a:effectLst>
            <a:outerShdw blurRad="50800" dist="38100" dir="13500000" algn="br" rotWithShape="0">
              <a:prstClr val="black">
                <a:alpha val="40000"/>
              </a:prstClr>
            </a:outerShdw>
          </a:effectLst>
        </p:grpSpPr>
        <p:sp>
          <p:nvSpPr>
            <p:cNvPr id="130" name="Oval 129">
              <a:extLst>
                <a:ext uri="{FF2B5EF4-FFF2-40B4-BE49-F238E27FC236}">
                  <a16:creationId xmlns:a16="http://schemas.microsoft.com/office/drawing/2014/main" id="{0E006D4A-4912-4B86-9D3A-CC52A2DE6BB0}"/>
                </a:ext>
              </a:extLst>
            </p:cNvPr>
            <p:cNvSpPr/>
            <p:nvPr/>
          </p:nvSpPr>
          <p:spPr>
            <a:xfrm>
              <a:off x="236484" y="1905746"/>
              <a:ext cx="1882882" cy="1882882"/>
            </a:xfrm>
            <a:prstGeom prst="ellipse">
              <a:avLst/>
            </a:prstGeom>
            <a:solidFill>
              <a:srgbClr val="F7A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pic>
          <p:nvPicPr>
            <p:cNvPr id="37" name="Graphic 36" descr="Medicine">
              <a:extLst>
                <a:ext uri="{FF2B5EF4-FFF2-40B4-BE49-F238E27FC236}">
                  <a16:creationId xmlns:a16="http://schemas.microsoft.com/office/drawing/2014/main" id="{5C42FE94-071D-4600-A33B-EA76071717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2586" y="1935173"/>
              <a:ext cx="1824028" cy="1824028"/>
            </a:xfrm>
            <a:prstGeom prst="rect">
              <a:avLst/>
            </a:prstGeom>
          </p:spPr>
        </p:pic>
      </p:grpSp>
      <p:sp>
        <p:nvSpPr>
          <p:cNvPr id="142" name="Oval 141">
            <a:extLst>
              <a:ext uri="{FF2B5EF4-FFF2-40B4-BE49-F238E27FC236}">
                <a16:creationId xmlns:a16="http://schemas.microsoft.com/office/drawing/2014/main" id="{D1DD46B5-48D4-4B36-B698-DF17D39E5A52}"/>
              </a:ext>
            </a:extLst>
          </p:cNvPr>
          <p:cNvSpPr/>
          <p:nvPr/>
        </p:nvSpPr>
        <p:spPr>
          <a:xfrm flipH="1">
            <a:off x="5967893" y="1857295"/>
            <a:ext cx="598953" cy="614639"/>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3" name="Oval 142">
            <a:extLst>
              <a:ext uri="{FF2B5EF4-FFF2-40B4-BE49-F238E27FC236}">
                <a16:creationId xmlns:a16="http://schemas.microsoft.com/office/drawing/2014/main" id="{77F87643-E4A9-4BAA-83FA-38461532BAC1}"/>
              </a:ext>
            </a:extLst>
          </p:cNvPr>
          <p:cNvSpPr/>
          <p:nvPr/>
        </p:nvSpPr>
        <p:spPr>
          <a:xfrm flipH="1">
            <a:off x="6508272" y="2772239"/>
            <a:ext cx="598953" cy="614639"/>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4" name="Oval 143">
            <a:extLst>
              <a:ext uri="{FF2B5EF4-FFF2-40B4-BE49-F238E27FC236}">
                <a16:creationId xmlns:a16="http://schemas.microsoft.com/office/drawing/2014/main" id="{9635FC46-7ACD-451A-914D-0CFF65C4FA70}"/>
              </a:ext>
            </a:extLst>
          </p:cNvPr>
          <p:cNvSpPr/>
          <p:nvPr/>
        </p:nvSpPr>
        <p:spPr>
          <a:xfrm flipH="1">
            <a:off x="5886714" y="3687183"/>
            <a:ext cx="598953" cy="614639"/>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5" name="Oval 144">
            <a:extLst>
              <a:ext uri="{FF2B5EF4-FFF2-40B4-BE49-F238E27FC236}">
                <a16:creationId xmlns:a16="http://schemas.microsoft.com/office/drawing/2014/main" id="{BEB4B90E-971E-4968-A54D-ACC94A78D9BD}"/>
              </a:ext>
            </a:extLst>
          </p:cNvPr>
          <p:cNvSpPr/>
          <p:nvPr/>
        </p:nvSpPr>
        <p:spPr>
          <a:xfrm flipH="1">
            <a:off x="2602611" y="3687183"/>
            <a:ext cx="598953" cy="614639"/>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6" name="Oval 145">
            <a:extLst>
              <a:ext uri="{FF2B5EF4-FFF2-40B4-BE49-F238E27FC236}">
                <a16:creationId xmlns:a16="http://schemas.microsoft.com/office/drawing/2014/main" id="{148F4F54-11E5-481A-B69C-6ECBF006296C}"/>
              </a:ext>
            </a:extLst>
          </p:cNvPr>
          <p:cNvSpPr/>
          <p:nvPr/>
        </p:nvSpPr>
        <p:spPr>
          <a:xfrm flipH="1">
            <a:off x="2032752" y="2754645"/>
            <a:ext cx="598953" cy="614639"/>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7" name="Oval 146">
            <a:extLst>
              <a:ext uri="{FF2B5EF4-FFF2-40B4-BE49-F238E27FC236}">
                <a16:creationId xmlns:a16="http://schemas.microsoft.com/office/drawing/2014/main" id="{E60D8EE8-C2E2-41F3-8B08-CDED3EFEAD3A}"/>
              </a:ext>
            </a:extLst>
          </p:cNvPr>
          <p:cNvSpPr/>
          <p:nvPr/>
        </p:nvSpPr>
        <p:spPr>
          <a:xfrm flipH="1">
            <a:off x="2538300" y="1901795"/>
            <a:ext cx="598953" cy="614639"/>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52" name="Rectangle 151">
            <a:extLst>
              <a:ext uri="{FF2B5EF4-FFF2-40B4-BE49-F238E27FC236}">
                <a16:creationId xmlns:a16="http://schemas.microsoft.com/office/drawing/2014/main" id="{ACA2FBD4-E8A9-4834-AC4C-771A6BC1C9F0}"/>
              </a:ext>
            </a:extLst>
          </p:cNvPr>
          <p:cNvSpPr/>
          <p:nvPr/>
        </p:nvSpPr>
        <p:spPr>
          <a:xfrm>
            <a:off x="6523130" y="1795070"/>
            <a:ext cx="2083865" cy="802912"/>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افزایش فشار و انعقادپذیری خون و در نتیجه انواع سکته‌های قلبی و مغزی</a:t>
            </a:r>
          </a:p>
        </p:txBody>
      </p:sp>
      <p:sp>
        <p:nvSpPr>
          <p:cNvPr id="154" name="Rectangle 153">
            <a:extLst>
              <a:ext uri="{FF2B5EF4-FFF2-40B4-BE49-F238E27FC236}">
                <a16:creationId xmlns:a16="http://schemas.microsoft.com/office/drawing/2014/main" id="{D5E89A71-032A-49EC-A1EC-53393A150D83}"/>
              </a:ext>
            </a:extLst>
          </p:cNvPr>
          <p:cNvSpPr/>
          <p:nvPr/>
        </p:nvSpPr>
        <p:spPr>
          <a:xfrm>
            <a:off x="7112156" y="2772241"/>
            <a:ext cx="1909863" cy="802912"/>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سازمان ملل: قرص های پیشگیری از بارداری در لیست سرطان زاها</a:t>
            </a:r>
          </a:p>
        </p:txBody>
      </p:sp>
      <p:sp>
        <p:nvSpPr>
          <p:cNvPr id="158" name="Rectangle 157">
            <a:extLst>
              <a:ext uri="{FF2B5EF4-FFF2-40B4-BE49-F238E27FC236}">
                <a16:creationId xmlns:a16="http://schemas.microsoft.com/office/drawing/2014/main" id="{53E93B61-4363-44BD-B651-EC3251A48E52}"/>
              </a:ext>
            </a:extLst>
          </p:cNvPr>
          <p:cNvSpPr/>
          <p:nvPr/>
        </p:nvSpPr>
        <p:spPr>
          <a:xfrm>
            <a:off x="6395249" y="3631911"/>
            <a:ext cx="2027269" cy="802912"/>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مصرف 9-5 سال قرص: ابتلای دو برابری به سرطان دهانه رحم</a:t>
            </a:r>
          </a:p>
        </p:txBody>
      </p:sp>
      <p:sp>
        <p:nvSpPr>
          <p:cNvPr id="160" name="Rectangle 159">
            <a:extLst>
              <a:ext uri="{FF2B5EF4-FFF2-40B4-BE49-F238E27FC236}">
                <a16:creationId xmlns:a16="http://schemas.microsoft.com/office/drawing/2014/main" id="{7417D44E-72EC-4382-933A-01AA1162CC40}"/>
              </a:ext>
            </a:extLst>
          </p:cNvPr>
          <p:cNvSpPr/>
          <p:nvPr/>
        </p:nvSpPr>
        <p:spPr>
          <a:xfrm>
            <a:off x="304165" y="3702975"/>
            <a:ext cx="2288124" cy="802912"/>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ریسک سرطان کبد در مصرف قرص های پیشگیری از بارداری: 70-50% بیشتر</a:t>
            </a:r>
          </a:p>
        </p:txBody>
      </p:sp>
      <p:sp>
        <p:nvSpPr>
          <p:cNvPr id="161" name="Rectangle 160">
            <a:extLst>
              <a:ext uri="{FF2B5EF4-FFF2-40B4-BE49-F238E27FC236}">
                <a16:creationId xmlns:a16="http://schemas.microsoft.com/office/drawing/2014/main" id="{1758CBB6-D9E4-41B9-9401-3C576108E3E9}"/>
              </a:ext>
            </a:extLst>
          </p:cNvPr>
          <p:cNvSpPr/>
          <p:nvPr/>
        </p:nvSpPr>
        <p:spPr>
          <a:xfrm>
            <a:off x="304166" y="1820726"/>
            <a:ext cx="2156654" cy="733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62" name="Rectangle 161">
            <a:extLst>
              <a:ext uri="{FF2B5EF4-FFF2-40B4-BE49-F238E27FC236}">
                <a16:creationId xmlns:a16="http://schemas.microsoft.com/office/drawing/2014/main" id="{62CC963D-3ADB-42F9-86C0-E2E3765A4D43}"/>
              </a:ext>
            </a:extLst>
          </p:cNvPr>
          <p:cNvSpPr/>
          <p:nvPr/>
        </p:nvSpPr>
        <p:spPr>
          <a:xfrm>
            <a:off x="315218" y="1808543"/>
            <a:ext cx="2266018" cy="802912"/>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ریسک انواعی از سرطانهای مغز با مصرف قرص های ضد بارداری: 50% بیشتر</a:t>
            </a:r>
          </a:p>
        </p:txBody>
      </p:sp>
      <p:sp>
        <p:nvSpPr>
          <p:cNvPr id="164" name="Rectangle 163">
            <a:extLst>
              <a:ext uri="{FF2B5EF4-FFF2-40B4-BE49-F238E27FC236}">
                <a16:creationId xmlns:a16="http://schemas.microsoft.com/office/drawing/2014/main" id="{98881B66-E732-41C6-A7C6-126C1CD87D4C}"/>
              </a:ext>
            </a:extLst>
          </p:cNvPr>
          <p:cNvSpPr/>
          <p:nvPr/>
        </p:nvSpPr>
        <p:spPr>
          <a:xfrm>
            <a:off x="121983" y="2688712"/>
            <a:ext cx="1832898" cy="802912"/>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میزان سرطان سینه بعد از ورود این قرص ها به بازار 400 برابر </a:t>
            </a:r>
          </a:p>
        </p:txBody>
      </p:sp>
      <p:sp>
        <p:nvSpPr>
          <p:cNvPr id="170" name="Rectangle 169">
            <a:extLst>
              <a:ext uri="{FF2B5EF4-FFF2-40B4-BE49-F238E27FC236}">
                <a16:creationId xmlns:a16="http://schemas.microsoft.com/office/drawing/2014/main" id="{088AA8FE-9362-4675-8964-926D9DAB9FC4}"/>
              </a:ext>
            </a:extLst>
          </p:cNvPr>
          <p:cNvSpPr/>
          <p:nvPr/>
        </p:nvSpPr>
        <p:spPr>
          <a:xfrm>
            <a:off x="3062246" y="5147033"/>
            <a:ext cx="3123943" cy="471155"/>
          </a:xfrm>
          <a:prstGeom prst="rect">
            <a:avLst/>
          </a:prstGeom>
        </p:spPr>
        <p:txBody>
          <a:bodyPr wrap="square">
            <a:spAutoFit/>
          </a:bodyPr>
          <a:lstStyle/>
          <a:p>
            <a:pPr algn="ctr" rtl="1"/>
            <a:r>
              <a:rPr lang="en-US" sz="1231" b="1" dirty="0">
                <a:solidFill>
                  <a:schemeClr val="accent5">
                    <a:lumMod val="75000"/>
                  </a:schemeClr>
                </a:solidFill>
                <a:cs typeface="B Roya" panose="00000400000000000000" pitchFamily="2" charset="-78"/>
              </a:rPr>
              <a:t>IUD </a:t>
            </a:r>
            <a:r>
              <a:rPr lang="fa-IR" sz="1231" b="1" dirty="0">
                <a:solidFill>
                  <a:schemeClr val="accent5">
                    <a:lumMod val="75000"/>
                  </a:schemeClr>
                </a:solidFill>
                <a:cs typeface="B Roya" panose="00000400000000000000" pitchFamily="2" charset="-78"/>
              </a:rPr>
              <a:t>نوع هورمونی: ریسک پارگی رحم، عفونت های داخلی، و افزایش ریسک</a:t>
            </a:r>
            <a:r>
              <a:rPr lang="en-US" sz="1231" b="1" dirty="0">
                <a:solidFill>
                  <a:schemeClr val="accent5">
                    <a:lumMod val="75000"/>
                  </a:schemeClr>
                </a:solidFill>
                <a:cs typeface="B Roya" panose="00000400000000000000" pitchFamily="2" charset="-78"/>
              </a:rPr>
              <a:t>EP</a:t>
            </a:r>
            <a:r>
              <a:rPr lang="fa-IR" sz="1231" b="1" dirty="0">
                <a:solidFill>
                  <a:schemeClr val="accent5">
                    <a:lumMod val="75000"/>
                  </a:schemeClr>
                </a:solidFill>
                <a:cs typeface="B Roya" panose="00000400000000000000" pitchFamily="2" charset="-78"/>
              </a:rPr>
              <a:t>(حاملگی خارج رحمی) </a:t>
            </a:r>
          </a:p>
        </p:txBody>
      </p:sp>
      <p:pic>
        <p:nvPicPr>
          <p:cNvPr id="33" name="Picture 32">
            <a:extLst>
              <a:ext uri="{FF2B5EF4-FFF2-40B4-BE49-F238E27FC236}">
                <a16:creationId xmlns:a16="http://schemas.microsoft.com/office/drawing/2014/main" id="{C2B5FF6D-3ABF-47FA-B7C6-3FF60E7B72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83312" y="5741253"/>
            <a:ext cx="920736" cy="928107"/>
          </a:xfrm>
          <a:prstGeom prst="rect">
            <a:avLst/>
          </a:prstGeom>
        </p:spPr>
      </p:pic>
    </p:spTree>
    <p:extLst>
      <p:ext uri="{BB962C8B-B14F-4D97-AF65-F5344CB8AC3E}">
        <p14:creationId xmlns:p14="http://schemas.microsoft.com/office/powerpoint/2010/main" val="141488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wipe(down)">
                                      <p:cBhvr>
                                        <p:cTn id="7" dur="500"/>
                                        <p:tgtEl>
                                          <p:spTgt spid="17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9"/>
                                        </p:tgtEl>
                                        <p:attrNameLst>
                                          <p:attrName>style.visibility</p:attrName>
                                        </p:attrNameLst>
                                      </p:cBhvr>
                                      <p:to>
                                        <p:strVal val="visible"/>
                                      </p:to>
                                    </p:set>
                                    <p:animEffect transition="in" filter="wipe(down)">
                                      <p:cBhvr>
                                        <p:cTn id="10" dur="500"/>
                                        <p:tgtEl>
                                          <p:spTgt spid="16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8"/>
                                        </p:tgtEl>
                                        <p:attrNameLst>
                                          <p:attrName>style.visibility</p:attrName>
                                        </p:attrNameLst>
                                      </p:cBhvr>
                                      <p:to>
                                        <p:strVal val="visible"/>
                                      </p:to>
                                    </p:set>
                                    <p:animEffect transition="in" filter="wipe(down)">
                                      <p:cBhvr>
                                        <p:cTn id="13" dur="500"/>
                                        <p:tgtEl>
                                          <p:spTgt spid="16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7"/>
                                        </p:tgtEl>
                                        <p:attrNameLst>
                                          <p:attrName>style.visibility</p:attrName>
                                        </p:attrNameLst>
                                      </p:cBhvr>
                                      <p:to>
                                        <p:strVal val="visible"/>
                                      </p:to>
                                    </p:set>
                                    <p:animEffect transition="in" filter="wipe(down)">
                                      <p:cBhvr>
                                        <p:cTn id="16" dur="500"/>
                                        <p:tgtEl>
                                          <p:spTgt spid="16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66"/>
                                        </p:tgtEl>
                                        <p:attrNameLst>
                                          <p:attrName>style.visibility</p:attrName>
                                        </p:attrNameLst>
                                      </p:cBhvr>
                                      <p:to>
                                        <p:strVal val="visible"/>
                                      </p:to>
                                    </p:set>
                                    <p:animEffect transition="in" filter="wipe(down)">
                                      <p:cBhvr>
                                        <p:cTn id="19" dur="500"/>
                                        <p:tgtEl>
                                          <p:spTgt spid="16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wipe(down)">
                                      <p:cBhvr>
                                        <p:cTn id="22" dur="500"/>
                                        <p:tgtEl>
                                          <p:spTgt spid="16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9"/>
                                        </p:tgtEl>
                                        <p:attrNameLst>
                                          <p:attrName>style.visibility</p:attrName>
                                        </p:attrNameLst>
                                      </p:cBhvr>
                                      <p:to>
                                        <p:strVal val="visible"/>
                                      </p:to>
                                    </p:set>
                                    <p:animEffect transition="in" filter="wipe(down)">
                                      <p:cBhvr>
                                        <p:cTn id="25" dur="500"/>
                                        <p:tgtEl>
                                          <p:spTgt spid="13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40"/>
                                        </p:tgtEl>
                                        <p:attrNameLst>
                                          <p:attrName>style.visibility</p:attrName>
                                        </p:attrNameLst>
                                      </p:cBhvr>
                                      <p:to>
                                        <p:strVal val="visible"/>
                                      </p:to>
                                    </p:set>
                                    <p:animEffect transition="in" filter="wipe(down)">
                                      <p:cBhvr>
                                        <p:cTn id="28" dur="500"/>
                                        <p:tgtEl>
                                          <p:spTgt spid="14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8"/>
                                        </p:tgtEl>
                                        <p:attrNameLst>
                                          <p:attrName>style.visibility</p:attrName>
                                        </p:attrNameLst>
                                      </p:cBhvr>
                                      <p:to>
                                        <p:strVal val="visible"/>
                                      </p:to>
                                    </p:set>
                                    <p:animEffect transition="in" filter="wipe(down)">
                                      <p:cBhvr>
                                        <p:cTn id="31" dur="500"/>
                                        <p:tgtEl>
                                          <p:spTgt spid="138"/>
                                        </p:tgtEl>
                                      </p:cBhvr>
                                    </p:animEffect>
                                  </p:childTnLst>
                                </p:cTn>
                              </p:par>
                              <p:par>
                                <p:cTn id="32" presetID="22" presetClass="entr" presetSubtype="4"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down)">
                                      <p:cBhvr>
                                        <p:cTn id="34" dur="500"/>
                                        <p:tgtEl>
                                          <p:spTgt spid="4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28"/>
                                        </p:tgtEl>
                                        <p:attrNameLst>
                                          <p:attrName>style.visibility</p:attrName>
                                        </p:attrNameLst>
                                      </p:cBhvr>
                                      <p:to>
                                        <p:strVal val="visible"/>
                                      </p:to>
                                    </p:set>
                                    <p:animEffect transition="in" filter="wipe(down)">
                                      <p:cBhvr>
                                        <p:cTn id="37" dur="500"/>
                                        <p:tgtEl>
                                          <p:spTgt spid="128"/>
                                        </p:tgtEl>
                                      </p:cBhvr>
                                    </p:animEffect>
                                  </p:childTnLst>
                                </p:cTn>
                              </p:par>
                              <p:par>
                                <p:cTn id="38" presetID="22" presetClass="entr" presetSubtype="4" fill="hold"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down)">
                                      <p:cBhvr>
                                        <p:cTn id="40" dur="500"/>
                                        <p:tgtEl>
                                          <p:spTgt spid="4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42"/>
                                        </p:tgtEl>
                                        <p:attrNameLst>
                                          <p:attrName>style.visibility</p:attrName>
                                        </p:attrNameLst>
                                      </p:cBhvr>
                                      <p:to>
                                        <p:strVal val="visible"/>
                                      </p:to>
                                    </p:set>
                                    <p:animEffect transition="in" filter="wipe(down)">
                                      <p:cBhvr>
                                        <p:cTn id="43" dur="500"/>
                                        <p:tgtEl>
                                          <p:spTgt spid="14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43"/>
                                        </p:tgtEl>
                                        <p:attrNameLst>
                                          <p:attrName>style.visibility</p:attrName>
                                        </p:attrNameLst>
                                      </p:cBhvr>
                                      <p:to>
                                        <p:strVal val="visible"/>
                                      </p:to>
                                    </p:set>
                                    <p:animEffect transition="in" filter="wipe(down)">
                                      <p:cBhvr>
                                        <p:cTn id="46" dur="500"/>
                                        <p:tgtEl>
                                          <p:spTgt spid="14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44"/>
                                        </p:tgtEl>
                                        <p:attrNameLst>
                                          <p:attrName>style.visibility</p:attrName>
                                        </p:attrNameLst>
                                      </p:cBhvr>
                                      <p:to>
                                        <p:strVal val="visible"/>
                                      </p:to>
                                    </p:set>
                                    <p:animEffect transition="in" filter="wipe(down)">
                                      <p:cBhvr>
                                        <p:cTn id="49" dur="500"/>
                                        <p:tgtEl>
                                          <p:spTgt spid="14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45"/>
                                        </p:tgtEl>
                                        <p:attrNameLst>
                                          <p:attrName>style.visibility</p:attrName>
                                        </p:attrNameLst>
                                      </p:cBhvr>
                                      <p:to>
                                        <p:strVal val="visible"/>
                                      </p:to>
                                    </p:set>
                                    <p:animEffect transition="in" filter="wipe(down)">
                                      <p:cBhvr>
                                        <p:cTn id="52" dur="500"/>
                                        <p:tgtEl>
                                          <p:spTgt spid="145"/>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46"/>
                                        </p:tgtEl>
                                        <p:attrNameLst>
                                          <p:attrName>style.visibility</p:attrName>
                                        </p:attrNameLst>
                                      </p:cBhvr>
                                      <p:to>
                                        <p:strVal val="visible"/>
                                      </p:to>
                                    </p:set>
                                    <p:animEffect transition="in" filter="wipe(down)">
                                      <p:cBhvr>
                                        <p:cTn id="55" dur="500"/>
                                        <p:tgtEl>
                                          <p:spTgt spid="146"/>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47"/>
                                        </p:tgtEl>
                                        <p:attrNameLst>
                                          <p:attrName>style.visibility</p:attrName>
                                        </p:attrNameLst>
                                      </p:cBhvr>
                                      <p:to>
                                        <p:strVal val="visible"/>
                                      </p:to>
                                    </p:set>
                                    <p:animEffect transition="in" filter="wipe(down)">
                                      <p:cBhvr>
                                        <p:cTn id="58" dur="500"/>
                                        <p:tgtEl>
                                          <p:spTgt spid="147"/>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152"/>
                                        </p:tgtEl>
                                        <p:attrNameLst>
                                          <p:attrName>style.visibility</p:attrName>
                                        </p:attrNameLst>
                                      </p:cBhvr>
                                      <p:to>
                                        <p:strVal val="visible"/>
                                      </p:to>
                                    </p:set>
                                    <p:animEffect transition="in" filter="wipe(down)">
                                      <p:cBhvr>
                                        <p:cTn id="61" dur="500"/>
                                        <p:tgtEl>
                                          <p:spTgt spid="152"/>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54"/>
                                        </p:tgtEl>
                                        <p:attrNameLst>
                                          <p:attrName>style.visibility</p:attrName>
                                        </p:attrNameLst>
                                      </p:cBhvr>
                                      <p:to>
                                        <p:strVal val="visible"/>
                                      </p:to>
                                    </p:set>
                                    <p:animEffect transition="in" filter="wipe(down)">
                                      <p:cBhvr>
                                        <p:cTn id="64" dur="500"/>
                                        <p:tgtEl>
                                          <p:spTgt spid="154"/>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58"/>
                                        </p:tgtEl>
                                        <p:attrNameLst>
                                          <p:attrName>style.visibility</p:attrName>
                                        </p:attrNameLst>
                                      </p:cBhvr>
                                      <p:to>
                                        <p:strVal val="visible"/>
                                      </p:to>
                                    </p:set>
                                    <p:animEffect transition="in" filter="wipe(down)">
                                      <p:cBhvr>
                                        <p:cTn id="67" dur="500"/>
                                        <p:tgtEl>
                                          <p:spTgt spid="158"/>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60"/>
                                        </p:tgtEl>
                                        <p:attrNameLst>
                                          <p:attrName>style.visibility</p:attrName>
                                        </p:attrNameLst>
                                      </p:cBhvr>
                                      <p:to>
                                        <p:strVal val="visible"/>
                                      </p:to>
                                    </p:set>
                                    <p:animEffect transition="in" filter="wipe(down)">
                                      <p:cBhvr>
                                        <p:cTn id="70" dur="500"/>
                                        <p:tgtEl>
                                          <p:spTgt spid="160"/>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61"/>
                                        </p:tgtEl>
                                        <p:attrNameLst>
                                          <p:attrName>style.visibility</p:attrName>
                                        </p:attrNameLst>
                                      </p:cBhvr>
                                      <p:to>
                                        <p:strVal val="visible"/>
                                      </p:to>
                                    </p:set>
                                    <p:animEffect transition="in" filter="wipe(down)">
                                      <p:cBhvr>
                                        <p:cTn id="73" dur="500"/>
                                        <p:tgtEl>
                                          <p:spTgt spid="16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62"/>
                                        </p:tgtEl>
                                        <p:attrNameLst>
                                          <p:attrName>style.visibility</p:attrName>
                                        </p:attrNameLst>
                                      </p:cBhvr>
                                      <p:to>
                                        <p:strVal val="visible"/>
                                      </p:to>
                                    </p:set>
                                    <p:animEffect transition="in" filter="wipe(down)">
                                      <p:cBhvr>
                                        <p:cTn id="76" dur="500"/>
                                        <p:tgtEl>
                                          <p:spTgt spid="162"/>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164"/>
                                        </p:tgtEl>
                                        <p:attrNameLst>
                                          <p:attrName>style.visibility</p:attrName>
                                        </p:attrNameLst>
                                      </p:cBhvr>
                                      <p:to>
                                        <p:strVal val="visible"/>
                                      </p:to>
                                    </p:set>
                                    <p:animEffect transition="in" filter="wipe(down)">
                                      <p:cBhvr>
                                        <p:cTn id="79" dur="500"/>
                                        <p:tgtEl>
                                          <p:spTgt spid="164"/>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70"/>
                                        </p:tgtEl>
                                        <p:attrNameLst>
                                          <p:attrName>style.visibility</p:attrName>
                                        </p:attrNameLst>
                                      </p:cBhvr>
                                      <p:to>
                                        <p:strVal val="visible"/>
                                      </p:to>
                                    </p:set>
                                    <p:animEffect transition="in" filter="wipe(down)">
                                      <p:cBhvr>
                                        <p:cTn id="82"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animBg="1"/>
      <p:bldP spid="169" grpId="0" animBg="1"/>
      <p:bldP spid="168" grpId="0" animBg="1"/>
      <p:bldP spid="167" grpId="0" animBg="1"/>
      <p:bldP spid="166" grpId="0" animBg="1"/>
      <p:bldP spid="165" grpId="0" animBg="1"/>
      <p:bldP spid="139" grpId="0" animBg="1"/>
      <p:bldP spid="140" grpId="0" animBg="1"/>
      <p:bldP spid="138" grpId="0" animBg="1"/>
      <p:bldP spid="128" grpId="0" animBg="1"/>
      <p:bldP spid="142" grpId="0" animBg="1"/>
      <p:bldP spid="143" grpId="0" animBg="1"/>
      <p:bldP spid="144" grpId="0" animBg="1"/>
      <p:bldP spid="145" grpId="0" animBg="1"/>
      <p:bldP spid="146" grpId="0" animBg="1"/>
      <p:bldP spid="147" grpId="0" animBg="1"/>
      <p:bldP spid="152" grpId="0"/>
      <p:bldP spid="154" grpId="0"/>
      <p:bldP spid="158" grpId="0"/>
      <p:bldP spid="160" grpId="0"/>
      <p:bldP spid="161" grpId="0" animBg="1"/>
      <p:bldP spid="162" grpId="0"/>
      <p:bldP spid="164" grpId="0"/>
      <p:bldP spid="17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142162">
            <a:off x="2820096" y="2483764"/>
            <a:ext cx="7420178" cy="879701"/>
          </a:xfrm>
        </p:spPr>
        <p:txBody>
          <a:bodyPr>
            <a:noAutofit/>
          </a:bodyPr>
          <a:lstStyle/>
          <a:p>
            <a:r>
              <a:rPr lang="fa-IR" sz="6157" dirty="0">
                <a:ln>
                  <a:solidFill>
                    <a:schemeClr val="tx1"/>
                  </a:solidFill>
                </a:ln>
                <a:solidFill>
                  <a:srgbClr val="FF0000"/>
                </a:solidFill>
                <a:cs typeface="B Rose" panose="00000400000000000000" pitchFamily="2" charset="-78"/>
              </a:rPr>
              <a:t>عقیم سازی </a:t>
            </a:r>
            <a:r>
              <a:rPr lang="fa-IR" sz="6157" u="sng" dirty="0">
                <a:ln>
                  <a:solidFill>
                    <a:schemeClr val="tx1"/>
                  </a:solidFill>
                </a:ln>
                <a:cs typeface="B Rose" panose="00000400000000000000" pitchFamily="2" charset="-78"/>
              </a:rPr>
              <a:t>رایگان</a:t>
            </a:r>
            <a:endParaRPr lang="en-US" sz="6157" u="sng" dirty="0">
              <a:ln>
                <a:solidFill>
                  <a:schemeClr val="tx1"/>
                </a:solidFill>
              </a:ln>
              <a:cs typeface="B Rose" panose="00000400000000000000" pitchFamily="2" charset="-78"/>
            </a:endParaRPr>
          </a:p>
        </p:txBody>
      </p:sp>
      <p:sp>
        <p:nvSpPr>
          <p:cNvPr id="3" name="TextBox 2"/>
          <p:cNvSpPr txBox="1"/>
          <p:nvPr/>
        </p:nvSpPr>
        <p:spPr>
          <a:xfrm rot="16200000">
            <a:off x="435075" y="2815510"/>
            <a:ext cx="5465541" cy="1039644"/>
          </a:xfrm>
          <a:prstGeom prst="rect">
            <a:avLst/>
          </a:prstGeom>
          <a:noFill/>
        </p:spPr>
        <p:txBody>
          <a:bodyPr wrap="square" rtlCol="0">
            <a:spAutoFit/>
          </a:bodyPr>
          <a:lstStyle/>
          <a:p>
            <a:r>
              <a:rPr lang="fa-IR" sz="3078" dirty="0">
                <a:ln>
                  <a:solidFill>
                    <a:schemeClr val="tx1"/>
                  </a:solidFill>
                </a:ln>
                <a:solidFill>
                  <a:schemeClr val="accent6">
                    <a:lumMod val="75000"/>
                  </a:schemeClr>
                </a:solidFill>
              </a:rPr>
              <a:t>- - - - - - - - - - - - - - - - - - - - - -</a:t>
            </a:r>
            <a:endParaRPr lang="en-US" sz="1385" dirty="0"/>
          </a:p>
        </p:txBody>
      </p:sp>
      <p:sp>
        <p:nvSpPr>
          <p:cNvPr id="4" name="Rectangle 3"/>
          <p:cNvSpPr/>
          <p:nvPr/>
        </p:nvSpPr>
        <p:spPr>
          <a:xfrm>
            <a:off x="324035" y="620688"/>
            <a:ext cx="3167845" cy="54101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pic>
        <p:nvPicPr>
          <p:cNvPr id="5" name="Picture 4">
            <a:extLst>
              <a:ext uri="{FF2B5EF4-FFF2-40B4-BE49-F238E27FC236}">
                <a16:creationId xmlns:a16="http://schemas.microsoft.com/office/drawing/2014/main" id="{AAFDF6E9-2646-42FE-9861-D57DE1EAD7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7368" y="5669245"/>
            <a:ext cx="920736" cy="928107"/>
          </a:xfrm>
          <a:prstGeom prst="rect">
            <a:avLst/>
          </a:prstGeom>
        </p:spPr>
      </p:pic>
    </p:spTree>
    <p:extLst>
      <p:ext uri="{BB962C8B-B14F-4D97-AF65-F5344CB8AC3E}">
        <p14:creationId xmlns:p14="http://schemas.microsoft.com/office/powerpoint/2010/main" val="1272641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39552" y="4288016"/>
            <a:ext cx="3960440" cy="16071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9913" indent="-219913" algn="ctr">
              <a:buFont typeface="Arial" panose="020B0604020202020204" pitchFamily="34" charset="0"/>
              <a:buChar char="•"/>
            </a:pPr>
            <a:endParaRPr lang="en-US" sz="1385" dirty="0">
              <a:solidFill>
                <a:schemeClr val="tx1"/>
              </a:solidFill>
              <a:cs typeface="B Nazanin" panose="00000400000000000000" pitchFamily="2" charset="-78"/>
            </a:endParaRPr>
          </a:p>
          <a:p>
            <a:pPr marL="219913" indent="-219913" algn="ctr">
              <a:buFont typeface="Arial" panose="020B0604020202020204" pitchFamily="34" charset="0"/>
              <a:buChar char="•"/>
            </a:pPr>
            <a:endParaRPr lang="en-US" sz="1385" dirty="0">
              <a:solidFill>
                <a:schemeClr val="tx1"/>
              </a:solidFill>
              <a:cs typeface="B Nazanin" panose="00000400000000000000" pitchFamily="2" charset="-78"/>
            </a:endParaRPr>
          </a:p>
          <a:p>
            <a:pPr marL="219913" indent="-219913" algn="ctr">
              <a:buFont typeface="Arial" panose="020B0604020202020204" pitchFamily="34" charset="0"/>
              <a:buChar char="•"/>
            </a:pPr>
            <a:endParaRPr lang="en-US" sz="1385" dirty="0">
              <a:solidFill>
                <a:schemeClr val="tx1"/>
              </a:solidFill>
              <a:cs typeface="B Nazanin" panose="00000400000000000000" pitchFamily="2" charset="-78"/>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 t="4259" r="3581" b="40371"/>
          <a:stretch/>
        </p:blipFill>
        <p:spPr>
          <a:xfrm>
            <a:off x="181806" y="940352"/>
            <a:ext cx="4554788" cy="4954855"/>
          </a:xfrm>
          <a:prstGeom prst="rect">
            <a:avLst/>
          </a:prstGeom>
        </p:spPr>
      </p:pic>
      <p:sp>
        <p:nvSpPr>
          <p:cNvPr id="12" name="Title 1"/>
          <p:cNvSpPr>
            <a:spLocks noGrp="1"/>
          </p:cNvSpPr>
          <p:nvPr>
            <p:ph type="title"/>
          </p:nvPr>
        </p:nvSpPr>
        <p:spPr>
          <a:xfrm>
            <a:off x="5292465" y="1101344"/>
            <a:ext cx="3491484" cy="4792097"/>
          </a:xfrm>
        </p:spPr>
        <p:txBody>
          <a:bodyPr>
            <a:noAutofit/>
          </a:bodyPr>
          <a:lstStyle/>
          <a:p>
            <a:pPr algn="r" rtl="1"/>
            <a:r>
              <a:rPr lang="fa-IR" sz="1539" dirty="0">
                <a:solidFill>
                  <a:schemeClr val="tx1"/>
                </a:solidFill>
                <a:cs typeface="B Titr" panose="00000700000000000000" pitchFamily="2" charset="-78"/>
              </a:rPr>
              <a:t>ایران نیم درصد جمعیت مردان جهان را دارد ولی طی بیش از 25 </a:t>
            </a:r>
            <a:r>
              <a:rPr lang="fa-IR" sz="1539" dirty="0">
                <a:solidFill>
                  <a:srgbClr val="FF0000"/>
                </a:solidFill>
                <a:cs typeface="B Titr" panose="00000700000000000000" pitchFamily="2" charset="-78"/>
              </a:rPr>
              <a:t>سال یک و نیم درصد موارد وازکتومی</a:t>
            </a:r>
            <a:r>
              <a:rPr lang="fa-IR" sz="1539" dirty="0">
                <a:solidFill>
                  <a:schemeClr val="tx1"/>
                </a:solidFill>
                <a:cs typeface="B Titr" panose="00000700000000000000" pitchFamily="2" charset="-78"/>
              </a:rPr>
              <a:t> را به خود اختصاص داده و سالانه به طور متوسط 30 هزار وازکتومی در ایران انجام می شد. </a:t>
            </a:r>
            <a:br>
              <a:rPr lang="fa-IR" sz="1539" dirty="0">
                <a:solidFill>
                  <a:schemeClr val="tx1"/>
                </a:solidFill>
                <a:cs typeface="B Titr" panose="00000700000000000000" pitchFamily="2" charset="-78"/>
              </a:rPr>
            </a:br>
            <a:br>
              <a:rPr lang="fa-IR" sz="1539" dirty="0">
                <a:solidFill>
                  <a:schemeClr val="tx1"/>
                </a:solidFill>
                <a:cs typeface="B Titr" panose="00000700000000000000" pitchFamily="2" charset="-78"/>
              </a:rPr>
            </a:br>
            <a:r>
              <a:rPr lang="fa-IR" sz="1539" dirty="0">
                <a:solidFill>
                  <a:schemeClr val="tx1"/>
                </a:solidFill>
                <a:cs typeface="B Titr" panose="00000700000000000000" pitchFamily="2" charset="-78"/>
              </a:rPr>
              <a:t>طبق اعلام وزارت بهداشت تا سال 1388 سالیانه </a:t>
            </a:r>
            <a:r>
              <a:rPr lang="fa-IR" sz="1539" dirty="0">
                <a:solidFill>
                  <a:srgbClr val="FF0000"/>
                </a:solidFill>
                <a:cs typeface="B Titr" panose="00000700000000000000" pitchFamily="2" charset="-78"/>
              </a:rPr>
              <a:t>90 هزار عمل توبکتومی </a:t>
            </a:r>
            <a:r>
              <a:rPr lang="fa-IR" sz="1539" dirty="0">
                <a:solidFill>
                  <a:schemeClr val="tx1"/>
                </a:solidFill>
                <a:cs typeface="B Titr" panose="00000700000000000000" pitchFamily="2" charset="-78"/>
              </a:rPr>
              <a:t>(عقیم سازی زنان) صورت می گرفته است.</a:t>
            </a:r>
            <a:br>
              <a:rPr lang="fa-IR" sz="1539" dirty="0">
                <a:solidFill>
                  <a:schemeClr val="tx1"/>
                </a:solidFill>
                <a:cs typeface="B Titr" panose="00000700000000000000" pitchFamily="2" charset="-78"/>
              </a:rPr>
            </a:br>
            <a:br>
              <a:rPr lang="fa-IR" sz="1539" dirty="0">
                <a:solidFill>
                  <a:schemeClr val="tx1"/>
                </a:solidFill>
                <a:cs typeface="B Titr" panose="00000700000000000000" pitchFamily="2" charset="-78"/>
              </a:rPr>
            </a:br>
            <a:r>
              <a:rPr lang="fa-IR" sz="1539" dirty="0">
                <a:solidFill>
                  <a:schemeClr val="tx1"/>
                </a:solidFill>
                <a:cs typeface="B Titr" panose="00000700000000000000" pitchFamily="2" charset="-78"/>
              </a:rPr>
              <a:t>پس از تغییر سیاست های جمعیتی آمار توبکتومی های رایگان توسط وزارت بهداشت اعلام نشده است.</a:t>
            </a:r>
            <a:br>
              <a:rPr lang="fa-IR" sz="1539" dirty="0">
                <a:solidFill>
                  <a:schemeClr val="tx1"/>
                </a:solidFill>
                <a:cs typeface="B Titr" panose="00000700000000000000" pitchFamily="2" charset="-78"/>
              </a:rPr>
            </a:br>
            <a:br>
              <a:rPr lang="fa-IR" sz="1539" dirty="0">
                <a:solidFill>
                  <a:schemeClr val="tx1"/>
                </a:solidFill>
                <a:cs typeface="B Titr" panose="00000700000000000000" pitchFamily="2" charset="-78"/>
              </a:rPr>
            </a:br>
            <a:r>
              <a:rPr lang="fa-IR" sz="1539" dirty="0">
                <a:solidFill>
                  <a:schemeClr val="tx1"/>
                </a:solidFill>
                <a:cs typeface="B Titr" panose="00000700000000000000" pitchFamily="2" charset="-78"/>
              </a:rPr>
              <a:t>پژوهشی که در سال 93 در تهران انجام شد و در نشریه پژوهش در پزشکی منتشر شد ، نشان میداد که 15،4% موارد جلوگیری از بارداری از روش عقیم سازی استفاده می کنند.</a:t>
            </a:r>
            <a:br>
              <a:rPr lang="fa-IR" sz="1539" dirty="0">
                <a:solidFill>
                  <a:schemeClr val="tx1"/>
                </a:solidFill>
                <a:cs typeface="B Titr" panose="00000700000000000000" pitchFamily="2" charset="-78"/>
              </a:rPr>
            </a:br>
            <a:br>
              <a:rPr lang="fa-IR" sz="1539" dirty="0">
                <a:solidFill>
                  <a:schemeClr val="tx1"/>
                </a:solidFill>
                <a:cs typeface="B Titr" panose="00000700000000000000" pitchFamily="2" charset="-78"/>
              </a:rPr>
            </a:br>
            <a:r>
              <a:rPr lang="fa-IR" sz="1539" dirty="0">
                <a:solidFill>
                  <a:srgbClr val="FF0000"/>
                </a:solidFill>
                <a:cs typeface="B Titr" panose="00000700000000000000" pitchFamily="2" charset="-78"/>
              </a:rPr>
              <a:t>هزینه عقیم سازی </a:t>
            </a:r>
            <a:r>
              <a:rPr lang="fa-IR" sz="1539" dirty="0">
                <a:solidFill>
                  <a:schemeClr val="tx1"/>
                </a:solidFill>
                <a:cs typeface="B Titr" panose="00000700000000000000" pitchFamily="2" charset="-78"/>
              </a:rPr>
              <a:t>به صورت آزاد   2 تا 8 میلیون تومان است .</a:t>
            </a:r>
            <a:endParaRPr lang="en-US" sz="1539" dirty="0">
              <a:solidFill>
                <a:schemeClr val="tx1"/>
              </a:solidFill>
              <a:cs typeface="B Titr" panose="00000700000000000000" pitchFamily="2" charset="-78"/>
            </a:endParaRPr>
          </a:p>
        </p:txBody>
      </p:sp>
      <p:sp>
        <p:nvSpPr>
          <p:cNvPr id="13" name="Oval 12"/>
          <p:cNvSpPr/>
          <p:nvPr/>
        </p:nvSpPr>
        <p:spPr>
          <a:xfrm>
            <a:off x="1357618" y="1655548"/>
            <a:ext cx="443363" cy="327253"/>
          </a:xfrm>
          <a:prstGeom prst="ellipse">
            <a:avLst/>
          </a:prstGeom>
          <a:noFill/>
          <a:ln w="28575">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pic>
        <p:nvPicPr>
          <p:cNvPr id="6" name="Picture 5">
            <a:extLst>
              <a:ext uri="{FF2B5EF4-FFF2-40B4-BE49-F238E27FC236}">
                <a16:creationId xmlns:a16="http://schemas.microsoft.com/office/drawing/2014/main" id="{5CB2452D-17C0-4A8D-B37F-6142CC912B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5877272"/>
            <a:ext cx="920736" cy="928107"/>
          </a:xfrm>
          <a:prstGeom prst="rect">
            <a:avLst/>
          </a:prstGeom>
        </p:spPr>
      </p:pic>
      <p:sp>
        <p:nvSpPr>
          <p:cNvPr id="7" name="Rectangle: Rounded Corners 6">
            <a:extLst>
              <a:ext uri="{FF2B5EF4-FFF2-40B4-BE49-F238E27FC236}">
                <a16:creationId xmlns:a16="http://schemas.microsoft.com/office/drawing/2014/main" id="{C3482089-67D6-49A8-9F01-99CC2BDB7615}"/>
              </a:ext>
            </a:extLst>
          </p:cNvPr>
          <p:cNvSpPr/>
          <p:nvPr/>
        </p:nvSpPr>
        <p:spPr>
          <a:xfrm>
            <a:off x="971600" y="116632"/>
            <a:ext cx="6984776"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وضعیت عقیم سازی دایم در ایران؟؟؟؟</a:t>
            </a:r>
            <a:endParaRPr lang="en-US" sz="2400" dirty="0">
              <a:cs typeface="B Homa" panose="00000400000000000000" pitchFamily="2" charset="-78"/>
            </a:endParaRPr>
          </a:p>
        </p:txBody>
      </p:sp>
    </p:spTree>
    <p:extLst>
      <p:ext uri="{BB962C8B-B14F-4D97-AF65-F5344CB8AC3E}">
        <p14:creationId xmlns:p14="http://schemas.microsoft.com/office/powerpoint/2010/main" val="849894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470892" y="1156765"/>
            <a:ext cx="8479317" cy="4489050"/>
          </a:xfrm>
        </p:spPr>
        <p:txBody>
          <a:bodyPr/>
          <a:lstStyle/>
          <a:p>
            <a:pPr lvl="1" algn="just" rtl="1">
              <a:buFont typeface="Wingdings" panose="05000000000000000000" pitchFamily="2" charset="2"/>
              <a:buChar char="§"/>
            </a:pPr>
            <a:r>
              <a:rPr lang="fa-IR" sz="2155" dirty="0">
                <a:cs typeface="B Nazanin" panose="00000400000000000000" pitchFamily="2" charset="-78"/>
              </a:rPr>
              <a:t>بر اساس کتاب مرجع زنان و نازایی اسپیروف تا </a:t>
            </a:r>
            <a:r>
              <a:rPr lang="fa-IR" sz="2155" dirty="0">
                <a:solidFill>
                  <a:srgbClr val="FF0000"/>
                </a:solidFill>
                <a:cs typeface="B Nazanin" panose="00000400000000000000" pitchFamily="2" charset="-78"/>
              </a:rPr>
              <a:t>25 درصد از زنان امریکایی </a:t>
            </a:r>
            <a:r>
              <a:rPr lang="fa-IR" sz="2155" dirty="0">
                <a:cs typeface="B Nazanin" panose="00000400000000000000" pitchFamily="2" charset="-78"/>
              </a:rPr>
              <a:t>در سال‌های پس از توبکتومی از انجام این عمل برگشت ناپذیر </a:t>
            </a:r>
            <a:r>
              <a:rPr lang="fa-IR" sz="2155" dirty="0">
                <a:solidFill>
                  <a:srgbClr val="FF0000"/>
                </a:solidFill>
                <a:cs typeface="B Nazanin" panose="00000400000000000000" pitchFamily="2" charset="-78"/>
              </a:rPr>
              <a:t>اظهار پشیمانی </a:t>
            </a:r>
            <a:r>
              <a:rPr lang="fa-IR" sz="2155" dirty="0">
                <a:cs typeface="B Nazanin" panose="00000400000000000000" pitchFamily="2" charset="-78"/>
              </a:rPr>
              <a:t>میکنند. </a:t>
            </a:r>
          </a:p>
          <a:p>
            <a:pPr lvl="1" algn="just" rtl="1">
              <a:buFont typeface="Wingdings" panose="05000000000000000000" pitchFamily="2" charset="2"/>
              <a:buChar char="§"/>
            </a:pPr>
            <a:r>
              <a:rPr lang="fa-IR" sz="2155" dirty="0">
                <a:cs typeface="B Nazanin" panose="00000400000000000000" pitchFamily="2" charset="-78"/>
              </a:rPr>
              <a:t>بر اساس مطالعه جهانیان و همکارانش در همدان، </a:t>
            </a:r>
            <a:r>
              <a:rPr lang="fa-IR" sz="2155" dirty="0">
                <a:solidFill>
                  <a:srgbClr val="FF0000"/>
                </a:solidFill>
                <a:cs typeface="B Nazanin" panose="00000400000000000000" pitchFamily="2" charset="-78"/>
              </a:rPr>
              <a:t>بروز اضطراب و افسردگی </a:t>
            </a:r>
            <a:r>
              <a:rPr lang="fa-IR" sz="2155" dirty="0">
                <a:cs typeface="B Nazanin" panose="00000400000000000000" pitchFamily="2" charset="-78"/>
              </a:rPr>
              <a:t>در زنانی که تحت عمل توبکتومی قرار میگیرند به طور معناداری بیش از استفاده از روش های موقت جلوگیری از بارداری است.  </a:t>
            </a:r>
          </a:p>
          <a:p>
            <a:pPr lvl="1" algn="just" rtl="1">
              <a:buFont typeface="Wingdings" panose="05000000000000000000" pitchFamily="2" charset="2"/>
              <a:buChar char="§"/>
            </a:pPr>
            <a:r>
              <a:rPr lang="fa-IR" sz="2155" dirty="0">
                <a:cs typeface="B Nazanin" panose="00000400000000000000" pitchFamily="2" charset="-78"/>
              </a:rPr>
              <a:t>هم چنین بر اساس مطالعه ای که کاظمیان و همکارانش در شهرکرد انجام دادند انجام عمل توبکتومی موجب افزایش بروز معنا دار </a:t>
            </a:r>
            <a:r>
              <a:rPr lang="fa-IR" sz="2155" dirty="0">
                <a:solidFill>
                  <a:srgbClr val="FF0000"/>
                </a:solidFill>
                <a:cs typeface="B Nazanin" panose="00000400000000000000" pitchFamily="2" charset="-78"/>
              </a:rPr>
              <a:t>اختلالات روانپزشکی در بین زنان </a:t>
            </a:r>
            <a:r>
              <a:rPr lang="fa-IR" sz="2155" dirty="0">
                <a:cs typeface="B Nazanin" panose="00000400000000000000" pitchFamily="2" charset="-78"/>
              </a:rPr>
              <a:t>مربوطه میشود.  </a:t>
            </a:r>
          </a:p>
          <a:p>
            <a:pPr lvl="1" algn="just" rtl="1">
              <a:buFont typeface="Wingdings" panose="05000000000000000000" pitchFamily="2" charset="2"/>
              <a:buChar char="§"/>
            </a:pPr>
            <a:r>
              <a:rPr lang="fa-IR" sz="2155" dirty="0">
                <a:cs typeface="B Nazanin" panose="00000400000000000000" pitchFamily="2" charset="-78"/>
              </a:rPr>
              <a:t>مطالعه دیگری نیز نشان می دهد که انجام عمل توبکتومی موجب کاهش معنا دار کیفیت زندگی و </a:t>
            </a:r>
            <a:r>
              <a:rPr lang="fa-IR" sz="2155" dirty="0">
                <a:solidFill>
                  <a:srgbClr val="FF0000"/>
                </a:solidFill>
                <a:cs typeface="B Nazanin" panose="00000400000000000000" pitchFamily="2" charset="-78"/>
              </a:rPr>
              <a:t>افزایش معنادار بی‌نظمی های قاعدگی </a:t>
            </a:r>
            <a:r>
              <a:rPr lang="fa-IR" sz="2155" dirty="0">
                <a:cs typeface="B Nazanin" panose="00000400000000000000" pitchFamily="2" charset="-78"/>
              </a:rPr>
              <a:t>و </a:t>
            </a:r>
            <a:r>
              <a:rPr lang="fa-IR" sz="2155" dirty="0">
                <a:solidFill>
                  <a:srgbClr val="FF0000"/>
                </a:solidFill>
                <a:cs typeface="B Nazanin" panose="00000400000000000000" pitchFamily="2" charset="-78"/>
              </a:rPr>
              <a:t>طولانی شدن سیکل قاعدگی </a:t>
            </a:r>
            <a:r>
              <a:rPr lang="fa-IR" sz="2155" dirty="0">
                <a:cs typeface="B Nazanin" panose="00000400000000000000" pitchFamily="2" charset="-78"/>
              </a:rPr>
              <a:t>در زنان میشود. </a:t>
            </a:r>
          </a:p>
          <a:p>
            <a:pPr lvl="1" algn="just" rtl="1">
              <a:buFont typeface="Wingdings" panose="05000000000000000000" pitchFamily="2" charset="2"/>
              <a:buChar char="§"/>
            </a:pPr>
            <a:r>
              <a:rPr lang="fa-IR" sz="2155" dirty="0">
                <a:cs typeface="B Nazanin" panose="00000400000000000000" pitchFamily="2" charset="-78"/>
              </a:rPr>
              <a:t>عقیم سازی در برخی دیگر از کشورهای مذهبی نیز بدون دلایل پزشکی آزاد نیست. به عنوان مثال در امارات  و ونزوئلا  عقیم سازی بدون دلایل پزشکی مجاز نمی باشد. </a:t>
            </a:r>
          </a:p>
        </p:txBody>
      </p:sp>
      <p:sp>
        <p:nvSpPr>
          <p:cNvPr id="3" name="Rectangle: Rounded Corners 2">
            <a:extLst>
              <a:ext uri="{FF2B5EF4-FFF2-40B4-BE49-F238E27FC236}">
                <a16:creationId xmlns:a16="http://schemas.microsoft.com/office/drawing/2014/main" id="{DBA38836-45A3-487E-8C2E-E9D5605F2C6B}"/>
              </a:ext>
            </a:extLst>
          </p:cNvPr>
          <p:cNvSpPr/>
          <p:nvPr/>
        </p:nvSpPr>
        <p:spPr>
          <a:xfrm>
            <a:off x="971600" y="260648"/>
            <a:ext cx="6984776"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عوارض عقیم سازی دایم در منابع پزشکی</a:t>
            </a:r>
            <a:endParaRPr lang="en-US" sz="2400" dirty="0">
              <a:cs typeface="B Homa" panose="00000400000000000000" pitchFamily="2" charset="-78"/>
            </a:endParaRPr>
          </a:p>
        </p:txBody>
      </p:sp>
      <p:pic>
        <p:nvPicPr>
          <p:cNvPr id="5" name="Picture 4">
            <a:extLst>
              <a:ext uri="{FF2B5EF4-FFF2-40B4-BE49-F238E27FC236}">
                <a16:creationId xmlns:a16="http://schemas.microsoft.com/office/drawing/2014/main" id="{662D90D7-2EB0-4A9A-9372-5DF4E2BB9C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877272"/>
            <a:ext cx="920736" cy="928107"/>
          </a:xfrm>
          <a:prstGeom prst="rect">
            <a:avLst/>
          </a:prstGeom>
        </p:spPr>
      </p:pic>
    </p:spTree>
    <p:extLst>
      <p:ext uri="{BB962C8B-B14F-4D97-AF65-F5344CB8AC3E}">
        <p14:creationId xmlns:p14="http://schemas.microsoft.com/office/powerpoint/2010/main" val="1389304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63E8641-ABC1-46D2-8B33-9B2AE897CD22}"/>
              </a:ext>
            </a:extLst>
          </p:cNvPr>
          <p:cNvGrpSpPr/>
          <p:nvPr/>
        </p:nvGrpSpPr>
        <p:grpSpPr>
          <a:xfrm>
            <a:off x="1800414" y="620754"/>
            <a:ext cx="5543172" cy="5688343"/>
            <a:chOff x="2692652" y="-219770"/>
            <a:chExt cx="7390896" cy="7390896"/>
          </a:xfrm>
        </p:grpSpPr>
        <p:sp>
          <p:nvSpPr>
            <p:cNvPr id="19" name="Oval 18">
              <a:extLst>
                <a:ext uri="{FF2B5EF4-FFF2-40B4-BE49-F238E27FC236}">
                  <a16:creationId xmlns:a16="http://schemas.microsoft.com/office/drawing/2014/main" id="{24351491-1D0E-4505-A5D9-BF1C94B83DDE}"/>
                </a:ext>
              </a:extLst>
            </p:cNvPr>
            <p:cNvSpPr/>
            <p:nvPr/>
          </p:nvSpPr>
          <p:spPr>
            <a:xfrm>
              <a:off x="3965566" y="1020304"/>
              <a:ext cx="4817392" cy="48173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12" name="Group 11">
              <a:extLst>
                <a:ext uri="{FF2B5EF4-FFF2-40B4-BE49-F238E27FC236}">
                  <a16:creationId xmlns:a16="http://schemas.microsoft.com/office/drawing/2014/main" id="{16C94614-3D67-4022-A22E-D899791CB557}"/>
                </a:ext>
              </a:extLst>
            </p:cNvPr>
            <p:cNvGrpSpPr/>
            <p:nvPr/>
          </p:nvGrpSpPr>
          <p:grpSpPr>
            <a:xfrm>
              <a:off x="4510142" y="1551042"/>
              <a:ext cx="3755916" cy="3755916"/>
              <a:chOff x="4191108" y="934346"/>
              <a:chExt cx="3755916" cy="3755916"/>
            </a:xfrm>
          </p:grpSpPr>
          <p:sp>
            <p:nvSpPr>
              <p:cNvPr id="8" name="Oval 7">
                <a:extLst>
                  <a:ext uri="{FF2B5EF4-FFF2-40B4-BE49-F238E27FC236}">
                    <a16:creationId xmlns:a16="http://schemas.microsoft.com/office/drawing/2014/main" id="{16DEF3A7-3439-4D38-AC01-87BEDBF26D75}"/>
                  </a:ext>
                </a:extLst>
              </p:cNvPr>
              <p:cNvSpPr/>
              <p:nvPr/>
            </p:nvSpPr>
            <p:spPr>
              <a:xfrm>
                <a:off x="4191108" y="934346"/>
                <a:ext cx="3755916" cy="3755916"/>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 name="Oval 9">
                <a:extLst>
                  <a:ext uri="{FF2B5EF4-FFF2-40B4-BE49-F238E27FC236}">
                    <a16:creationId xmlns:a16="http://schemas.microsoft.com/office/drawing/2014/main" id="{DE0C659D-5453-4438-A1D7-AB0BB2F13795}"/>
                  </a:ext>
                </a:extLst>
              </p:cNvPr>
              <p:cNvSpPr/>
              <p:nvPr/>
            </p:nvSpPr>
            <p:spPr>
              <a:xfrm>
                <a:off x="4713736" y="1517490"/>
                <a:ext cx="2682984" cy="2682984"/>
              </a:xfrm>
              <a:prstGeom prst="ellipse">
                <a:avLst/>
              </a:prstGeom>
              <a:solidFill>
                <a:srgbClr val="F7A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pic>
            <p:nvPicPr>
              <p:cNvPr id="5" name="Graphic 4" descr="No sign">
                <a:extLst>
                  <a:ext uri="{FF2B5EF4-FFF2-40B4-BE49-F238E27FC236}">
                    <a16:creationId xmlns:a16="http://schemas.microsoft.com/office/drawing/2014/main" id="{8BD6F66C-ADB5-4DC1-9884-3C9B4AF6D4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7542" y="1381296"/>
                <a:ext cx="2955372" cy="2955372"/>
              </a:xfrm>
              <a:prstGeom prst="rect">
                <a:avLst/>
              </a:prstGeom>
              <a:effectLst>
                <a:outerShdw blurRad="50800" dist="38100" dir="5400000" algn="t" rotWithShape="0">
                  <a:prstClr val="black">
                    <a:alpha val="40000"/>
                  </a:prstClr>
                </a:outerShdw>
              </a:effectLst>
            </p:spPr>
          </p:pic>
        </p:grpSp>
        <p:grpSp>
          <p:nvGrpSpPr>
            <p:cNvPr id="14" name="Group 13">
              <a:extLst>
                <a:ext uri="{FF2B5EF4-FFF2-40B4-BE49-F238E27FC236}">
                  <a16:creationId xmlns:a16="http://schemas.microsoft.com/office/drawing/2014/main" id="{CE8A83C4-9463-4AB5-835E-7820D2F13237}"/>
                </a:ext>
              </a:extLst>
            </p:cNvPr>
            <p:cNvGrpSpPr/>
            <p:nvPr/>
          </p:nvGrpSpPr>
          <p:grpSpPr>
            <a:xfrm>
              <a:off x="5365180" y="5347025"/>
              <a:ext cx="2128910" cy="985355"/>
              <a:chOff x="6731000" y="4480568"/>
              <a:chExt cx="4305301" cy="985355"/>
            </a:xfrm>
          </p:grpSpPr>
          <p:sp>
            <p:nvSpPr>
              <p:cNvPr id="15" name="Rectangle 14">
                <a:extLst>
                  <a:ext uri="{FF2B5EF4-FFF2-40B4-BE49-F238E27FC236}">
                    <a16:creationId xmlns:a16="http://schemas.microsoft.com/office/drawing/2014/main" id="{4298304C-642B-4A68-91CD-472D65DE7857}"/>
                  </a:ext>
                </a:extLst>
              </p:cNvPr>
              <p:cNvSpPr/>
              <p:nvPr/>
            </p:nvSpPr>
            <p:spPr>
              <a:xfrm>
                <a:off x="6731000" y="4480568"/>
                <a:ext cx="4305301" cy="48676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16" name="Rectangle 15">
                <a:extLst>
                  <a:ext uri="{FF2B5EF4-FFF2-40B4-BE49-F238E27FC236}">
                    <a16:creationId xmlns:a16="http://schemas.microsoft.com/office/drawing/2014/main" id="{151EAE83-DB8A-4BFC-81F5-5EA814C5AEA7}"/>
                  </a:ext>
                </a:extLst>
              </p:cNvPr>
              <p:cNvSpPr/>
              <p:nvPr/>
            </p:nvSpPr>
            <p:spPr>
              <a:xfrm>
                <a:off x="6731000" y="5007399"/>
                <a:ext cx="4305301" cy="3552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17" name="Rectangle 16">
                <a:extLst>
                  <a:ext uri="{FF2B5EF4-FFF2-40B4-BE49-F238E27FC236}">
                    <a16:creationId xmlns:a16="http://schemas.microsoft.com/office/drawing/2014/main" id="{FA2EB11A-DC4A-4AD5-9473-0485A48730B2}"/>
                  </a:ext>
                </a:extLst>
              </p:cNvPr>
              <p:cNvSpPr/>
              <p:nvPr/>
            </p:nvSpPr>
            <p:spPr>
              <a:xfrm>
                <a:off x="6832600" y="4484179"/>
                <a:ext cx="4203701" cy="981744"/>
              </a:xfrm>
              <a:prstGeom prst="rect">
                <a:avLst/>
              </a:prstGeom>
            </p:spPr>
            <p:txBody>
              <a:bodyPr wrap="square">
                <a:spAutoFit/>
              </a:bodyPr>
              <a:lstStyle/>
              <a:p>
                <a:pPr algn="ctr" rtl="1"/>
                <a:r>
                  <a:rPr lang="fa-IR" sz="2155" b="1" dirty="0">
                    <a:solidFill>
                      <a:schemeClr val="accent5">
                        <a:lumMod val="75000"/>
                      </a:schemeClr>
                    </a:solidFill>
                    <a:cs typeface="B Roya" panose="00000400000000000000" pitchFamily="2" charset="-78"/>
                  </a:rPr>
                  <a:t>بستن لوله‌ها،</a:t>
                </a:r>
                <a:endParaRPr lang="en-US" sz="2155" b="1" dirty="0">
                  <a:solidFill>
                    <a:schemeClr val="accent5">
                      <a:lumMod val="75000"/>
                    </a:schemeClr>
                  </a:solidFill>
                  <a:cs typeface="B Roya" panose="00000400000000000000" pitchFamily="2" charset="-78"/>
                </a:endParaRPr>
              </a:p>
              <a:p>
                <a:pPr algn="ctr" rtl="1"/>
                <a:r>
                  <a:rPr lang="fa-IR" sz="2155" b="1" dirty="0">
                    <a:solidFill>
                      <a:schemeClr val="accent5">
                        <a:lumMod val="75000"/>
                      </a:schemeClr>
                    </a:solidFill>
                    <a:cs typeface="B Roya" panose="00000400000000000000" pitchFamily="2" charset="-78"/>
                  </a:rPr>
                  <a:t>عقیمی دائم </a:t>
                </a:r>
              </a:p>
            </p:txBody>
          </p:sp>
        </p:grpSp>
        <p:sp>
          <p:nvSpPr>
            <p:cNvPr id="20" name="Oval 19">
              <a:extLst>
                <a:ext uri="{FF2B5EF4-FFF2-40B4-BE49-F238E27FC236}">
                  <a16:creationId xmlns:a16="http://schemas.microsoft.com/office/drawing/2014/main" id="{1BA63A40-424F-442C-9005-CB3C735FD788}"/>
                </a:ext>
              </a:extLst>
            </p:cNvPr>
            <p:cNvSpPr/>
            <p:nvPr/>
          </p:nvSpPr>
          <p:spPr>
            <a:xfrm>
              <a:off x="3329841" y="384579"/>
              <a:ext cx="6088842" cy="608884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 name="Oval 20">
              <a:extLst>
                <a:ext uri="{FF2B5EF4-FFF2-40B4-BE49-F238E27FC236}">
                  <a16:creationId xmlns:a16="http://schemas.microsoft.com/office/drawing/2014/main" id="{BD833529-8BE3-4A91-A6C0-15633B8DAEDA}"/>
                </a:ext>
              </a:extLst>
            </p:cNvPr>
            <p:cNvSpPr/>
            <p:nvPr/>
          </p:nvSpPr>
          <p:spPr>
            <a:xfrm>
              <a:off x="2692652" y="-219770"/>
              <a:ext cx="7390896" cy="739089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dirty="0"/>
            </a:p>
          </p:txBody>
        </p:sp>
      </p:grpSp>
      <p:grpSp>
        <p:nvGrpSpPr>
          <p:cNvPr id="6" name="Group 5">
            <a:extLst>
              <a:ext uri="{FF2B5EF4-FFF2-40B4-BE49-F238E27FC236}">
                <a16:creationId xmlns:a16="http://schemas.microsoft.com/office/drawing/2014/main" id="{34661D44-67A1-4244-B733-A2EEAE283559}"/>
              </a:ext>
            </a:extLst>
          </p:cNvPr>
          <p:cNvGrpSpPr/>
          <p:nvPr/>
        </p:nvGrpSpPr>
        <p:grpSpPr>
          <a:xfrm>
            <a:off x="317026" y="2227991"/>
            <a:ext cx="2723123" cy="660205"/>
            <a:chOff x="1502379" y="2123607"/>
            <a:chExt cx="2551151" cy="602727"/>
          </a:xfrm>
        </p:grpSpPr>
        <p:sp>
          <p:nvSpPr>
            <p:cNvPr id="23" name="Rectangle 22">
              <a:extLst>
                <a:ext uri="{FF2B5EF4-FFF2-40B4-BE49-F238E27FC236}">
                  <a16:creationId xmlns:a16="http://schemas.microsoft.com/office/drawing/2014/main" id="{3D979E5A-84E7-43F2-B3AD-2B35801FCEB9}"/>
                </a:ext>
              </a:extLst>
            </p:cNvPr>
            <p:cNvSpPr/>
            <p:nvPr/>
          </p:nvSpPr>
          <p:spPr>
            <a:xfrm>
              <a:off x="3627671" y="2139330"/>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4" name="Rectangle 23">
              <a:extLst>
                <a:ext uri="{FF2B5EF4-FFF2-40B4-BE49-F238E27FC236}">
                  <a16:creationId xmlns:a16="http://schemas.microsoft.com/office/drawing/2014/main" id="{48D7032C-3376-4713-9D80-70A0643F7D18}"/>
                </a:ext>
              </a:extLst>
            </p:cNvPr>
            <p:cNvSpPr/>
            <p:nvPr/>
          </p:nvSpPr>
          <p:spPr>
            <a:xfrm>
              <a:off x="1502379" y="2149575"/>
              <a:ext cx="2125292" cy="18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5" name="Rectangle 24">
              <a:extLst>
                <a:ext uri="{FF2B5EF4-FFF2-40B4-BE49-F238E27FC236}">
                  <a16:creationId xmlns:a16="http://schemas.microsoft.com/office/drawing/2014/main" id="{470DB482-9134-47BC-9870-6457A5866BAA}"/>
                </a:ext>
              </a:extLst>
            </p:cNvPr>
            <p:cNvSpPr/>
            <p:nvPr/>
          </p:nvSpPr>
          <p:spPr>
            <a:xfrm>
              <a:off x="1502379" y="2344911"/>
              <a:ext cx="2125292" cy="19078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6" name="Rectangle 25">
              <a:extLst>
                <a:ext uri="{FF2B5EF4-FFF2-40B4-BE49-F238E27FC236}">
                  <a16:creationId xmlns:a16="http://schemas.microsoft.com/office/drawing/2014/main" id="{56E3B226-59B4-40D8-9B97-B06E76FB619E}"/>
                </a:ext>
              </a:extLst>
            </p:cNvPr>
            <p:cNvSpPr/>
            <p:nvPr/>
          </p:nvSpPr>
          <p:spPr>
            <a:xfrm>
              <a:off x="1507611" y="2535548"/>
              <a:ext cx="2545919"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27" name="Group 26">
              <a:extLst>
                <a:ext uri="{FF2B5EF4-FFF2-40B4-BE49-F238E27FC236}">
                  <a16:creationId xmlns:a16="http://schemas.microsoft.com/office/drawing/2014/main" id="{AF9DD669-D060-4B08-BE0D-38C5A5745164}"/>
                </a:ext>
              </a:extLst>
            </p:cNvPr>
            <p:cNvGrpSpPr/>
            <p:nvPr/>
          </p:nvGrpSpPr>
          <p:grpSpPr>
            <a:xfrm>
              <a:off x="1537789" y="2562630"/>
              <a:ext cx="1124673" cy="118594"/>
              <a:chOff x="25764" y="3508316"/>
              <a:chExt cx="3648664" cy="384742"/>
            </a:xfrm>
          </p:grpSpPr>
          <p:sp>
            <p:nvSpPr>
              <p:cNvPr id="28" name="Oval 27">
                <a:extLst>
                  <a:ext uri="{FF2B5EF4-FFF2-40B4-BE49-F238E27FC236}">
                    <a16:creationId xmlns:a16="http://schemas.microsoft.com/office/drawing/2014/main" id="{6E1905F7-10F2-4528-842E-A7F97DA8BC20}"/>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 name="Oval 28">
                <a:extLst>
                  <a:ext uri="{FF2B5EF4-FFF2-40B4-BE49-F238E27FC236}">
                    <a16:creationId xmlns:a16="http://schemas.microsoft.com/office/drawing/2014/main" id="{EAB758C4-6C67-4280-BFAA-926C900BB678}"/>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 name="Oval 29">
                <a:extLst>
                  <a:ext uri="{FF2B5EF4-FFF2-40B4-BE49-F238E27FC236}">
                    <a16:creationId xmlns:a16="http://schemas.microsoft.com/office/drawing/2014/main" id="{DE144BE9-2BA2-4B3E-9304-7CC456C9498C}"/>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 name="Oval 30">
                <a:extLst>
                  <a:ext uri="{FF2B5EF4-FFF2-40B4-BE49-F238E27FC236}">
                    <a16:creationId xmlns:a16="http://schemas.microsoft.com/office/drawing/2014/main" id="{F1451B52-83FB-4F32-AFFE-9942B62FB733}"/>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 name="Oval 31">
                <a:extLst>
                  <a:ext uri="{FF2B5EF4-FFF2-40B4-BE49-F238E27FC236}">
                    <a16:creationId xmlns:a16="http://schemas.microsoft.com/office/drawing/2014/main" id="{349857DB-BCCF-4000-A0B0-05A42300489D}"/>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 name="Oval 32">
                <a:extLst>
                  <a:ext uri="{FF2B5EF4-FFF2-40B4-BE49-F238E27FC236}">
                    <a16:creationId xmlns:a16="http://schemas.microsoft.com/office/drawing/2014/main" id="{A9F2D4C6-B88C-4410-B588-7796F14CF4BC}"/>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4" name="Oval 33">
                <a:extLst>
                  <a:ext uri="{FF2B5EF4-FFF2-40B4-BE49-F238E27FC236}">
                    <a16:creationId xmlns:a16="http://schemas.microsoft.com/office/drawing/2014/main" id="{A318AAE5-18B6-4458-8628-431191D4DAE9}"/>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 name="Oval 34">
                <a:extLst>
                  <a:ext uri="{FF2B5EF4-FFF2-40B4-BE49-F238E27FC236}">
                    <a16:creationId xmlns:a16="http://schemas.microsoft.com/office/drawing/2014/main" id="{10B696EB-311E-44FB-B447-1DAC44955384}"/>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 name="Oval 35">
                <a:extLst>
                  <a:ext uri="{FF2B5EF4-FFF2-40B4-BE49-F238E27FC236}">
                    <a16:creationId xmlns:a16="http://schemas.microsoft.com/office/drawing/2014/main" id="{E8080D44-827C-4E04-BF69-EFC883405087}"/>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 name="Oval 36">
                <a:extLst>
                  <a:ext uri="{FF2B5EF4-FFF2-40B4-BE49-F238E27FC236}">
                    <a16:creationId xmlns:a16="http://schemas.microsoft.com/office/drawing/2014/main" id="{EA2BC379-6370-4DA3-A026-DCC9BF037421}"/>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 name="Oval 37">
                <a:extLst>
                  <a:ext uri="{FF2B5EF4-FFF2-40B4-BE49-F238E27FC236}">
                    <a16:creationId xmlns:a16="http://schemas.microsoft.com/office/drawing/2014/main" id="{A1A0DC6B-5FB3-4074-BA3A-C0AC0CEA51AF}"/>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9" name="Oval 38">
                <a:extLst>
                  <a:ext uri="{FF2B5EF4-FFF2-40B4-BE49-F238E27FC236}">
                    <a16:creationId xmlns:a16="http://schemas.microsoft.com/office/drawing/2014/main" id="{A5A09FF5-1C52-42E4-B91D-8CB8B7EB3686}"/>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0" name="Oval 39">
                <a:extLst>
                  <a:ext uri="{FF2B5EF4-FFF2-40B4-BE49-F238E27FC236}">
                    <a16:creationId xmlns:a16="http://schemas.microsoft.com/office/drawing/2014/main" id="{ABDECB55-990C-4CF5-AC47-DBBB1F34F66B}"/>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 name="Oval 40">
                <a:extLst>
                  <a:ext uri="{FF2B5EF4-FFF2-40B4-BE49-F238E27FC236}">
                    <a16:creationId xmlns:a16="http://schemas.microsoft.com/office/drawing/2014/main" id="{9C132197-F041-45BB-8DBF-B1EB132D299D}"/>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 name="Oval 41">
                <a:extLst>
                  <a:ext uri="{FF2B5EF4-FFF2-40B4-BE49-F238E27FC236}">
                    <a16:creationId xmlns:a16="http://schemas.microsoft.com/office/drawing/2014/main" id="{ABD1426A-3BF0-4B03-89E9-73FAFBD14EF0}"/>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 name="Oval 42">
                <a:extLst>
                  <a:ext uri="{FF2B5EF4-FFF2-40B4-BE49-F238E27FC236}">
                    <a16:creationId xmlns:a16="http://schemas.microsoft.com/office/drawing/2014/main" id="{B575B582-3F9C-4040-85A9-2C677F5149B1}"/>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 name="Oval 43">
                <a:extLst>
                  <a:ext uri="{FF2B5EF4-FFF2-40B4-BE49-F238E27FC236}">
                    <a16:creationId xmlns:a16="http://schemas.microsoft.com/office/drawing/2014/main" id="{41359001-7204-4996-9FD7-E435EA4C95E1}"/>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5" name="Oval 44">
                <a:extLst>
                  <a:ext uri="{FF2B5EF4-FFF2-40B4-BE49-F238E27FC236}">
                    <a16:creationId xmlns:a16="http://schemas.microsoft.com/office/drawing/2014/main" id="{E71134E1-9C69-4BD1-AF2C-D09DDA83CAC3}"/>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6" name="Oval 45">
                <a:extLst>
                  <a:ext uri="{FF2B5EF4-FFF2-40B4-BE49-F238E27FC236}">
                    <a16:creationId xmlns:a16="http://schemas.microsoft.com/office/drawing/2014/main" id="{3521C591-8C2B-4B61-8D95-50C1022A5C3E}"/>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7" name="Oval 46">
                <a:extLst>
                  <a:ext uri="{FF2B5EF4-FFF2-40B4-BE49-F238E27FC236}">
                    <a16:creationId xmlns:a16="http://schemas.microsoft.com/office/drawing/2014/main" id="{93B80F82-3745-4B1D-A757-7FD468B394CD}"/>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8" name="Oval 47">
                <a:extLst>
                  <a:ext uri="{FF2B5EF4-FFF2-40B4-BE49-F238E27FC236}">
                    <a16:creationId xmlns:a16="http://schemas.microsoft.com/office/drawing/2014/main" id="{1FA8AC6D-8B6A-4997-B04A-DC9A7FFECF03}"/>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9" name="Oval 48">
                <a:extLst>
                  <a:ext uri="{FF2B5EF4-FFF2-40B4-BE49-F238E27FC236}">
                    <a16:creationId xmlns:a16="http://schemas.microsoft.com/office/drawing/2014/main" id="{A374B010-1FF1-4D16-BB47-2CFF0C4732B9}"/>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50" name="Group 49">
              <a:extLst>
                <a:ext uri="{FF2B5EF4-FFF2-40B4-BE49-F238E27FC236}">
                  <a16:creationId xmlns:a16="http://schemas.microsoft.com/office/drawing/2014/main" id="{F9A9F4CF-5588-4EFF-AB2C-48165DE673FD}"/>
                </a:ext>
              </a:extLst>
            </p:cNvPr>
            <p:cNvGrpSpPr/>
            <p:nvPr/>
          </p:nvGrpSpPr>
          <p:grpSpPr>
            <a:xfrm>
              <a:off x="2882921" y="2562630"/>
              <a:ext cx="1124673" cy="118594"/>
              <a:chOff x="25764" y="3508316"/>
              <a:chExt cx="3648664" cy="384742"/>
            </a:xfrm>
          </p:grpSpPr>
          <p:sp>
            <p:nvSpPr>
              <p:cNvPr id="51" name="Oval 50">
                <a:extLst>
                  <a:ext uri="{FF2B5EF4-FFF2-40B4-BE49-F238E27FC236}">
                    <a16:creationId xmlns:a16="http://schemas.microsoft.com/office/drawing/2014/main" id="{E2959109-81D8-4073-B7B2-767CF4791C91}"/>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2" name="Oval 51">
                <a:extLst>
                  <a:ext uri="{FF2B5EF4-FFF2-40B4-BE49-F238E27FC236}">
                    <a16:creationId xmlns:a16="http://schemas.microsoft.com/office/drawing/2014/main" id="{E7CCCB03-A29E-4E52-A7FB-54900170C971}"/>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3" name="Oval 52">
                <a:extLst>
                  <a:ext uri="{FF2B5EF4-FFF2-40B4-BE49-F238E27FC236}">
                    <a16:creationId xmlns:a16="http://schemas.microsoft.com/office/drawing/2014/main" id="{B7BB4AEE-D436-4D3D-B6A4-432006FF6BE6}"/>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4" name="Oval 53">
                <a:extLst>
                  <a:ext uri="{FF2B5EF4-FFF2-40B4-BE49-F238E27FC236}">
                    <a16:creationId xmlns:a16="http://schemas.microsoft.com/office/drawing/2014/main" id="{797671A4-5E28-447B-940D-27F6AB66F5D4}"/>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5" name="Oval 54">
                <a:extLst>
                  <a:ext uri="{FF2B5EF4-FFF2-40B4-BE49-F238E27FC236}">
                    <a16:creationId xmlns:a16="http://schemas.microsoft.com/office/drawing/2014/main" id="{5E5E12F5-F814-43AF-A2A2-AFDCC9D0D144}"/>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6" name="Oval 55">
                <a:extLst>
                  <a:ext uri="{FF2B5EF4-FFF2-40B4-BE49-F238E27FC236}">
                    <a16:creationId xmlns:a16="http://schemas.microsoft.com/office/drawing/2014/main" id="{FCC4A72C-97A7-4C99-A0AE-6CF7F05380FF}"/>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7" name="Oval 56">
                <a:extLst>
                  <a:ext uri="{FF2B5EF4-FFF2-40B4-BE49-F238E27FC236}">
                    <a16:creationId xmlns:a16="http://schemas.microsoft.com/office/drawing/2014/main" id="{CE9AA535-992F-445B-833E-B4361ABB671A}"/>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8" name="Oval 57">
                <a:extLst>
                  <a:ext uri="{FF2B5EF4-FFF2-40B4-BE49-F238E27FC236}">
                    <a16:creationId xmlns:a16="http://schemas.microsoft.com/office/drawing/2014/main" id="{456B78C5-FA5F-4A86-861A-94D873193340}"/>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9" name="Oval 58">
                <a:extLst>
                  <a:ext uri="{FF2B5EF4-FFF2-40B4-BE49-F238E27FC236}">
                    <a16:creationId xmlns:a16="http://schemas.microsoft.com/office/drawing/2014/main" id="{582E62E4-CD8B-40FF-BFC1-64C9F2DC10D9}"/>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0" name="Oval 59">
                <a:extLst>
                  <a:ext uri="{FF2B5EF4-FFF2-40B4-BE49-F238E27FC236}">
                    <a16:creationId xmlns:a16="http://schemas.microsoft.com/office/drawing/2014/main" id="{B4C81BE8-DF44-4A3C-AE48-C91750A56034}"/>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1" name="Oval 60">
                <a:extLst>
                  <a:ext uri="{FF2B5EF4-FFF2-40B4-BE49-F238E27FC236}">
                    <a16:creationId xmlns:a16="http://schemas.microsoft.com/office/drawing/2014/main" id="{E1BD272D-E858-4F58-81B7-835555BCCA9E}"/>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2" name="Oval 61">
                <a:extLst>
                  <a:ext uri="{FF2B5EF4-FFF2-40B4-BE49-F238E27FC236}">
                    <a16:creationId xmlns:a16="http://schemas.microsoft.com/office/drawing/2014/main" id="{DCA0DD91-5FC3-4FCF-9AC5-F9207D02FAB3}"/>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3" name="Oval 62">
                <a:extLst>
                  <a:ext uri="{FF2B5EF4-FFF2-40B4-BE49-F238E27FC236}">
                    <a16:creationId xmlns:a16="http://schemas.microsoft.com/office/drawing/2014/main" id="{AF2C26F1-E78A-4D33-A82F-201C2ED393A3}"/>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4" name="Oval 63">
                <a:extLst>
                  <a:ext uri="{FF2B5EF4-FFF2-40B4-BE49-F238E27FC236}">
                    <a16:creationId xmlns:a16="http://schemas.microsoft.com/office/drawing/2014/main" id="{E2FE0EEF-F5AB-42C2-A7BD-7F7F63516027}"/>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5" name="Oval 64">
                <a:extLst>
                  <a:ext uri="{FF2B5EF4-FFF2-40B4-BE49-F238E27FC236}">
                    <a16:creationId xmlns:a16="http://schemas.microsoft.com/office/drawing/2014/main" id="{9B8FFEE5-7F55-41A5-A175-721B20A72528}"/>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6" name="Oval 65">
                <a:extLst>
                  <a:ext uri="{FF2B5EF4-FFF2-40B4-BE49-F238E27FC236}">
                    <a16:creationId xmlns:a16="http://schemas.microsoft.com/office/drawing/2014/main" id="{CB42A4D1-9D36-40AC-B324-61BA87AD954F}"/>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7" name="Oval 66">
                <a:extLst>
                  <a:ext uri="{FF2B5EF4-FFF2-40B4-BE49-F238E27FC236}">
                    <a16:creationId xmlns:a16="http://schemas.microsoft.com/office/drawing/2014/main" id="{9F4E3748-4B14-4076-8561-53615901EE13}"/>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8" name="Oval 67">
                <a:extLst>
                  <a:ext uri="{FF2B5EF4-FFF2-40B4-BE49-F238E27FC236}">
                    <a16:creationId xmlns:a16="http://schemas.microsoft.com/office/drawing/2014/main" id="{896D2077-233D-4E32-85B4-20C020E7ED99}"/>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9" name="Oval 68">
                <a:extLst>
                  <a:ext uri="{FF2B5EF4-FFF2-40B4-BE49-F238E27FC236}">
                    <a16:creationId xmlns:a16="http://schemas.microsoft.com/office/drawing/2014/main" id="{3669223F-2F8C-40C6-9EE9-EB6E28EF10A4}"/>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0" name="Oval 69">
                <a:extLst>
                  <a:ext uri="{FF2B5EF4-FFF2-40B4-BE49-F238E27FC236}">
                    <a16:creationId xmlns:a16="http://schemas.microsoft.com/office/drawing/2014/main" id="{C7268A66-FF61-4FD1-B723-EEDD32BE3298}"/>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1" name="Oval 70">
                <a:extLst>
                  <a:ext uri="{FF2B5EF4-FFF2-40B4-BE49-F238E27FC236}">
                    <a16:creationId xmlns:a16="http://schemas.microsoft.com/office/drawing/2014/main" id="{2B2B9B39-B409-4EE7-9418-CF99FF6868D8}"/>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2" name="Oval 71">
                <a:extLst>
                  <a:ext uri="{FF2B5EF4-FFF2-40B4-BE49-F238E27FC236}">
                    <a16:creationId xmlns:a16="http://schemas.microsoft.com/office/drawing/2014/main" id="{73E98CD5-2A9B-4417-874B-60E5FBA33594}"/>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sp>
          <p:nvSpPr>
            <p:cNvPr id="73" name="Rectangle 72">
              <a:extLst>
                <a:ext uri="{FF2B5EF4-FFF2-40B4-BE49-F238E27FC236}">
                  <a16:creationId xmlns:a16="http://schemas.microsoft.com/office/drawing/2014/main" id="{C1BF23A7-7D93-447E-B5C6-33DFBC0C6D8B}"/>
                </a:ext>
              </a:extLst>
            </p:cNvPr>
            <p:cNvSpPr/>
            <p:nvPr/>
          </p:nvSpPr>
          <p:spPr>
            <a:xfrm>
              <a:off x="1713129" y="2123607"/>
              <a:ext cx="1945696" cy="516771"/>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ابتلای دو برابری به کیست‌های تخمدان </a:t>
              </a:r>
            </a:p>
          </p:txBody>
        </p:sp>
        <p:sp>
          <p:nvSpPr>
            <p:cNvPr id="447" name="Rectangle 446">
              <a:extLst>
                <a:ext uri="{FF2B5EF4-FFF2-40B4-BE49-F238E27FC236}">
                  <a16:creationId xmlns:a16="http://schemas.microsoft.com/office/drawing/2014/main" id="{F0D7EFC1-0549-4DD6-92B8-CDC76ABB019F}"/>
                </a:ext>
              </a:extLst>
            </p:cNvPr>
            <p:cNvSpPr/>
            <p:nvPr/>
          </p:nvSpPr>
          <p:spPr>
            <a:xfrm>
              <a:off x="3667734" y="2160140"/>
              <a:ext cx="332379" cy="343793"/>
            </a:xfrm>
            <a:prstGeom prst="rect">
              <a:avLst/>
            </a:prstGeom>
          </p:spPr>
          <p:txBody>
            <a:bodyPr wrap="square">
              <a:spAutoFit/>
            </a:bodyPr>
            <a:lstStyle/>
            <a:p>
              <a:pPr algn="ctr" rtl="1"/>
              <a:r>
                <a:rPr lang="fa-IR" sz="1847" b="1" dirty="0">
                  <a:solidFill>
                    <a:schemeClr val="accent5">
                      <a:lumMod val="75000"/>
                    </a:schemeClr>
                  </a:solidFill>
                  <a:cs typeface="B Roya" panose="00000400000000000000" pitchFamily="2" charset="-78"/>
                </a:rPr>
                <a:t>2</a:t>
              </a:r>
            </a:p>
          </p:txBody>
        </p:sp>
      </p:grpSp>
      <p:grpSp>
        <p:nvGrpSpPr>
          <p:cNvPr id="4" name="Group 3">
            <a:extLst>
              <a:ext uri="{FF2B5EF4-FFF2-40B4-BE49-F238E27FC236}">
                <a16:creationId xmlns:a16="http://schemas.microsoft.com/office/drawing/2014/main" id="{44245633-DA48-4CBA-978B-2179A8B1F6D4}"/>
              </a:ext>
            </a:extLst>
          </p:cNvPr>
          <p:cNvGrpSpPr/>
          <p:nvPr/>
        </p:nvGrpSpPr>
        <p:grpSpPr>
          <a:xfrm>
            <a:off x="2906920" y="1169946"/>
            <a:ext cx="2593365" cy="616676"/>
            <a:chOff x="4782561" y="703894"/>
            <a:chExt cx="2551151" cy="591156"/>
          </a:xfrm>
        </p:grpSpPr>
        <p:sp>
          <p:nvSpPr>
            <p:cNvPr id="236" name="Rectangle 235">
              <a:extLst>
                <a:ext uri="{FF2B5EF4-FFF2-40B4-BE49-F238E27FC236}">
                  <a16:creationId xmlns:a16="http://schemas.microsoft.com/office/drawing/2014/main" id="{9B1EBA10-666A-43E8-8A54-2D9A1AA196DB}"/>
                </a:ext>
              </a:extLst>
            </p:cNvPr>
            <p:cNvSpPr/>
            <p:nvPr/>
          </p:nvSpPr>
          <p:spPr>
            <a:xfrm>
              <a:off x="6907853" y="708046"/>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7" name="Rectangle 236">
              <a:extLst>
                <a:ext uri="{FF2B5EF4-FFF2-40B4-BE49-F238E27FC236}">
                  <a16:creationId xmlns:a16="http://schemas.microsoft.com/office/drawing/2014/main" id="{16A26906-44DC-4BED-A306-E6E94A00BA8B}"/>
                </a:ext>
              </a:extLst>
            </p:cNvPr>
            <p:cNvSpPr/>
            <p:nvPr/>
          </p:nvSpPr>
          <p:spPr>
            <a:xfrm>
              <a:off x="4782561" y="718291"/>
              <a:ext cx="2125292" cy="18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8" name="Rectangle 237">
              <a:extLst>
                <a:ext uri="{FF2B5EF4-FFF2-40B4-BE49-F238E27FC236}">
                  <a16:creationId xmlns:a16="http://schemas.microsoft.com/office/drawing/2014/main" id="{C8899292-BDB9-4029-B8A0-0983FED1EB27}"/>
                </a:ext>
              </a:extLst>
            </p:cNvPr>
            <p:cNvSpPr/>
            <p:nvPr/>
          </p:nvSpPr>
          <p:spPr>
            <a:xfrm>
              <a:off x="4782561" y="913627"/>
              <a:ext cx="2125292" cy="19078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39" name="Rectangle 238">
              <a:extLst>
                <a:ext uri="{FF2B5EF4-FFF2-40B4-BE49-F238E27FC236}">
                  <a16:creationId xmlns:a16="http://schemas.microsoft.com/office/drawing/2014/main" id="{06379385-7607-4CBA-8F40-924828956039}"/>
                </a:ext>
              </a:extLst>
            </p:cNvPr>
            <p:cNvSpPr/>
            <p:nvPr/>
          </p:nvSpPr>
          <p:spPr>
            <a:xfrm>
              <a:off x="4787793" y="1104264"/>
              <a:ext cx="2545919"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240" name="Group 239">
              <a:extLst>
                <a:ext uri="{FF2B5EF4-FFF2-40B4-BE49-F238E27FC236}">
                  <a16:creationId xmlns:a16="http://schemas.microsoft.com/office/drawing/2014/main" id="{EA37C234-EEC7-4CB9-AB32-0E38CB3B7003}"/>
                </a:ext>
              </a:extLst>
            </p:cNvPr>
            <p:cNvGrpSpPr/>
            <p:nvPr/>
          </p:nvGrpSpPr>
          <p:grpSpPr>
            <a:xfrm>
              <a:off x="4817971" y="1131346"/>
              <a:ext cx="1124673" cy="118594"/>
              <a:chOff x="25764" y="3508316"/>
              <a:chExt cx="3648664" cy="384742"/>
            </a:xfrm>
          </p:grpSpPr>
          <p:sp>
            <p:nvSpPr>
              <p:cNvPr id="266" name="Oval 265">
                <a:extLst>
                  <a:ext uri="{FF2B5EF4-FFF2-40B4-BE49-F238E27FC236}">
                    <a16:creationId xmlns:a16="http://schemas.microsoft.com/office/drawing/2014/main" id="{4B05D799-6DA4-46D8-AFF0-5962688D1576}"/>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7" name="Oval 266">
                <a:extLst>
                  <a:ext uri="{FF2B5EF4-FFF2-40B4-BE49-F238E27FC236}">
                    <a16:creationId xmlns:a16="http://schemas.microsoft.com/office/drawing/2014/main" id="{C4ED4A43-64F0-43FE-8434-FD43F556D953}"/>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8" name="Oval 267">
                <a:extLst>
                  <a:ext uri="{FF2B5EF4-FFF2-40B4-BE49-F238E27FC236}">
                    <a16:creationId xmlns:a16="http://schemas.microsoft.com/office/drawing/2014/main" id="{8AD49971-FC77-407A-96A5-F606BC568DDB}"/>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9" name="Oval 268">
                <a:extLst>
                  <a:ext uri="{FF2B5EF4-FFF2-40B4-BE49-F238E27FC236}">
                    <a16:creationId xmlns:a16="http://schemas.microsoft.com/office/drawing/2014/main" id="{FB74147C-83EC-412E-9528-A9A80AC41D93}"/>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0" name="Oval 269">
                <a:extLst>
                  <a:ext uri="{FF2B5EF4-FFF2-40B4-BE49-F238E27FC236}">
                    <a16:creationId xmlns:a16="http://schemas.microsoft.com/office/drawing/2014/main" id="{9B368905-D383-4AFC-82C5-404B2E81F1DF}"/>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1" name="Oval 270">
                <a:extLst>
                  <a:ext uri="{FF2B5EF4-FFF2-40B4-BE49-F238E27FC236}">
                    <a16:creationId xmlns:a16="http://schemas.microsoft.com/office/drawing/2014/main" id="{B0BE3336-5475-4CFE-BCE8-2EE42E1943B8}"/>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2" name="Oval 271">
                <a:extLst>
                  <a:ext uri="{FF2B5EF4-FFF2-40B4-BE49-F238E27FC236}">
                    <a16:creationId xmlns:a16="http://schemas.microsoft.com/office/drawing/2014/main" id="{C0CCF8D3-BCA5-42EF-B6D7-06FA18081689}"/>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3" name="Oval 272">
                <a:extLst>
                  <a:ext uri="{FF2B5EF4-FFF2-40B4-BE49-F238E27FC236}">
                    <a16:creationId xmlns:a16="http://schemas.microsoft.com/office/drawing/2014/main" id="{93CA0A3E-BEC3-41DF-AE9D-5BD4A855AD87}"/>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4" name="Oval 273">
                <a:extLst>
                  <a:ext uri="{FF2B5EF4-FFF2-40B4-BE49-F238E27FC236}">
                    <a16:creationId xmlns:a16="http://schemas.microsoft.com/office/drawing/2014/main" id="{0F9D5B33-DD9B-47AB-A47E-12D1C4262118}"/>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5" name="Oval 274">
                <a:extLst>
                  <a:ext uri="{FF2B5EF4-FFF2-40B4-BE49-F238E27FC236}">
                    <a16:creationId xmlns:a16="http://schemas.microsoft.com/office/drawing/2014/main" id="{C3BE633A-E417-4352-BB92-6503F6A842EE}"/>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6" name="Oval 275">
                <a:extLst>
                  <a:ext uri="{FF2B5EF4-FFF2-40B4-BE49-F238E27FC236}">
                    <a16:creationId xmlns:a16="http://schemas.microsoft.com/office/drawing/2014/main" id="{20055D13-056A-4EED-AB1B-291CEA69B479}"/>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7" name="Oval 276">
                <a:extLst>
                  <a:ext uri="{FF2B5EF4-FFF2-40B4-BE49-F238E27FC236}">
                    <a16:creationId xmlns:a16="http://schemas.microsoft.com/office/drawing/2014/main" id="{D1B965E3-9756-4D32-9303-C8AC58B9890D}"/>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8" name="Oval 277">
                <a:extLst>
                  <a:ext uri="{FF2B5EF4-FFF2-40B4-BE49-F238E27FC236}">
                    <a16:creationId xmlns:a16="http://schemas.microsoft.com/office/drawing/2014/main" id="{C27E9EBC-0DBC-4830-B471-3725A1FC6854}"/>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9" name="Oval 278">
                <a:extLst>
                  <a:ext uri="{FF2B5EF4-FFF2-40B4-BE49-F238E27FC236}">
                    <a16:creationId xmlns:a16="http://schemas.microsoft.com/office/drawing/2014/main" id="{43F02A4A-2008-4E0D-A554-FE0981A66E96}"/>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0" name="Oval 279">
                <a:extLst>
                  <a:ext uri="{FF2B5EF4-FFF2-40B4-BE49-F238E27FC236}">
                    <a16:creationId xmlns:a16="http://schemas.microsoft.com/office/drawing/2014/main" id="{18973236-121C-4733-AEFC-DE0EA5FC96C5}"/>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1" name="Oval 280">
                <a:extLst>
                  <a:ext uri="{FF2B5EF4-FFF2-40B4-BE49-F238E27FC236}">
                    <a16:creationId xmlns:a16="http://schemas.microsoft.com/office/drawing/2014/main" id="{3227B034-64B4-44B5-85A9-DC12BC5C6AE2}"/>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2" name="Oval 281">
                <a:extLst>
                  <a:ext uri="{FF2B5EF4-FFF2-40B4-BE49-F238E27FC236}">
                    <a16:creationId xmlns:a16="http://schemas.microsoft.com/office/drawing/2014/main" id="{40BEAC68-FC00-4292-A77C-8F632345E268}"/>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3" name="Oval 282">
                <a:extLst>
                  <a:ext uri="{FF2B5EF4-FFF2-40B4-BE49-F238E27FC236}">
                    <a16:creationId xmlns:a16="http://schemas.microsoft.com/office/drawing/2014/main" id="{C210C867-FF31-4324-928A-A35E5D9BA103}"/>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4" name="Oval 283">
                <a:extLst>
                  <a:ext uri="{FF2B5EF4-FFF2-40B4-BE49-F238E27FC236}">
                    <a16:creationId xmlns:a16="http://schemas.microsoft.com/office/drawing/2014/main" id="{5D5938CA-1887-4ADC-86BD-B1EA63CCA821}"/>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5" name="Oval 284">
                <a:extLst>
                  <a:ext uri="{FF2B5EF4-FFF2-40B4-BE49-F238E27FC236}">
                    <a16:creationId xmlns:a16="http://schemas.microsoft.com/office/drawing/2014/main" id="{DE0954FB-6BE8-4373-90B3-A398B80B8729}"/>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6" name="Oval 285">
                <a:extLst>
                  <a:ext uri="{FF2B5EF4-FFF2-40B4-BE49-F238E27FC236}">
                    <a16:creationId xmlns:a16="http://schemas.microsoft.com/office/drawing/2014/main" id="{71E90496-3C65-4FA9-9D3B-76B6437BF63F}"/>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7" name="Oval 286">
                <a:extLst>
                  <a:ext uri="{FF2B5EF4-FFF2-40B4-BE49-F238E27FC236}">
                    <a16:creationId xmlns:a16="http://schemas.microsoft.com/office/drawing/2014/main" id="{DE0A4C59-E526-441B-B6ED-032E2D348F9C}"/>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41" name="Group 240">
              <a:extLst>
                <a:ext uri="{FF2B5EF4-FFF2-40B4-BE49-F238E27FC236}">
                  <a16:creationId xmlns:a16="http://schemas.microsoft.com/office/drawing/2014/main" id="{A78DBCB1-9DD3-4F29-AE71-1366120DF3C7}"/>
                </a:ext>
              </a:extLst>
            </p:cNvPr>
            <p:cNvGrpSpPr/>
            <p:nvPr/>
          </p:nvGrpSpPr>
          <p:grpSpPr>
            <a:xfrm>
              <a:off x="6163103" y="1131346"/>
              <a:ext cx="1124673" cy="118594"/>
              <a:chOff x="25764" y="3508316"/>
              <a:chExt cx="3648664" cy="384742"/>
            </a:xfrm>
          </p:grpSpPr>
          <p:sp>
            <p:nvSpPr>
              <p:cNvPr id="244" name="Oval 243">
                <a:extLst>
                  <a:ext uri="{FF2B5EF4-FFF2-40B4-BE49-F238E27FC236}">
                    <a16:creationId xmlns:a16="http://schemas.microsoft.com/office/drawing/2014/main" id="{FFAD7C1A-E6ED-473D-9CE5-E43B6153AFBF}"/>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5" name="Oval 244">
                <a:extLst>
                  <a:ext uri="{FF2B5EF4-FFF2-40B4-BE49-F238E27FC236}">
                    <a16:creationId xmlns:a16="http://schemas.microsoft.com/office/drawing/2014/main" id="{07B9C235-550E-46A2-A2C1-65AAD9AF37BA}"/>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6" name="Oval 245">
                <a:extLst>
                  <a:ext uri="{FF2B5EF4-FFF2-40B4-BE49-F238E27FC236}">
                    <a16:creationId xmlns:a16="http://schemas.microsoft.com/office/drawing/2014/main" id="{25023290-E30A-43F4-BD6A-F554372D0F67}"/>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7" name="Oval 246">
                <a:extLst>
                  <a:ext uri="{FF2B5EF4-FFF2-40B4-BE49-F238E27FC236}">
                    <a16:creationId xmlns:a16="http://schemas.microsoft.com/office/drawing/2014/main" id="{16D26681-F6A8-4970-B5EC-F9A95DD89BB1}"/>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8" name="Oval 247">
                <a:extLst>
                  <a:ext uri="{FF2B5EF4-FFF2-40B4-BE49-F238E27FC236}">
                    <a16:creationId xmlns:a16="http://schemas.microsoft.com/office/drawing/2014/main" id="{43281345-5072-40F0-BAF2-1C3BF360B55D}"/>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9" name="Oval 248">
                <a:extLst>
                  <a:ext uri="{FF2B5EF4-FFF2-40B4-BE49-F238E27FC236}">
                    <a16:creationId xmlns:a16="http://schemas.microsoft.com/office/drawing/2014/main" id="{967A4084-A7D7-40B7-B6BB-04697E7857FC}"/>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0" name="Oval 249">
                <a:extLst>
                  <a:ext uri="{FF2B5EF4-FFF2-40B4-BE49-F238E27FC236}">
                    <a16:creationId xmlns:a16="http://schemas.microsoft.com/office/drawing/2014/main" id="{84CFF979-109A-4D82-BC6B-E4AB1DBD62FC}"/>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1" name="Oval 250">
                <a:extLst>
                  <a:ext uri="{FF2B5EF4-FFF2-40B4-BE49-F238E27FC236}">
                    <a16:creationId xmlns:a16="http://schemas.microsoft.com/office/drawing/2014/main" id="{B974E7A9-8F3F-4712-BF9E-E107C3EDF86A}"/>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2" name="Oval 251">
                <a:extLst>
                  <a:ext uri="{FF2B5EF4-FFF2-40B4-BE49-F238E27FC236}">
                    <a16:creationId xmlns:a16="http://schemas.microsoft.com/office/drawing/2014/main" id="{1595AECE-5998-442C-A9B6-73605DA24C54}"/>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3" name="Oval 252">
                <a:extLst>
                  <a:ext uri="{FF2B5EF4-FFF2-40B4-BE49-F238E27FC236}">
                    <a16:creationId xmlns:a16="http://schemas.microsoft.com/office/drawing/2014/main" id="{09E8577E-5DF6-45AB-B98C-A736B9C73739}"/>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4" name="Oval 253">
                <a:extLst>
                  <a:ext uri="{FF2B5EF4-FFF2-40B4-BE49-F238E27FC236}">
                    <a16:creationId xmlns:a16="http://schemas.microsoft.com/office/drawing/2014/main" id="{CBA4C506-2901-4C92-A036-F30FB000FD44}"/>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5" name="Oval 254">
                <a:extLst>
                  <a:ext uri="{FF2B5EF4-FFF2-40B4-BE49-F238E27FC236}">
                    <a16:creationId xmlns:a16="http://schemas.microsoft.com/office/drawing/2014/main" id="{8C4598C2-6717-439C-920B-C039DC3E03B8}"/>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6" name="Oval 255">
                <a:extLst>
                  <a:ext uri="{FF2B5EF4-FFF2-40B4-BE49-F238E27FC236}">
                    <a16:creationId xmlns:a16="http://schemas.microsoft.com/office/drawing/2014/main" id="{C25B193C-9D7B-4B2A-BBCE-4ADB886E8A2B}"/>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7" name="Oval 256">
                <a:extLst>
                  <a:ext uri="{FF2B5EF4-FFF2-40B4-BE49-F238E27FC236}">
                    <a16:creationId xmlns:a16="http://schemas.microsoft.com/office/drawing/2014/main" id="{4B210FFF-43CE-419B-9B01-0C6F48359CC5}"/>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8" name="Oval 257">
                <a:extLst>
                  <a:ext uri="{FF2B5EF4-FFF2-40B4-BE49-F238E27FC236}">
                    <a16:creationId xmlns:a16="http://schemas.microsoft.com/office/drawing/2014/main" id="{D0166B73-98E7-4A67-A6E7-69B36C8A4F6E}"/>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9" name="Oval 258">
                <a:extLst>
                  <a:ext uri="{FF2B5EF4-FFF2-40B4-BE49-F238E27FC236}">
                    <a16:creationId xmlns:a16="http://schemas.microsoft.com/office/drawing/2014/main" id="{FF99EAD4-BD85-4FFB-B38C-D1DB5F15EE2A}"/>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0" name="Oval 259">
                <a:extLst>
                  <a:ext uri="{FF2B5EF4-FFF2-40B4-BE49-F238E27FC236}">
                    <a16:creationId xmlns:a16="http://schemas.microsoft.com/office/drawing/2014/main" id="{14C0049F-26A5-48AC-8108-3FA6C6F5179C}"/>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1" name="Oval 260">
                <a:extLst>
                  <a:ext uri="{FF2B5EF4-FFF2-40B4-BE49-F238E27FC236}">
                    <a16:creationId xmlns:a16="http://schemas.microsoft.com/office/drawing/2014/main" id="{2877D016-55A3-4B6B-97D3-7200FB34A642}"/>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2" name="Oval 261">
                <a:extLst>
                  <a:ext uri="{FF2B5EF4-FFF2-40B4-BE49-F238E27FC236}">
                    <a16:creationId xmlns:a16="http://schemas.microsoft.com/office/drawing/2014/main" id="{29B5071A-1B0B-42AB-AF75-A8AC02ACF774}"/>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3" name="Oval 262">
                <a:extLst>
                  <a:ext uri="{FF2B5EF4-FFF2-40B4-BE49-F238E27FC236}">
                    <a16:creationId xmlns:a16="http://schemas.microsoft.com/office/drawing/2014/main" id="{9184C2CB-1A39-4774-B4D6-978B660FA822}"/>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4" name="Oval 263">
                <a:extLst>
                  <a:ext uri="{FF2B5EF4-FFF2-40B4-BE49-F238E27FC236}">
                    <a16:creationId xmlns:a16="http://schemas.microsoft.com/office/drawing/2014/main" id="{101F4654-5185-4B5E-85A6-C05800E82538}"/>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5" name="Oval 264">
                <a:extLst>
                  <a:ext uri="{FF2B5EF4-FFF2-40B4-BE49-F238E27FC236}">
                    <a16:creationId xmlns:a16="http://schemas.microsoft.com/office/drawing/2014/main" id="{3DE0C0FB-8766-46B8-A2E0-284F874B6BC1}"/>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sp>
          <p:nvSpPr>
            <p:cNvPr id="242" name="Rectangle 241">
              <a:extLst>
                <a:ext uri="{FF2B5EF4-FFF2-40B4-BE49-F238E27FC236}">
                  <a16:creationId xmlns:a16="http://schemas.microsoft.com/office/drawing/2014/main" id="{9A09219B-A576-44A4-99CE-4B4C4E32E07D}"/>
                </a:ext>
              </a:extLst>
            </p:cNvPr>
            <p:cNvSpPr/>
            <p:nvPr/>
          </p:nvSpPr>
          <p:spPr>
            <a:xfrm>
              <a:off x="5033816" y="703894"/>
              <a:ext cx="1801075" cy="497143"/>
            </a:xfrm>
            <a:prstGeom prst="rect">
              <a:avLst/>
            </a:prstGeom>
          </p:spPr>
          <p:txBody>
            <a:bodyPr wrap="square">
              <a:spAutoFit/>
            </a:bodyPr>
            <a:lstStyle/>
            <a:p>
              <a:pPr algn="ctr" rtl="1"/>
              <a:r>
                <a:rPr lang="fa-IR" sz="1385" b="1" dirty="0">
                  <a:solidFill>
                    <a:schemeClr val="accent5">
                      <a:lumMod val="75000"/>
                    </a:schemeClr>
                  </a:solidFill>
                  <a:cs typeface="B Roya" panose="00000400000000000000" pitchFamily="2" charset="-78"/>
                </a:rPr>
                <a:t>تقریباً برگشت ناپذیر  هستند و عقیمی دائم</a:t>
              </a:r>
            </a:p>
          </p:txBody>
        </p:sp>
        <p:pic>
          <p:nvPicPr>
            <p:cNvPr id="450" name="Graphic 449" descr="Forbidden">
              <a:extLst>
                <a:ext uri="{FF2B5EF4-FFF2-40B4-BE49-F238E27FC236}">
                  <a16:creationId xmlns:a16="http://schemas.microsoft.com/office/drawing/2014/main" id="{5882F7B2-8B97-44F0-8DC7-9C5247CC351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28287" y="725441"/>
              <a:ext cx="378823" cy="378823"/>
            </a:xfrm>
            <a:prstGeom prst="rect">
              <a:avLst/>
            </a:prstGeom>
          </p:spPr>
        </p:pic>
      </p:grpSp>
      <p:grpSp>
        <p:nvGrpSpPr>
          <p:cNvPr id="3" name="Group 2">
            <a:extLst>
              <a:ext uri="{FF2B5EF4-FFF2-40B4-BE49-F238E27FC236}">
                <a16:creationId xmlns:a16="http://schemas.microsoft.com/office/drawing/2014/main" id="{D15D0FB5-27B3-43AD-B90E-841927AC5DDD}"/>
              </a:ext>
            </a:extLst>
          </p:cNvPr>
          <p:cNvGrpSpPr/>
          <p:nvPr/>
        </p:nvGrpSpPr>
        <p:grpSpPr>
          <a:xfrm>
            <a:off x="5949233" y="2371946"/>
            <a:ext cx="2542380" cy="603916"/>
            <a:chOff x="7932311" y="2041556"/>
            <a:chExt cx="2565122" cy="593768"/>
          </a:xfrm>
        </p:grpSpPr>
        <p:sp>
          <p:nvSpPr>
            <p:cNvPr id="289" name="Rectangle 288">
              <a:extLst>
                <a:ext uri="{FF2B5EF4-FFF2-40B4-BE49-F238E27FC236}">
                  <a16:creationId xmlns:a16="http://schemas.microsoft.com/office/drawing/2014/main" id="{922AF0DF-D828-43CF-AB37-B513A284CC4A}"/>
                </a:ext>
              </a:extLst>
            </p:cNvPr>
            <p:cNvSpPr/>
            <p:nvPr/>
          </p:nvSpPr>
          <p:spPr>
            <a:xfrm>
              <a:off x="10071574" y="2048320"/>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90" name="Rectangle 289">
              <a:extLst>
                <a:ext uri="{FF2B5EF4-FFF2-40B4-BE49-F238E27FC236}">
                  <a16:creationId xmlns:a16="http://schemas.microsoft.com/office/drawing/2014/main" id="{4D88EFB7-8E3B-4B58-ADCF-D79C9881C892}"/>
                </a:ext>
              </a:extLst>
            </p:cNvPr>
            <p:cNvSpPr/>
            <p:nvPr/>
          </p:nvSpPr>
          <p:spPr>
            <a:xfrm>
              <a:off x="7946282" y="2058565"/>
              <a:ext cx="2125292" cy="18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91" name="Rectangle 290">
              <a:extLst>
                <a:ext uri="{FF2B5EF4-FFF2-40B4-BE49-F238E27FC236}">
                  <a16:creationId xmlns:a16="http://schemas.microsoft.com/office/drawing/2014/main" id="{1F8B3797-A543-429B-9DCA-9E14B08B40A1}"/>
                </a:ext>
              </a:extLst>
            </p:cNvPr>
            <p:cNvSpPr/>
            <p:nvPr/>
          </p:nvSpPr>
          <p:spPr>
            <a:xfrm>
              <a:off x="7946282" y="2253901"/>
              <a:ext cx="2125292" cy="19078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292" name="Rectangle 291">
              <a:extLst>
                <a:ext uri="{FF2B5EF4-FFF2-40B4-BE49-F238E27FC236}">
                  <a16:creationId xmlns:a16="http://schemas.microsoft.com/office/drawing/2014/main" id="{1B6895A7-5D09-4C9D-B364-F091F97685EF}"/>
                </a:ext>
              </a:extLst>
            </p:cNvPr>
            <p:cNvSpPr/>
            <p:nvPr/>
          </p:nvSpPr>
          <p:spPr>
            <a:xfrm>
              <a:off x="7951514" y="2444538"/>
              <a:ext cx="2545919"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293" name="Group 292">
              <a:extLst>
                <a:ext uri="{FF2B5EF4-FFF2-40B4-BE49-F238E27FC236}">
                  <a16:creationId xmlns:a16="http://schemas.microsoft.com/office/drawing/2014/main" id="{D195B462-47A1-4BBD-BDA0-7B3471CE6347}"/>
                </a:ext>
              </a:extLst>
            </p:cNvPr>
            <p:cNvGrpSpPr/>
            <p:nvPr/>
          </p:nvGrpSpPr>
          <p:grpSpPr>
            <a:xfrm>
              <a:off x="7981691" y="2471620"/>
              <a:ext cx="1124673" cy="118594"/>
              <a:chOff x="25764" y="3508316"/>
              <a:chExt cx="3648664" cy="384742"/>
            </a:xfrm>
          </p:grpSpPr>
          <p:sp>
            <p:nvSpPr>
              <p:cNvPr id="319" name="Oval 318">
                <a:extLst>
                  <a:ext uri="{FF2B5EF4-FFF2-40B4-BE49-F238E27FC236}">
                    <a16:creationId xmlns:a16="http://schemas.microsoft.com/office/drawing/2014/main" id="{EB460316-50F5-4D25-94C8-A9DB695FD823}"/>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0" name="Oval 319">
                <a:extLst>
                  <a:ext uri="{FF2B5EF4-FFF2-40B4-BE49-F238E27FC236}">
                    <a16:creationId xmlns:a16="http://schemas.microsoft.com/office/drawing/2014/main" id="{DAC5EDF1-494C-46AD-8F1B-FE93E73E1769}"/>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1" name="Oval 320">
                <a:extLst>
                  <a:ext uri="{FF2B5EF4-FFF2-40B4-BE49-F238E27FC236}">
                    <a16:creationId xmlns:a16="http://schemas.microsoft.com/office/drawing/2014/main" id="{F939F003-2335-4B53-AB29-CE1A26A71C0E}"/>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2" name="Oval 321">
                <a:extLst>
                  <a:ext uri="{FF2B5EF4-FFF2-40B4-BE49-F238E27FC236}">
                    <a16:creationId xmlns:a16="http://schemas.microsoft.com/office/drawing/2014/main" id="{36D68A07-D549-41A0-82B9-D10A89DE10A7}"/>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3" name="Oval 322">
                <a:extLst>
                  <a:ext uri="{FF2B5EF4-FFF2-40B4-BE49-F238E27FC236}">
                    <a16:creationId xmlns:a16="http://schemas.microsoft.com/office/drawing/2014/main" id="{8681F3A1-F642-461C-9558-418EAF018F17}"/>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4" name="Oval 323">
                <a:extLst>
                  <a:ext uri="{FF2B5EF4-FFF2-40B4-BE49-F238E27FC236}">
                    <a16:creationId xmlns:a16="http://schemas.microsoft.com/office/drawing/2014/main" id="{E6A45737-40BD-4BFC-8DE8-E99CB4FA17D1}"/>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5" name="Oval 324">
                <a:extLst>
                  <a:ext uri="{FF2B5EF4-FFF2-40B4-BE49-F238E27FC236}">
                    <a16:creationId xmlns:a16="http://schemas.microsoft.com/office/drawing/2014/main" id="{E6282AA0-6EE8-4B56-B6AF-B48D7F61967F}"/>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6" name="Oval 325">
                <a:extLst>
                  <a:ext uri="{FF2B5EF4-FFF2-40B4-BE49-F238E27FC236}">
                    <a16:creationId xmlns:a16="http://schemas.microsoft.com/office/drawing/2014/main" id="{95AF04F2-AFD7-445D-AC75-D47D524AF32A}"/>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7" name="Oval 326">
                <a:extLst>
                  <a:ext uri="{FF2B5EF4-FFF2-40B4-BE49-F238E27FC236}">
                    <a16:creationId xmlns:a16="http://schemas.microsoft.com/office/drawing/2014/main" id="{1F8437BD-6D83-4EBF-ABF7-D28379ED06C7}"/>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8" name="Oval 327">
                <a:extLst>
                  <a:ext uri="{FF2B5EF4-FFF2-40B4-BE49-F238E27FC236}">
                    <a16:creationId xmlns:a16="http://schemas.microsoft.com/office/drawing/2014/main" id="{73EB9BF0-2940-4956-9D6E-23ECB0352F53}"/>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9" name="Oval 328">
                <a:extLst>
                  <a:ext uri="{FF2B5EF4-FFF2-40B4-BE49-F238E27FC236}">
                    <a16:creationId xmlns:a16="http://schemas.microsoft.com/office/drawing/2014/main" id="{B1013D02-48B1-4CF5-BF16-E0C0BF976A38}"/>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0" name="Oval 329">
                <a:extLst>
                  <a:ext uri="{FF2B5EF4-FFF2-40B4-BE49-F238E27FC236}">
                    <a16:creationId xmlns:a16="http://schemas.microsoft.com/office/drawing/2014/main" id="{F4EC2659-CA82-4B3A-802E-1DFFDA9B3B72}"/>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1" name="Oval 330">
                <a:extLst>
                  <a:ext uri="{FF2B5EF4-FFF2-40B4-BE49-F238E27FC236}">
                    <a16:creationId xmlns:a16="http://schemas.microsoft.com/office/drawing/2014/main" id="{A78BC2FF-4710-4CA9-8879-C97564D3BBC8}"/>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2" name="Oval 331">
                <a:extLst>
                  <a:ext uri="{FF2B5EF4-FFF2-40B4-BE49-F238E27FC236}">
                    <a16:creationId xmlns:a16="http://schemas.microsoft.com/office/drawing/2014/main" id="{47ED5EFC-816F-4776-BE5F-F1CC508B5526}"/>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3" name="Oval 332">
                <a:extLst>
                  <a:ext uri="{FF2B5EF4-FFF2-40B4-BE49-F238E27FC236}">
                    <a16:creationId xmlns:a16="http://schemas.microsoft.com/office/drawing/2014/main" id="{561F3D72-E3E0-42CC-9561-3F7BA074E7A9}"/>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4" name="Oval 333">
                <a:extLst>
                  <a:ext uri="{FF2B5EF4-FFF2-40B4-BE49-F238E27FC236}">
                    <a16:creationId xmlns:a16="http://schemas.microsoft.com/office/drawing/2014/main" id="{22CD15CD-7D74-4067-8F57-9A85002C6E13}"/>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5" name="Oval 334">
                <a:extLst>
                  <a:ext uri="{FF2B5EF4-FFF2-40B4-BE49-F238E27FC236}">
                    <a16:creationId xmlns:a16="http://schemas.microsoft.com/office/drawing/2014/main" id="{ED8B6FE6-552D-47EA-8D55-A19A8FC97B61}"/>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6" name="Oval 335">
                <a:extLst>
                  <a:ext uri="{FF2B5EF4-FFF2-40B4-BE49-F238E27FC236}">
                    <a16:creationId xmlns:a16="http://schemas.microsoft.com/office/drawing/2014/main" id="{C0ADA54F-98CF-4F9B-8DA9-F42C490C43C9}"/>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7" name="Oval 336">
                <a:extLst>
                  <a:ext uri="{FF2B5EF4-FFF2-40B4-BE49-F238E27FC236}">
                    <a16:creationId xmlns:a16="http://schemas.microsoft.com/office/drawing/2014/main" id="{0CAAB285-9DDD-4C4E-80A6-FAABE0479DE6}"/>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8" name="Oval 337">
                <a:extLst>
                  <a:ext uri="{FF2B5EF4-FFF2-40B4-BE49-F238E27FC236}">
                    <a16:creationId xmlns:a16="http://schemas.microsoft.com/office/drawing/2014/main" id="{65C4E17F-56F9-4171-9AFC-EABB396DA0BB}"/>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9" name="Oval 338">
                <a:extLst>
                  <a:ext uri="{FF2B5EF4-FFF2-40B4-BE49-F238E27FC236}">
                    <a16:creationId xmlns:a16="http://schemas.microsoft.com/office/drawing/2014/main" id="{5B38B17E-F299-4570-9FD9-C7EEE9EB3040}"/>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40" name="Oval 339">
                <a:extLst>
                  <a:ext uri="{FF2B5EF4-FFF2-40B4-BE49-F238E27FC236}">
                    <a16:creationId xmlns:a16="http://schemas.microsoft.com/office/drawing/2014/main" id="{15EA52CE-1E46-4751-8B6A-D708B0109D09}"/>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94" name="Group 293">
              <a:extLst>
                <a:ext uri="{FF2B5EF4-FFF2-40B4-BE49-F238E27FC236}">
                  <a16:creationId xmlns:a16="http://schemas.microsoft.com/office/drawing/2014/main" id="{5BC7671A-A828-463E-B339-D709A79BFE48}"/>
                </a:ext>
              </a:extLst>
            </p:cNvPr>
            <p:cNvGrpSpPr/>
            <p:nvPr/>
          </p:nvGrpSpPr>
          <p:grpSpPr>
            <a:xfrm>
              <a:off x="9326823" y="2471620"/>
              <a:ext cx="1124673" cy="118594"/>
              <a:chOff x="25764" y="3508316"/>
              <a:chExt cx="3648664" cy="384742"/>
            </a:xfrm>
          </p:grpSpPr>
          <p:sp>
            <p:nvSpPr>
              <p:cNvPr id="297" name="Oval 296">
                <a:extLst>
                  <a:ext uri="{FF2B5EF4-FFF2-40B4-BE49-F238E27FC236}">
                    <a16:creationId xmlns:a16="http://schemas.microsoft.com/office/drawing/2014/main" id="{CBFA3685-4E60-49E1-99CC-E8F8ABD4337C}"/>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8" name="Oval 297">
                <a:extLst>
                  <a:ext uri="{FF2B5EF4-FFF2-40B4-BE49-F238E27FC236}">
                    <a16:creationId xmlns:a16="http://schemas.microsoft.com/office/drawing/2014/main" id="{BB5638CD-2164-47D0-BF0E-2123F7AEDC4E}"/>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9" name="Oval 298">
                <a:extLst>
                  <a:ext uri="{FF2B5EF4-FFF2-40B4-BE49-F238E27FC236}">
                    <a16:creationId xmlns:a16="http://schemas.microsoft.com/office/drawing/2014/main" id="{0DD74205-733F-4E8A-B06A-7F5AA88F8BA7}"/>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0" name="Oval 299">
                <a:extLst>
                  <a:ext uri="{FF2B5EF4-FFF2-40B4-BE49-F238E27FC236}">
                    <a16:creationId xmlns:a16="http://schemas.microsoft.com/office/drawing/2014/main" id="{36CDBEB3-4984-4989-AB42-7EDBA84689A5}"/>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1" name="Oval 300">
                <a:extLst>
                  <a:ext uri="{FF2B5EF4-FFF2-40B4-BE49-F238E27FC236}">
                    <a16:creationId xmlns:a16="http://schemas.microsoft.com/office/drawing/2014/main" id="{E82B6919-643E-4478-ADA0-B72843683FB5}"/>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2" name="Oval 301">
                <a:extLst>
                  <a:ext uri="{FF2B5EF4-FFF2-40B4-BE49-F238E27FC236}">
                    <a16:creationId xmlns:a16="http://schemas.microsoft.com/office/drawing/2014/main" id="{3D426B9E-CCFE-472B-B57E-D37C0055E901}"/>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3" name="Oval 302">
                <a:extLst>
                  <a:ext uri="{FF2B5EF4-FFF2-40B4-BE49-F238E27FC236}">
                    <a16:creationId xmlns:a16="http://schemas.microsoft.com/office/drawing/2014/main" id="{5EB6F8C3-C684-4CBF-9351-EA2A3D34D747}"/>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4" name="Oval 303">
                <a:extLst>
                  <a:ext uri="{FF2B5EF4-FFF2-40B4-BE49-F238E27FC236}">
                    <a16:creationId xmlns:a16="http://schemas.microsoft.com/office/drawing/2014/main" id="{E6F0E948-895D-43C7-A24B-68A3DE5C1837}"/>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5" name="Oval 304">
                <a:extLst>
                  <a:ext uri="{FF2B5EF4-FFF2-40B4-BE49-F238E27FC236}">
                    <a16:creationId xmlns:a16="http://schemas.microsoft.com/office/drawing/2014/main" id="{B099C018-509D-4D2B-8607-87572099602B}"/>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6" name="Oval 305">
                <a:extLst>
                  <a:ext uri="{FF2B5EF4-FFF2-40B4-BE49-F238E27FC236}">
                    <a16:creationId xmlns:a16="http://schemas.microsoft.com/office/drawing/2014/main" id="{0BA35ED0-4E99-4303-86D7-B139D96087E2}"/>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7" name="Oval 306">
                <a:extLst>
                  <a:ext uri="{FF2B5EF4-FFF2-40B4-BE49-F238E27FC236}">
                    <a16:creationId xmlns:a16="http://schemas.microsoft.com/office/drawing/2014/main" id="{F8C94D25-77CB-460F-83BC-D6B114851A49}"/>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8" name="Oval 307">
                <a:extLst>
                  <a:ext uri="{FF2B5EF4-FFF2-40B4-BE49-F238E27FC236}">
                    <a16:creationId xmlns:a16="http://schemas.microsoft.com/office/drawing/2014/main" id="{589648AC-4196-47CC-9B2D-4A5437A355A8}"/>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9" name="Oval 308">
                <a:extLst>
                  <a:ext uri="{FF2B5EF4-FFF2-40B4-BE49-F238E27FC236}">
                    <a16:creationId xmlns:a16="http://schemas.microsoft.com/office/drawing/2014/main" id="{7191A601-0BA2-4080-AD74-1FFEF8824AB4}"/>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0" name="Oval 309">
                <a:extLst>
                  <a:ext uri="{FF2B5EF4-FFF2-40B4-BE49-F238E27FC236}">
                    <a16:creationId xmlns:a16="http://schemas.microsoft.com/office/drawing/2014/main" id="{8189F3EE-13F3-49C0-B4F2-3B10A8121F16}"/>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1" name="Oval 310">
                <a:extLst>
                  <a:ext uri="{FF2B5EF4-FFF2-40B4-BE49-F238E27FC236}">
                    <a16:creationId xmlns:a16="http://schemas.microsoft.com/office/drawing/2014/main" id="{EE7FA1D8-18E4-4462-B225-C185B3D560AC}"/>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2" name="Oval 311">
                <a:extLst>
                  <a:ext uri="{FF2B5EF4-FFF2-40B4-BE49-F238E27FC236}">
                    <a16:creationId xmlns:a16="http://schemas.microsoft.com/office/drawing/2014/main" id="{6B07F8C4-E65B-413E-BF6F-CE8428B626A6}"/>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3" name="Oval 312">
                <a:extLst>
                  <a:ext uri="{FF2B5EF4-FFF2-40B4-BE49-F238E27FC236}">
                    <a16:creationId xmlns:a16="http://schemas.microsoft.com/office/drawing/2014/main" id="{D25C3F86-20E5-4362-8435-E1E6AFEBB328}"/>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4" name="Oval 313">
                <a:extLst>
                  <a:ext uri="{FF2B5EF4-FFF2-40B4-BE49-F238E27FC236}">
                    <a16:creationId xmlns:a16="http://schemas.microsoft.com/office/drawing/2014/main" id="{39442CC2-27A1-479A-A62A-583F78C6B0DE}"/>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5" name="Oval 314">
                <a:extLst>
                  <a:ext uri="{FF2B5EF4-FFF2-40B4-BE49-F238E27FC236}">
                    <a16:creationId xmlns:a16="http://schemas.microsoft.com/office/drawing/2014/main" id="{10695E24-9B77-4F94-99DD-554A5D08E8DD}"/>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6" name="Oval 315">
                <a:extLst>
                  <a:ext uri="{FF2B5EF4-FFF2-40B4-BE49-F238E27FC236}">
                    <a16:creationId xmlns:a16="http://schemas.microsoft.com/office/drawing/2014/main" id="{1566B5E7-E9C8-4CF2-88E3-69AD132B0363}"/>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7" name="Oval 316">
                <a:extLst>
                  <a:ext uri="{FF2B5EF4-FFF2-40B4-BE49-F238E27FC236}">
                    <a16:creationId xmlns:a16="http://schemas.microsoft.com/office/drawing/2014/main" id="{5E674095-648F-4EE6-BA4D-BCF1B9F8841A}"/>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8" name="Oval 317">
                <a:extLst>
                  <a:ext uri="{FF2B5EF4-FFF2-40B4-BE49-F238E27FC236}">
                    <a16:creationId xmlns:a16="http://schemas.microsoft.com/office/drawing/2014/main" id="{53604B7F-1F3B-4E4D-9F1C-969419EC8BF3}"/>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sp>
          <p:nvSpPr>
            <p:cNvPr id="295" name="Rectangle 294">
              <a:extLst>
                <a:ext uri="{FF2B5EF4-FFF2-40B4-BE49-F238E27FC236}">
                  <a16:creationId xmlns:a16="http://schemas.microsoft.com/office/drawing/2014/main" id="{0CE0EAB7-140F-4D1C-97FE-409E27FEC72B}"/>
                </a:ext>
              </a:extLst>
            </p:cNvPr>
            <p:cNvSpPr/>
            <p:nvPr/>
          </p:nvSpPr>
          <p:spPr>
            <a:xfrm>
              <a:off x="7932311" y="2041556"/>
              <a:ext cx="2212130" cy="509890"/>
            </a:xfrm>
            <a:prstGeom prst="rect">
              <a:avLst/>
            </a:prstGeom>
          </p:spPr>
          <p:txBody>
            <a:bodyPr wrap="square">
              <a:spAutoFit/>
            </a:bodyPr>
            <a:lstStyle/>
            <a:p>
              <a:pPr algn="ctr" rtl="1"/>
              <a:r>
                <a:rPr lang="fa-IR" sz="1385" b="1" dirty="0">
                  <a:solidFill>
                    <a:schemeClr val="accent5">
                      <a:lumMod val="75000"/>
                    </a:schemeClr>
                  </a:solidFill>
                  <a:cs typeface="B Roya" panose="00000400000000000000" pitchFamily="2" charset="-78"/>
                </a:rPr>
                <a:t>25% از زنان پس از توبکتومی پشیمان می‌شوند</a:t>
              </a:r>
            </a:p>
          </p:txBody>
        </p:sp>
        <p:pic>
          <p:nvPicPr>
            <p:cNvPr id="452" name="Graphic 451" descr="Sad face with solid fill">
              <a:extLst>
                <a:ext uri="{FF2B5EF4-FFF2-40B4-BE49-F238E27FC236}">
                  <a16:creationId xmlns:a16="http://schemas.microsoft.com/office/drawing/2014/main" id="{C88A3ADE-450A-487C-A6F1-4F4A8A6666F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23517" y="2100429"/>
              <a:ext cx="346166" cy="346166"/>
            </a:xfrm>
            <a:prstGeom prst="rect">
              <a:avLst/>
            </a:prstGeom>
          </p:spPr>
        </p:pic>
      </p:grpSp>
      <p:grpSp>
        <p:nvGrpSpPr>
          <p:cNvPr id="2" name="Group 1">
            <a:extLst>
              <a:ext uri="{FF2B5EF4-FFF2-40B4-BE49-F238E27FC236}">
                <a16:creationId xmlns:a16="http://schemas.microsoft.com/office/drawing/2014/main" id="{B3291FB6-88CE-48BF-A464-4A9733D13642}"/>
              </a:ext>
            </a:extLst>
          </p:cNvPr>
          <p:cNvGrpSpPr/>
          <p:nvPr/>
        </p:nvGrpSpPr>
        <p:grpSpPr>
          <a:xfrm>
            <a:off x="6039148" y="4101946"/>
            <a:ext cx="2433486" cy="616322"/>
            <a:chOff x="8063626" y="4304262"/>
            <a:chExt cx="2596983" cy="640945"/>
          </a:xfrm>
        </p:grpSpPr>
        <p:sp>
          <p:nvSpPr>
            <p:cNvPr id="342" name="Rectangle 341">
              <a:extLst>
                <a:ext uri="{FF2B5EF4-FFF2-40B4-BE49-F238E27FC236}">
                  <a16:creationId xmlns:a16="http://schemas.microsoft.com/office/drawing/2014/main" id="{FB88AF5B-D2EF-4083-BCD4-DA758A7BD58A}"/>
                </a:ext>
              </a:extLst>
            </p:cNvPr>
            <p:cNvSpPr/>
            <p:nvPr/>
          </p:nvSpPr>
          <p:spPr>
            <a:xfrm>
              <a:off x="10234750" y="4358203"/>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43" name="Rectangle 342">
              <a:extLst>
                <a:ext uri="{FF2B5EF4-FFF2-40B4-BE49-F238E27FC236}">
                  <a16:creationId xmlns:a16="http://schemas.microsoft.com/office/drawing/2014/main" id="{CB5A920F-E992-4973-BFC9-8975EE340208}"/>
                </a:ext>
              </a:extLst>
            </p:cNvPr>
            <p:cNvSpPr/>
            <p:nvPr/>
          </p:nvSpPr>
          <p:spPr>
            <a:xfrm>
              <a:off x="8109458" y="4368448"/>
              <a:ext cx="2125292" cy="18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44" name="Rectangle 343">
              <a:extLst>
                <a:ext uri="{FF2B5EF4-FFF2-40B4-BE49-F238E27FC236}">
                  <a16:creationId xmlns:a16="http://schemas.microsoft.com/office/drawing/2014/main" id="{EC99A77E-2408-4261-AC82-8094218CD077}"/>
                </a:ext>
              </a:extLst>
            </p:cNvPr>
            <p:cNvSpPr/>
            <p:nvPr/>
          </p:nvSpPr>
          <p:spPr>
            <a:xfrm>
              <a:off x="8109458" y="4563784"/>
              <a:ext cx="2125292" cy="19078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45" name="Rectangle 344">
              <a:extLst>
                <a:ext uri="{FF2B5EF4-FFF2-40B4-BE49-F238E27FC236}">
                  <a16:creationId xmlns:a16="http://schemas.microsoft.com/office/drawing/2014/main" id="{749BAF8A-4847-4FA9-9032-12CC7C2430E7}"/>
                </a:ext>
              </a:extLst>
            </p:cNvPr>
            <p:cNvSpPr/>
            <p:nvPr/>
          </p:nvSpPr>
          <p:spPr>
            <a:xfrm>
              <a:off x="8114690" y="4754421"/>
              <a:ext cx="2545919"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346" name="Group 345">
              <a:extLst>
                <a:ext uri="{FF2B5EF4-FFF2-40B4-BE49-F238E27FC236}">
                  <a16:creationId xmlns:a16="http://schemas.microsoft.com/office/drawing/2014/main" id="{B6DE732A-69DE-4CEB-B5F3-7C2ECDA82674}"/>
                </a:ext>
              </a:extLst>
            </p:cNvPr>
            <p:cNvGrpSpPr/>
            <p:nvPr/>
          </p:nvGrpSpPr>
          <p:grpSpPr>
            <a:xfrm>
              <a:off x="8144868" y="4781503"/>
              <a:ext cx="1124673" cy="118594"/>
              <a:chOff x="25764" y="3508316"/>
              <a:chExt cx="3648664" cy="384742"/>
            </a:xfrm>
          </p:grpSpPr>
          <p:sp>
            <p:nvSpPr>
              <p:cNvPr id="372" name="Oval 371">
                <a:extLst>
                  <a:ext uri="{FF2B5EF4-FFF2-40B4-BE49-F238E27FC236}">
                    <a16:creationId xmlns:a16="http://schemas.microsoft.com/office/drawing/2014/main" id="{31E4F0EE-B66B-4714-92B8-7F4F5EE22711}"/>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3" name="Oval 372">
                <a:extLst>
                  <a:ext uri="{FF2B5EF4-FFF2-40B4-BE49-F238E27FC236}">
                    <a16:creationId xmlns:a16="http://schemas.microsoft.com/office/drawing/2014/main" id="{F929640C-AD7C-4CBA-BF0D-F42EF8A2D60B}"/>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4" name="Oval 373">
                <a:extLst>
                  <a:ext uri="{FF2B5EF4-FFF2-40B4-BE49-F238E27FC236}">
                    <a16:creationId xmlns:a16="http://schemas.microsoft.com/office/drawing/2014/main" id="{E337BBC5-7B69-4FCE-A873-FA5AEB97C6B8}"/>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5" name="Oval 374">
                <a:extLst>
                  <a:ext uri="{FF2B5EF4-FFF2-40B4-BE49-F238E27FC236}">
                    <a16:creationId xmlns:a16="http://schemas.microsoft.com/office/drawing/2014/main" id="{935ED8F8-38FE-4F84-9DA0-A750EA502978}"/>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6" name="Oval 375">
                <a:extLst>
                  <a:ext uri="{FF2B5EF4-FFF2-40B4-BE49-F238E27FC236}">
                    <a16:creationId xmlns:a16="http://schemas.microsoft.com/office/drawing/2014/main" id="{26DA6E46-474D-443C-AF62-25733C25FA37}"/>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7" name="Oval 376">
                <a:extLst>
                  <a:ext uri="{FF2B5EF4-FFF2-40B4-BE49-F238E27FC236}">
                    <a16:creationId xmlns:a16="http://schemas.microsoft.com/office/drawing/2014/main" id="{33F9FDEA-AED5-4673-9D09-645DAB45B821}"/>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8" name="Oval 377">
                <a:extLst>
                  <a:ext uri="{FF2B5EF4-FFF2-40B4-BE49-F238E27FC236}">
                    <a16:creationId xmlns:a16="http://schemas.microsoft.com/office/drawing/2014/main" id="{9A0EB8A1-5347-4CB2-B54E-D1C1D9EDAFE2}"/>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9" name="Oval 378">
                <a:extLst>
                  <a:ext uri="{FF2B5EF4-FFF2-40B4-BE49-F238E27FC236}">
                    <a16:creationId xmlns:a16="http://schemas.microsoft.com/office/drawing/2014/main" id="{C2AA752F-4457-4FEC-8691-CD6BDD4C6000}"/>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0" name="Oval 379">
                <a:extLst>
                  <a:ext uri="{FF2B5EF4-FFF2-40B4-BE49-F238E27FC236}">
                    <a16:creationId xmlns:a16="http://schemas.microsoft.com/office/drawing/2014/main" id="{CE94D625-8C92-4B4D-ABC5-DE872D5CCAD9}"/>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1" name="Oval 380">
                <a:extLst>
                  <a:ext uri="{FF2B5EF4-FFF2-40B4-BE49-F238E27FC236}">
                    <a16:creationId xmlns:a16="http://schemas.microsoft.com/office/drawing/2014/main" id="{1E88FCE9-D8A8-4679-897B-78A9DAC5343B}"/>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2" name="Oval 381">
                <a:extLst>
                  <a:ext uri="{FF2B5EF4-FFF2-40B4-BE49-F238E27FC236}">
                    <a16:creationId xmlns:a16="http://schemas.microsoft.com/office/drawing/2014/main" id="{7537C31E-F599-485D-86EA-B6958B83BE0C}"/>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3" name="Oval 382">
                <a:extLst>
                  <a:ext uri="{FF2B5EF4-FFF2-40B4-BE49-F238E27FC236}">
                    <a16:creationId xmlns:a16="http://schemas.microsoft.com/office/drawing/2014/main" id="{9466DE9B-E1A4-490C-ACAF-9848594F5B3A}"/>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4" name="Oval 383">
                <a:extLst>
                  <a:ext uri="{FF2B5EF4-FFF2-40B4-BE49-F238E27FC236}">
                    <a16:creationId xmlns:a16="http://schemas.microsoft.com/office/drawing/2014/main" id="{70E78ADA-6654-4166-B678-255592B6C75A}"/>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5" name="Oval 384">
                <a:extLst>
                  <a:ext uri="{FF2B5EF4-FFF2-40B4-BE49-F238E27FC236}">
                    <a16:creationId xmlns:a16="http://schemas.microsoft.com/office/drawing/2014/main" id="{CD11ADFB-3799-479C-8159-709EE6E1319C}"/>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6" name="Oval 385">
                <a:extLst>
                  <a:ext uri="{FF2B5EF4-FFF2-40B4-BE49-F238E27FC236}">
                    <a16:creationId xmlns:a16="http://schemas.microsoft.com/office/drawing/2014/main" id="{12DE1664-BBB1-4B38-9C18-70ECAD6182DB}"/>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7" name="Oval 386">
                <a:extLst>
                  <a:ext uri="{FF2B5EF4-FFF2-40B4-BE49-F238E27FC236}">
                    <a16:creationId xmlns:a16="http://schemas.microsoft.com/office/drawing/2014/main" id="{7A801885-B5D1-41FD-BE5A-586E0A36026F}"/>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8" name="Oval 387">
                <a:extLst>
                  <a:ext uri="{FF2B5EF4-FFF2-40B4-BE49-F238E27FC236}">
                    <a16:creationId xmlns:a16="http://schemas.microsoft.com/office/drawing/2014/main" id="{ADB88F43-B167-4331-BB28-4F7E4BAECF7B}"/>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9" name="Oval 388">
                <a:extLst>
                  <a:ext uri="{FF2B5EF4-FFF2-40B4-BE49-F238E27FC236}">
                    <a16:creationId xmlns:a16="http://schemas.microsoft.com/office/drawing/2014/main" id="{B2D53FFD-8FFB-4D80-BAA5-2092231CA729}"/>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90" name="Oval 389">
                <a:extLst>
                  <a:ext uri="{FF2B5EF4-FFF2-40B4-BE49-F238E27FC236}">
                    <a16:creationId xmlns:a16="http://schemas.microsoft.com/office/drawing/2014/main" id="{5D7112A9-2F32-49BC-ABA2-8EB7432DDB3C}"/>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91" name="Oval 390">
                <a:extLst>
                  <a:ext uri="{FF2B5EF4-FFF2-40B4-BE49-F238E27FC236}">
                    <a16:creationId xmlns:a16="http://schemas.microsoft.com/office/drawing/2014/main" id="{274E8B65-4610-47F5-9AF1-61912A0D2EAF}"/>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92" name="Oval 391">
                <a:extLst>
                  <a:ext uri="{FF2B5EF4-FFF2-40B4-BE49-F238E27FC236}">
                    <a16:creationId xmlns:a16="http://schemas.microsoft.com/office/drawing/2014/main" id="{CFE30CC4-86B2-407B-885C-C155025BFF0F}"/>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93" name="Oval 392">
                <a:extLst>
                  <a:ext uri="{FF2B5EF4-FFF2-40B4-BE49-F238E27FC236}">
                    <a16:creationId xmlns:a16="http://schemas.microsoft.com/office/drawing/2014/main" id="{5B0DF336-873C-45B6-8DD8-DAA2A55DE7E1}"/>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347" name="Group 346">
              <a:extLst>
                <a:ext uri="{FF2B5EF4-FFF2-40B4-BE49-F238E27FC236}">
                  <a16:creationId xmlns:a16="http://schemas.microsoft.com/office/drawing/2014/main" id="{9A9982DE-D8A7-44B2-8B58-8871E213687F}"/>
                </a:ext>
              </a:extLst>
            </p:cNvPr>
            <p:cNvGrpSpPr/>
            <p:nvPr/>
          </p:nvGrpSpPr>
          <p:grpSpPr>
            <a:xfrm>
              <a:off x="9490000" y="4781503"/>
              <a:ext cx="1124673" cy="118594"/>
              <a:chOff x="25764" y="3508316"/>
              <a:chExt cx="3648664" cy="384742"/>
            </a:xfrm>
          </p:grpSpPr>
          <p:sp>
            <p:nvSpPr>
              <p:cNvPr id="350" name="Oval 349">
                <a:extLst>
                  <a:ext uri="{FF2B5EF4-FFF2-40B4-BE49-F238E27FC236}">
                    <a16:creationId xmlns:a16="http://schemas.microsoft.com/office/drawing/2014/main" id="{999340D1-5798-4625-BCDF-E7710FB369B3}"/>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1" name="Oval 350">
                <a:extLst>
                  <a:ext uri="{FF2B5EF4-FFF2-40B4-BE49-F238E27FC236}">
                    <a16:creationId xmlns:a16="http://schemas.microsoft.com/office/drawing/2014/main" id="{010BC43E-1861-47C2-ADE4-9466179F45EA}"/>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2" name="Oval 351">
                <a:extLst>
                  <a:ext uri="{FF2B5EF4-FFF2-40B4-BE49-F238E27FC236}">
                    <a16:creationId xmlns:a16="http://schemas.microsoft.com/office/drawing/2014/main" id="{F93D0C25-2412-49D7-98D7-38CE36390360}"/>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3" name="Oval 352">
                <a:extLst>
                  <a:ext uri="{FF2B5EF4-FFF2-40B4-BE49-F238E27FC236}">
                    <a16:creationId xmlns:a16="http://schemas.microsoft.com/office/drawing/2014/main" id="{E6250530-F75D-4C7E-BB7D-EBE6C51546BF}"/>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4" name="Oval 353">
                <a:extLst>
                  <a:ext uri="{FF2B5EF4-FFF2-40B4-BE49-F238E27FC236}">
                    <a16:creationId xmlns:a16="http://schemas.microsoft.com/office/drawing/2014/main" id="{1D64AE94-7A5D-4DBA-AC6A-C563F2CF18E2}"/>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5" name="Oval 354">
                <a:extLst>
                  <a:ext uri="{FF2B5EF4-FFF2-40B4-BE49-F238E27FC236}">
                    <a16:creationId xmlns:a16="http://schemas.microsoft.com/office/drawing/2014/main" id="{D519060E-2A37-4C76-8F66-529E5CB34292}"/>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6" name="Oval 355">
                <a:extLst>
                  <a:ext uri="{FF2B5EF4-FFF2-40B4-BE49-F238E27FC236}">
                    <a16:creationId xmlns:a16="http://schemas.microsoft.com/office/drawing/2014/main" id="{9467A2C2-6655-4B80-9244-BBF0E381AF23}"/>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7" name="Oval 356">
                <a:extLst>
                  <a:ext uri="{FF2B5EF4-FFF2-40B4-BE49-F238E27FC236}">
                    <a16:creationId xmlns:a16="http://schemas.microsoft.com/office/drawing/2014/main" id="{B9213AB0-217A-4F6F-9BE3-43EA94A5623D}"/>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8" name="Oval 357">
                <a:extLst>
                  <a:ext uri="{FF2B5EF4-FFF2-40B4-BE49-F238E27FC236}">
                    <a16:creationId xmlns:a16="http://schemas.microsoft.com/office/drawing/2014/main" id="{3A70A908-C92A-4A41-949C-7534ECD65ADB}"/>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9" name="Oval 358">
                <a:extLst>
                  <a:ext uri="{FF2B5EF4-FFF2-40B4-BE49-F238E27FC236}">
                    <a16:creationId xmlns:a16="http://schemas.microsoft.com/office/drawing/2014/main" id="{B1498389-7DE5-4F92-A39F-EE10F61B2FEE}"/>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0" name="Oval 359">
                <a:extLst>
                  <a:ext uri="{FF2B5EF4-FFF2-40B4-BE49-F238E27FC236}">
                    <a16:creationId xmlns:a16="http://schemas.microsoft.com/office/drawing/2014/main" id="{6844EB52-3A51-435F-92DB-6A1335597672}"/>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1" name="Oval 360">
                <a:extLst>
                  <a:ext uri="{FF2B5EF4-FFF2-40B4-BE49-F238E27FC236}">
                    <a16:creationId xmlns:a16="http://schemas.microsoft.com/office/drawing/2014/main" id="{1F9FFA4C-FCBF-4465-872E-A98BC2FB05FE}"/>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2" name="Oval 361">
                <a:extLst>
                  <a:ext uri="{FF2B5EF4-FFF2-40B4-BE49-F238E27FC236}">
                    <a16:creationId xmlns:a16="http://schemas.microsoft.com/office/drawing/2014/main" id="{07724C0F-E419-404D-B02F-71670978C940}"/>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3" name="Oval 362">
                <a:extLst>
                  <a:ext uri="{FF2B5EF4-FFF2-40B4-BE49-F238E27FC236}">
                    <a16:creationId xmlns:a16="http://schemas.microsoft.com/office/drawing/2014/main" id="{BE8AC17B-1F22-4F76-81DC-766CF6262F30}"/>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4" name="Oval 363">
                <a:extLst>
                  <a:ext uri="{FF2B5EF4-FFF2-40B4-BE49-F238E27FC236}">
                    <a16:creationId xmlns:a16="http://schemas.microsoft.com/office/drawing/2014/main" id="{FC49D145-B0AC-4F3E-98EF-FF71B812788A}"/>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5" name="Oval 364">
                <a:extLst>
                  <a:ext uri="{FF2B5EF4-FFF2-40B4-BE49-F238E27FC236}">
                    <a16:creationId xmlns:a16="http://schemas.microsoft.com/office/drawing/2014/main" id="{B63B9153-A023-4A81-A5D9-3ABF83F78A47}"/>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6" name="Oval 365">
                <a:extLst>
                  <a:ext uri="{FF2B5EF4-FFF2-40B4-BE49-F238E27FC236}">
                    <a16:creationId xmlns:a16="http://schemas.microsoft.com/office/drawing/2014/main" id="{A6A2EB70-9BD4-48BB-8BB6-1266EE72A4BF}"/>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7" name="Oval 366">
                <a:extLst>
                  <a:ext uri="{FF2B5EF4-FFF2-40B4-BE49-F238E27FC236}">
                    <a16:creationId xmlns:a16="http://schemas.microsoft.com/office/drawing/2014/main" id="{FD71054F-1E2D-476F-AC54-D1E0EB1D9C7C}"/>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8" name="Oval 367">
                <a:extLst>
                  <a:ext uri="{FF2B5EF4-FFF2-40B4-BE49-F238E27FC236}">
                    <a16:creationId xmlns:a16="http://schemas.microsoft.com/office/drawing/2014/main" id="{601DABC3-50CB-4E79-AC6A-A2665EF69BB9}"/>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9" name="Oval 368">
                <a:extLst>
                  <a:ext uri="{FF2B5EF4-FFF2-40B4-BE49-F238E27FC236}">
                    <a16:creationId xmlns:a16="http://schemas.microsoft.com/office/drawing/2014/main" id="{B47326D9-60D1-41FE-8327-669F4477325F}"/>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0" name="Oval 369">
                <a:extLst>
                  <a:ext uri="{FF2B5EF4-FFF2-40B4-BE49-F238E27FC236}">
                    <a16:creationId xmlns:a16="http://schemas.microsoft.com/office/drawing/2014/main" id="{1CB1EB87-B717-4E70-8830-3D82373A4CE2}"/>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1" name="Oval 370">
                <a:extLst>
                  <a:ext uri="{FF2B5EF4-FFF2-40B4-BE49-F238E27FC236}">
                    <a16:creationId xmlns:a16="http://schemas.microsoft.com/office/drawing/2014/main" id="{B190B7F4-4922-4945-A3A0-B0EEE835EE7D}"/>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sp>
          <p:nvSpPr>
            <p:cNvPr id="348" name="Rectangle 347">
              <a:extLst>
                <a:ext uri="{FF2B5EF4-FFF2-40B4-BE49-F238E27FC236}">
                  <a16:creationId xmlns:a16="http://schemas.microsoft.com/office/drawing/2014/main" id="{DF9BC435-D7C4-4D7A-8028-ABFF0F7CD9A6}"/>
                </a:ext>
              </a:extLst>
            </p:cNvPr>
            <p:cNvSpPr/>
            <p:nvPr/>
          </p:nvSpPr>
          <p:spPr>
            <a:xfrm>
              <a:off x="8063626" y="4304262"/>
              <a:ext cx="2207250" cy="588667"/>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شیوع اضطراب و افسردگی بعد از عقیم‌سازی در زنان</a:t>
              </a:r>
            </a:p>
          </p:txBody>
        </p:sp>
        <p:pic>
          <p:nvPicPr>
            <p:cNvPr id="454" name="Graphic 453" descr="Surprised face with no fill">
              <a:extLst>
                <a:ext uri="{FF2B5EF4-FFF2-40B4-BE49-F238E27FC236}">
                  <a16:creationId xmlns:a16="http://schemas.microsoft.com/office/drawing/2014/main" id="{0A00EEA0-1E1E-4082-9513-F5779A1FC41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266039" y="4371511"/>
              <a:ext cx="384544" cy="384544"/>
            </a:xfrm>
            <a:prstGeom prst="rect">
              <a:avLst/>
            </a:prstGeom>
          </p:spPr>
        </p:pic>
      </p:grpSp>
      <p:grpSp>
        <p:nvGrpSpPr>
          <p:cNvPr id="7" name="Group 6">
            <a:extLst>
              <a:ext uri="{FF2B5EF4-FFF2-40B4-BE49-F238E27FC236}">
                <a16:creationId xmlns:a16="http://schemas.microsoft.com/office/drawing/2014/main" id="{DC06F876-EB55-4CC5-BDCF-10F08E69813C}"/>
              </a:ext>
            </a:extLst>
          </p:cNvPr>
          <p:cNvGrpSpPr/>
          <p:nvPr/>
        </p:nvGrpSpPr>
        <p:grpSpPr>
          <a:xfrm>
            <a:off x="122497" y="4033325"/>
            <a:ext cx="2989963" cy="684944"/>
            <a:chOff x="1586307" y="4358203"/>
            <a:chExt cx="2629534" cy="587003"/>
          </a:xfrm>
        </p:grpSpPr>
        <p:sp>
          <p:nvSpPr>
            <p:cNvPr id="395" name="Rectangle 394">
              <a:extLst>
                <a:ext uri="{FF2B5EF4-FFF2-40B4-BE49-F238E27FC236}">
                  <a16:creationId xmlns:a16="http://schemas.microsoft.com/office/drawing/2014/main" id="{9D97B338-F15D-4B89-B896-E3E838762C0B}"/>
                </a:ext>
              </a:extLst>
            </p:cNvPr>
            <p:cNvSpPr/>
            <p:nvPr/>
          </p:nvSpPr>
          <p:spPr>
            <a:xfrm>
              <a:off x="3789982" y="4358203"/>
              <a:ext cx="425859" cy="3963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96" name="Rectangle 395">
              <a:extLst>
                <a:ext uri="{FF2B5EF4-FFF2-40B4-BE49-F238E27FC236}">
                  <a16:creationId xmlns:a16="http://schemas.microsoft.com/office/drawing/2014/main" id="{820EC0E7-8F7A-43EB-BD4D-AF828F30A2EE}"/>
                </a:ext>
              </a:extLst>
            </p:cNvPr>
            <p:cNvSpPr/>
            <p:nvPr/>
          </p:nvSpPr>
          <p:spPr>
            <a:xfrm>
              <a:off x="1664690" y="4368447"/>
              <a:ext cx="2125291" cy="185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97" name="Rectangle 396">
              <a:extLst>
                <a:ext uri="{FF2B5EF4-FFF2-40B4-BE49-F238E27FC236}">
                  <a16:creationId xmlns:a16="http://schemas.microsoft.com/office/drawing/2014/main" id="{5C1879DB-9E39-435D-A6E5-59036FFADAEA}"/>
                </a:ext>
              </a:extLst>
            </p:cNvPr>
            <p:cNvSpPr/>
            <p:nvPr/>
          </p:nvSpPr>
          <p:spPr>
            <a:xfrm>
              <a:off x="1664690" y="4563783"/>
              <a:ext cx="2125291" cy="19078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98" name="Rectangle 397">
              <a:extLst>
                <a:ext uri="{FF2B5EF4-FFF2-40B4-BE49-F238E27FC236}">
                  <a16:creationId xmlns:a16="http://schemas.microsoft.com/office/drawing/2014/main" id="{BE6AE1C1-5132-4795-8295-D1D139CBFC4B}"/>
                </a:ext>
              </a:extLst>
            </p:cNvPr>
            <p:cNvSpPr/>
            <p:nvPr/>
          </p:nvSpPr>
          <p:spPr>
            <a:xfrm>
              <a:off x="1669923" y="4754420"/>
              <a:ext cx="2545918" cy="19078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399" name="Group 398">
              <a:extLst>
                <a:ext uri="{FF2B5EF4-FFF2-40B4-BE49-F238E27FC236}">
                  <a16:creationId xmlns:a16="http://schemas.microsoft.com/office/drawing/2014/main" id="{1FFFB70D-F3A1-41BB-B33A-98A4C2C70C1D}"/>
                </a:ext>
              </a:extLst>
            </p:cNvPr>
            <p:cNvGrpSpPr/>
            <p:nvPr/>
          </p:nvGrpSpPr>
          <p:grpSpPr>
            <a:xfrm>
              <a:off x="1700100" y="4781503"/>
              <a:ext cx="1124673" cy="118594"/>
              <a:chOff x="25764" y="3508316"/>
              <a:chExt cx="3648664" cy="384742"/>
            </a:xfrm>
          </p:grpSpPr>
          <p:sp>
            <p:nvSpPr>
              <p:cNvPr id="425" name="Oval 424">
                <a:extLst>
                  <a:ext uri="{FF2B5EF4-FFF2-40B4-BE49-F238E27FC236}">
                    <a16:creationId xmlns:a16="http://schemas.microsoft.com/office/drawing/2014/main" id="{7B5EB3E3-4353-4757-A836-F27B5D939696}"/>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6" name="Oval 425">
                <a:extLst>
                  <a:ext uri="{FF2B5EF4-FFF2-40B4-BE49-F238E27FC236}">
                    <a16:creationId xmlns:a16="http://schemas.microsoft.com/office/drawing/2014/main" id="{922D06D7-91D9-4C60-B78B-DF3B1D272851}"/>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7" name="Oval 426">
                <a:extLst>
                  <a:ext uri="{FF2B5EF4-FFF2-40B4-BE49-F238E27FC236}">
                    <a16:creationId xmlns:a16="http://schemas.microsoft.com/office/drawing/2014/main" id="{D4897C61-F475-4797-BCDA-7FB95062EA60}"/>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8" name="Oval 427">
                <a:extLst>
                  <a:ext uri="{FF2B5EF4-FFF2-40B4-BE49-F238E27FC236}">
                    <a16:creationId xmlns:a16="http://schemas.microsoft.com/office/drawing/2014/main" id="{21E7FBA9-FDC2-4041-AEE4-E5420695838C}"/>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9" name="Oval 428">
                <a:extLst>
                  <a:ext uri="{FF2B5EF4-FFF2-40B4-BE49-F238E27FC236}">
                    <a16:creationId xmlns:a16="http://schemas.microsoft.com/office/drawing/2014/main" id="{68C20A5B-90FD-40CD-8E4C-2AF4F1F1CAC1}"/>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0" name="Oval 429">
                <a:extLst>
                  <a:ext uri="{FF2B5EF4-FFF2-40B4-BE49-F238E27FC236}">
                    <a16:creationId xmlns:a16="http://schemas.microsoft.com/office/drawing/2014/main" id="{C1AE8E05-15FB-46A2-A984-73957FD457E6}"/>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1" name="Oval 430">
                <a:extLst>
                  <a:ext uri="{FF2B5EF4-FFF2-40B4-BE49-F238E27FC236}">
                    <a16:creationId xmlns:a16="http://schemas.microsoft.com/office/drawing/2014/main" id="{B337400E-8CD4-4DC8-92CB-3C7B5B1A1351}"/>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2" name="Oval 431">
                <a:extLst>
                  <a:ext uri="{FF2B5EF4-FFF2-40B4-BE49-F238E27FC236}">
                    <a16:creationId xmlns:a16="http://schemas.microsoft.com/office/drawing/2014/main" id="{8F3C35B1-7C06-434C-869E-9A46583CC5B0}"/>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3" name="Oval 432">
                <a:extLst>
                  <a:ext uri="{FF2B5EF4-FFF2-40B4-BE49-F238E27FC236}">
                    <a16:creationId xmlns:a16="http://schemas.microsoft.com/office/drawing/2014/main" id="{BE405CD7-2146-4F65-844D-957FB0655BF6}"/>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4" name="Oval 433">
                <a:extLst>
                  <a:ext uri="{FF2B5EF4-FFF2-40B4-BE49-F238E27FC236}">
                    <a16:creationId xmlns:a16="http://schemas.microsoft.com/office/drawing/2014/main" id="{866D94B2-3BAB-40FC-B103-604BC6360A43}"/>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5" name="Oval 434">
                <a:extLst>
                  <a:ext uri="{FF2B5EF4-FFF2-40B4-BE49-F238E27FC236}">
                    <a16:creationId xmlns:a16="http://schemas.microsoft.com/office/drawing/2014/main" id="{E8216A2C-4633-412A-A8D0-39BD1BC9B132}"/>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6" name="Oval 435">
                <a:extLst>
                  <a:ext uri="{FF2B5EF4-FFF2-40B4-BE49-F238E27FC236}">
                    <a16:creationId xmlns:a16="http://schemas.microsoft.com/office/drawing/2014/main" id="{58A43B4C-17F6-4A46-AC85-865B75E474B5}"/>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7" name="Oval 436">
                <a:extLst>
                  <a:ext uri="{FF2B5EF4-FFF2-40B4-BE49-F238E27FC236}">
                    <a16:creationId xmlns:a16="http://schemas.microsoft.com/office/drawing/2014/main" id="{56CF20B2-8947-4830-8AFE-3911A0DD167A}"/>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8" name="Oval 437">
                <a:extLst>
                  <a:ext uri="{FF2B5EF4-FFF2-40B4-BE49-F238E27FC236}">
                    <a16:creationId xmlns:a16="http://schemas.microsoft.com/office/drawing/2014/main" id="{A5048EF9-654F-41BA-AD3C-FB914BC706CD}"/>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9" name="Oval 438">
                <a:extLst>
                  <a:ext uri="{FF2B5EF4-FFF2-40B4-BE49-F238E27FC236}">
                    <a16:creationId xmlns:a16="http://schemas.microsoft.com/office/drawing/2014/main" id="{DCA4CD7B-B5A6-48D9-B87F-8E15FC2532E2}"/>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0" name="Oval 439">
                <a:extLst>
                  <a:ext uri="{FF2B5EF4-FFF2-40B4-BE49-F238E27FC236}">
                    <a16:creationId xmlns:a16="http://schemas.microsoft.com/office/drawing/2014/main" id="{FA657302-8EC9-4325-B81C-76213524C896}"/>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1" name="Oval 440">
                <a:extLst>
                  <a:ext uri="{FF2B5EF4-FFF2-40B4-BE49-F238E27FC236}">
                    <a16:creationId xmlns:a16="http://schemas.microsoft.com/office/drawing/2014/main" id="{7C469AAA-93AB-4C38-9F34-9D15DDD7EE73}"/>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2" name="Oval 441">
                <a:extLst>
                  <a:ext uri="{FF2B5EF4-FFF2-40B4-BE49-F238E27FC236}">
                    <a16:creationId xmlns:a16="http://schemas.microsoft.com/office/drawing/2014/main" id="{599A676C-FF89-4252-AB0F-7197DD7C93C1}"/>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3" name="Oval 442">
                <a:extLst>
                  <a:ext uri="{FF2B5EF4-FFF2-40B4-BE49-F238E27FC236}">
                    <a16:creationId xmlns:a16="http://schemas.microsoft.com/office/drawing/2014/main" id="{1503AF51-4BE3-40F9-ABFB-287ED0D1EE7D}"/>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4" name="Oval 443">
                <a:extLst>
                  <a:ext uri="{FF2B5EF4-FFF2-40B4-BE49-F238E27FC236}">
                    <a16:creationId xmlns:a16="http://schemas.microsoft.com/office/drawing/2014/main" id="{FACD9024-7812-445E-A250-3285A9E667D9}"/>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5" name="Oval 444">
                <a:extLst>
                  <a:ext uri="{FF2B5EF4-FFF2-40B4-BE49-F238E27FC236}">
                    <a16:creationId xmlns:a16="http://schemas.microsoft.com/office/drawing/2014/main" id="{DD93C8E9-513D-4A10-AD65-C9A7F2BF1EF5}"/>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6" name="Oval 445">
                <a:extLst>
                  <a:ext uri="{FF2B5EF4-FFF2-40B4-BE49-F238E27FC236}">
                    <a16:creationId xmlns:a16="http://schemas.microsoft.com/office/drawing/2014/main" id="{64C8C5D9-28E7-413D-82BB-989F94568BE9}"/>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400" name="Group 399">
              <a:extLst>
                <a:ext uri="{FF2B5EF4-FFF2-40B4-BE49-F238E27FC236}">
                  <a16:creationId xmlns:a16="http://schemas.microsoft.com/office/drawing/2014/main" id="{ED974C9A-1386-49EF-B8F7-02F00EB5F0D2}"/>
                </a:ext>
              </a:extLst>
            </p:cNvPr>
            <p:cNvGrpSpPr/>
            <p:nvPr/>
          </p:nvGrpSpPr>
          <p:grpSpPr>
            <a:xfrm>
              <a:off x="3045232" y="4781503"/>
              <a:ext cx="1124673" cy="118594"/>
              <a:chOff x="25764" y="3508316"/>
              <a:chExt cx="3648664" cy="384742"/>
            </a:xfrm>
          </p:grpSpPr>
          <p:sp>
            <p:nvSpPr>
              <p:cNvPr id="403" name="Oval 402">
                <a:extLst>
                  <a:ext uri="{FF2B5EF4-FFF2-40B4-BE49-F238E27FC236}">
                    <a16:creationId xmlns:a16="http://schemas.microsoft.com/office/drawing/2014/main" id="{560B3F79-1855-47AE-B626-500E3D43A693}"/>
                  </a:ext>
                </a:extLst>
              </p:cNvPr>
              <p:cNvSpPr/>
              <p:nvPr/>
            </p:nvSpPr>
            <p:spPr>
              <a:xfrm>
                <a:off x="349900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04" name="Oval 403">
                <a:extLst>
                  <a:ext uri="{FF2B5EF4-FFF2-40B4-BE49-F238E27FC236}">
                    <a16:creationId xmlns:a16="http://schemas.microsoft.com/office/drawing/2014/main" id="{07466A03-75AC-4A99-B60C-C0DC7594FAB3}"/>
                  </a:ext>
                </a:extLst>
              </p:cNvPr>
              <p:cNvSpPr/>
              <p:nvPr/>
            </p:nvSpPr>
            <p:spPr>
              <a:xfrm>
                <a:off x="316715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05" name="Oval 404">
                <a:extLst>
                  <a:ext uri="{FF2B5EF4-FFF2-40B4-BE49-F238E27FC236}">
                    <a16:creationId xmlns:a16="http://schemas.microsoft.com/office/drawing/2014/main" id="{D94EE3C6-C37A-4130-B420-A3B2D495BCAA}"/>
                  </a:ext>
                </a:extLst>
              </p:cNvPr>
              <p:cNvSpPr/>
              <p:nvPr/>
            </p:nvSpPr>
            <p:spPr>
              <a:xfrm>
                <a:off x="183976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06" name="Oval 405">
                <a:extLst>
                  <a:ext uri="{FF2B5EF4-FFF2-40B4-BE49-F238E27FC236}">
                    <a16:creationId xmlns:a16="http://schemas.microsoft.com/office/drawing/2014/main" id="{EB37F64D-45D9-4DBA-B7C8-02210F6E6FF0}"/>
                  </a:ext>
                </a:extLst>
              </p:cNvPr>
              <p:cNvSpPr/>
              <p:nvPr/>
            </p:nvSpPr>
            <p:spPr>
              <a:xfrm>
                <a:off x="844219"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07" name="Oval 406">
                <a:extLst>
                  <a:ext uri="{FF2B5EF4-FFF2-40B4-BE49-F238E27FC236}">
                    <a16:creationId xmlns:a16="http://schemas.microsoft.com/office/drawing/2014/main" id="{40C3EA3F-187C-4A5C-B663-496ABFF9CDAE}"/>
                  </a:ext>
                </a:extLst>
              </p:cNvPr>
              <p:cNvSpPr/>
              <p:nvPr/>
            </p:nvSpPr>
            <p:spPr>
              <a:xfrm>
                <a:off x="180522"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08" name="Oval 407">
                <a:extLst>
                  <a:ext uri="{FF2B5EF4-FFF2-40B4-BE49-F238E27FC236}">
                    <a16:creationId xmlns:a16="http://schemas.microsoft.com/office/drawing/2014/main" id="{40F4A239-C565-4115-8298-0A5D8F1647F8}"/>
                  </a:ext>
                </a:extLst>
              </p:cNvPr>
              <p:cNvSpPr/>
              <p:nvPr/>
            </p:nvSpPr>
            <p:spPr>
              <a:xfrm>
                <a:off x="2503461"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09" name="Oval 408">
                <a:extLst>
                  <a:ext uri="{FF2B5EF4-FFF2-40B4-BE49-F238E27FC236}">
                    <a16:creationId xmlns:a16="http://schemas.microsoft.com/office/drawing/2014/main" id="{4CE1A397-5C79-4C8F-B19F-52C3AA4D94D7}"/>
                  </a:ext>
                </a:extLst>
              </p:cNvPr>
              <p:cNvSpPr/>
              <p:nvPr/>
            </p:nvSpPr>
            <p:spPr>
              <a:xfrm>
                <a:off x="1507915"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0" name="Oval 409">
                <a:extLst>
                  <a:ext uri="{FF2B5EF4-FFF2-40B4-BE49-F238E27FC236}">
                    <a16:creationId xmlns:a16="http://schemas.microsoft.com/office/drawing/2014/main" id="{CBC55A69-D3DA-4921-9C46-065A257D319F}"/>
                  </a:ext>
                </a:extLst>
              </p:cNvPr>
              <p:cNvSpPr/>
              <p:nvPr/>
            </p:nvSpPr>
            <p:spPr>
              <a:xfrm>
                <a:off x="2835310"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1" name="Oval 410">
                <a:extLst>
                  <a:ext uri="{FF2B5EF4-FFF2-40B4-BE49-F238E27FC236}">
                    <a16:creationId xmlns:a16="http://schemas.microsoft.com/office/drawing/2014/main" id="{64715FE2-2115-46A4-8B3E-C6361A81D9C8}"/>
                  </a:ext>
                </a:extLst>
              </p:cNvPr>
              <p:cNvSpPr/>
              <p:nvPr/>
            </p:nvSpPr>
            <p:spPr>
              <a:xfrm>
                <a:off x="2171614"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2" name="Oval 411">
                <a:extLst>
                  <a:ext uri="{FF2B5EF4-FFF2-40B4-BE49-F238E27FC236}">
                    <a16:creationId xmlns:a16="http://schemas.microsoft.com/office/drawing/2014/main" id="{7164D7E5-A85F-4CF8-AC75-3117BC7AE527}"/>
                  </a:ext>
                </a:extLst>
              </p:cNvPr>
              <p:cNvSpPr/>
              <p:nvPr/>
            </p:nvSpPr>
            <p:spPr>
              <a:xfrm>
                <a:off x="1176068" y="3508320"/>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3" name="Oval 412">
                <a:extLst>
                  <a:ext uri="{FF2B5EF4-FFF2-40B4-BE49-F238E27FC236}">
                    <a16:creationId xmlns:a16="http://schemas.microsoft.com/office/drawing/2014/main" id="{AB66E56D-C1C1-4B93-9303-5F58DA4D3425}"/>
                  </a:ext>
                </a:extLst>
              </p:cNvPr>
              <p:cNvSpPr/>
              <p:nvPr/>
            </p:nvSpPr>
            <p:spPr>
              <a:xfrm>
                <a:off x="512371" y="350831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4" name="Oval 413">
                <a:extLst>
                  <a:ext uri="{FF2B5EF4-FFF2-40B4-BE49-F238E27FC236}">
                    <a16:creationId xmlns:a16="http://schemas.microsoft.com/office/drawing/2014/main" id="{4C38BBAC-3601-4964-A9B8-18F593D47C24}"/>
                  </a:ext>
                </a:extLst>
              </p:cNvPr>
              <p:cNvSpPr/>
              <p:nvPr/>
            </p:nvSpPr>
            <p:spPr>
              <a:xfrm>
                <a:off x="334424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5" name="Oval 414">
                <a:extLst>
                  <a:ext uri="{FF2B5EF4-FFF2-40B4-BE49-F238E27FC236}">
                    <a16:creationId xmlns:a16="http://schemas.microsoft.com/office/drawing/2014/main" id="{5D1D94A2-82F9-46AB-AE85-8114726C0FB1}"/>
                  </a:ext>
                </a:extLst>
              </p:cNvPr>
              <p:cNvSpPr/>
              <p:nvPr/>
            </p:nvSpPr>
            <p:spPr>
              <a:xfrm>
                <a:off x="3012400"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6" name="Oval 415">
                <a:extLst>
                  <a:ext uri="{FF2B5EF4-FFF2-40B4-BE49-F238E27FC236}">
                    <a16:creationId xmlns:a16="http://schemas.microsoft.com/office/drawing/2014/main" id="{DEBF3005-D87C-44D9-A1BB-ECB61B29B552}"/>
                  </a:ext>
                </a:extLst>
              </p:cNvPr>
              <p:cNvSpPr/>
              <p:nvPr/>
            </p:nvSpPr>
            <p:spPr>
              <a:xfrm>
                <a:off x="168500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7" name="Oval 416">
                <a:extLst>
                  <a:ext uri="{FF2B5EF4-FFF2-40B4-BE49-F238E27FC236}">
                    <a16:creationId xmlns:a16="http://schemas.microsoft.com/office/drawing/2014/main" id="{1F12285D-7436-4D27-B1B3-BE4765087DC9}"/>
                  </a:ext>
                </a:extLst>
              </p:cNvPr>
              <p:cNvSpPr/>
              <p:nvPr/>
            </p:nvSpPr>
            <p:spPr>
              <a:xfrm>
                <a:off x="689461"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8" name="Oval 417">
                <a:extLst>
                  <a:ext uri="{FF2B5EF4-FFF2-40B4-BE49-F238E27FC236}">
                    <a16:creationId xmlns:a16="http://schemas.microsoft.com/office/drawing/2014/main" id="{27B1A920-142B-439C-80ED-CDABE854D518}"/>
                  </a:ext>
                </a:extLst>
              </p:cNvPr>
              <p:cNvSpPr/>
              <p:nvPr/>
            </p:nvSpPr>
            <p:spPr>
              <a:xfrm>
                <a:off x="2576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9" name="Oval 418">
                <a:extLst>
                  <a:ext uri="{FF2B5EF4-FFF2-40B4-BE49-F238E27FC236}">
                    <a16:creationId xmlns:a16="http://schemas.microsoft.com/office/drawing/2014/main" id="{CC44E9F1-459B-4824-A19F-5885879F42C4}"/>
                  </a:ext>
                </a:extLst>
              </p:cNvPr>
              <p:cNvSpPr/>
              <p:nvPr/>
            </p:nvSpPr>
            <p:spPr>
              <a:xfrm>
                <a:off x="234870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0" name="Oval 419">
                <a:extLst>
                  <a:ext uri="{FF2B5EF4-FFF2-40B4-BE49-F238E27FC236}">
                    <a16:creationId xmlns:a16="http://schemas.microsoft.com/office/drawing/2014/main" id="{84444949-F47E-462C-B2B3-638C61C1BD8B}"/>
                  </a:ext>
                </a:extLst>
              </p:cNvPr>
              <p:cNvSpPr/>
              <p:nvPr/>
            </p:nvSpPr>
            <p:spPr>
              <a:xfrm>
                <a:off x="1353157"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1" name="Oval 420">
                <a:extLst>
                  <a:ext uri="{FF2B5EF4-FFF2-40B4-BE49-F238E27FC236}">
                    <a16:creationId xmlns:a16="http://schemas.microsoft.com/office/drawing/2014/main" id="{1C60B6E9-7A0E-46E5-B87B-430506DAF5B9}"/>
                  </a:ext>
                </a:extLst>
              </p:cNvPr>
              <p:cNvSpPr/>
              <p:nvPr/>
            </p:nvSpPr>
            <p:spPr>
              <a:xfrm>
                <a:off x="2680553"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2" name="Oval 421">
                <a:extLst>
                  <a:ext uri="{FF2B5EF4-FFF2-40B4-BE49-F238E27FC236}">
                    <a16:creationId xmlns:a16="http://schemas.microsoft.com/office/drawing/2014/main" id="{25BACA0A-FCA6-49FF-A41B-B0C6EF6B473B}"/>
                  </a:ext>
                </a:extLst>
              </p:cNvPr>
              <p:cNvSpPr/>
              <p:nvPr/>
            </p:nvSpPr>
            <p:spPr>
              <a:xfrm>
                <a:off x="2016854" y="3717634"/>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3" name="Oval 422">
                <a:extLst>
                  <a:ext uri="{FF2B5EF4-FFF2-40B4-BE49-F238E27FC236}">
                    <a16:creationId xmlns:a16="http://schemas.microsoft.com/office/drawing/2014/main" id="{EFD96617-9F66-434A-8135-AB842DF73152}"/>
                  </a:ext>
                </a:extLst>
              </p:cNvPr>
              <p:cNvSpPr/>
              <p:nvPr/>
            </p:nvSpPr>
            <p:spPr>
              <a:xfrm>
                <a:off x="1021310" y="3717628"/>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4" name="Oval 423">
                <a:extLst>
                  <a:ext uri="{FF2B5EF4-FFF2-40B4-BE49-F238E27FC236}">
                    <a16:creationId xmlns:a16="http://schemas.microsoft.com/office/drawing/2014/main" id="{F8F803F7-7E51-40BC-8AF3-99CDA86FE7A8}"/>
                  </a:ext>
                </a:extLst>
              </p:cNvPr>
              <p:cNvSpPr/>
              <p:nvPr/>
            </p:nvSpPr>
            <p:spPr>
              <a:xfrm>
                <a:off x="357613" y="3717636"/>
                <a:ext cx="175423" cy="1754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sp>
          <p:nvSpPr>
            <p:cNvPr id="401" name="Rectangle 400">
              <a:extLst>
                <a:ext uri="{FF2B5EF4-FFF2-40B4-BE49-F238E27FC236}">
                  <a16:creationId xmlns:a16="http://schemas.microsoft.com/office/drawing/2014/main" id="{3626CDA5-A5FF-4E52-8AB0-18AA78C10465}"/>
                </a:ext>
              </a:extLst>
            </p:cNvPr>
            <p:cNvSpPr/>
            <p:nvPr/>
          </p:nvSpPr>
          <p:spPr>
            <a:xfrm>
              <a:off x="1586307" y="4385850"/>
              <a:ext cx="2301340" cy="444448"/>
            </a:xfrm>
            <a:prstGeom prst="rect">
              <a:avLst/>
            </a:prstGeom>
          </p:spPr>
          <p:txBody>
            <a:bodyPr wrap="square">
              <a:spAutoFit/>
            </a:bodyPr>
            <a:lstStyle/>
            <a:p>
              <a:pPr algn="ctr"/>
              <a:r>
                <a:rPr lang="fa-IR" sz="1385" b="1" dirty="0">
                  <a:solidFill>
                    <a:schemeClr val="accent5">
                      <a:lumMod val="75000"/>
                    </a:schemeClr>
                  </a:solidFill>
                  <a:cs typeface="B Roya" panose="00000400000000000000" pitchFamily="2" charset="-78"/>
                </a:rPr>
                <a:t>احتمال افزایش بی‌نظمی‌های قاعدگی و طولانی شدن سیکل‌ها</a:t>
              </a:r>
            </a:p>
          </p:txBody>
        </p:sp>
        <p:pic>
          <p:nvPicPr>
            <p:cNvPr id="456" name="Graphic 455" descr="Gauge">
              <a:extLst>
                <a:ext uri="{FF2B5EF4-FFF2-40B4-BE49-F238E27FC236}">
                  <a16:creationId xmlns:a16="http://schemas.microsoft.com/office/drawing/2014/main" id="{647FE1D1-6412-483D-AD3B-579D12F760E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842318" y="4400704"/>
              <a:ext cx="327281" cy="327281"/>
            </a:xfrm>
            <a:prstGeom prst="rect">
              <a:avLst/>
            </a:prstGeom>
          </p:spPr>
        </p:pic>
      </p:grpSp>
    </p:spTree>
    <p:extLst>
      <p:ext uri="{BB962C8B-B14F-4D97-AF65-F5344CB8AC3E}">
        <p14:creationId xmlns:p14="http://schemas.microsoft.com/office/powerpoint/2010/main" val="323487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42753"/>
          <a:stretch/>
        </p:blipFill>
        <p:spPr>
          <a:xfrm>
            <a:off x="3419872" y="916611"/>
            <a:ext cx="5588921" cy="5024780"/>
          </a:xfrm>
        </p:spPr>
      </p:pic>
      <p:sp>
        <p:nvSpPr>
          <p:cNvPr id="7" name="TextBox 6"/>
          <p:cNvSpPr txBox="1"/>
          <p:nvPr/>
        </p:nvSpPr>
        <p:spPr>
          <a:xfrm>
            <a:off x="251520" y="1371261"/>
            <a:ext cx="3744416" cy="3823901"/>
          </a:xfrm>
          <a:prstGeom prst="rect">
            <a:avLst/>
          </a:prstGeom>
          <a:noFill/>
        </p:spPr>
        <p:txBody>
          <a:bodyPr wrap="square" lIns="92299" tIns="46149" rIns="92299" bIns="46149" rtlCol="0">
            <a:spAutoFit/>
          </a:bodyPr>
          <a:lstStyle/>
          <a:p>
            <a:pPr algn="ctr" rtl="1"/>
            <a:r>
              <a:rPr lang="fa-IR" sz="2001" b="1" dirty="0">
                <a:cs typeface="B Titr" panose="00000700000000000000" pitchFamily="2" charset="-78"/>
              </a:rPr>
              <a:t>مقام معظم رهبری</a:t>
            </a:r>
            <a:r>
              <a:rPr lang="fa-IR" sz="3232" b="1" dirty="0">
                <a:cs typeface="B Titr" panose="00000700000000000000" pitchFamily="2" charset="-78"/>
              </a:rPr>
              <a:t>:</a:t>
            </a:r>
          </a:p>
          <a:p>
            <a:pPr algn="ctr" rtl="1"/>
            <a:endParaRPr lang="fa-IR" sz="924" b="1" dirty="0">
              <a:cs typeface="B Titr" panose="00000700000000000000" pitchFamily="2" charset="-78"/>
            </a:endParaRPr>
          </a:p>
          <a:p>
            <a:pPr algn="ctr" rtl="1"/>
            <a:r>
              <a:rPr lang="ar-SA" sz="2386" dirty="0">
                <a:cs typeface="B Titr" panose="00000700000000000000" pitchFamily="2" charset="-78"/>
              </a:rPr>
              <a:t>«مساله عقیم سازی و جلوگیری </a:t>
            </a:r>
            <a:r>
              <a:rPr lang="fa-IR" sz="2386" dirty="0">
                <a:cs typeface="B Titr" panose="00000700000000000000" pitchFamily="2" charset="-78"/>
              </a:rPr>
              <a:t>  </a:t>
            </a:r>
            <a:r>
              <a:rPr lang="ar-SA" sz="2386" dirty="0">
                <a:cs typeface="B Titr" panose="00000700000000000000" pitchFamily="2" charset="-78"/>
              </a:rPr>
              <a:t>باید جدا</a:t>
            </a:r>
            <a:r>
              <a:rPr lang="fa-IR" sz="2386" dirty="0">
                <a:cs typeface="B Titr" panose="00000700000000000000" pitchFamily="2" charset="-78"/>
              </a:rPr>
              <a:t>ً</a:t>
            </a:r>
            <a:r>
              <a:rPr lang="ar-SA" sz="2386" dirty="0">
                <a:cs typeface="B Titr" panose="00000700000000000000" pitchFamily="2" charset="-78"/>
              </a:rPr>
              <a:t> جلویش گرفته شود. </a:t>
            </a:r>
            <a:endParaRPr lang="fa-IR" sz="2386" dirty="0">
              <a:cs typeface="B Titr" panose="00000700000000000000" pitchFamily="2" charset="-78"/>
            </a:endParaRPr>
          </a:p>
          <a:p>
            <a:pPr algn="ctr" rtl="1"/>
            <a:r>
              <a:rPr lang="ar-SA" sz="2386" dirty="0">
                <a:cs typeface="B Titr" panose="00000700000000000000" pitchFamily="2" charset="-78"/>
              </a:rPr>
              <a:t>دستگاه های دولتی</a:t>
            </a:r>
            <a:r>
              <a:rPr lang="fa-IR" sz="2386" dirty="0">
                <a:cs typeface="B Titr" panose="00000700000000000000" pitchFamily="2" charset="-78"/>
              </a:rPr>
              <a:t> </a:t>
            </a:r>
            <a:r>
              <a:rPr lang="ar-SA" sz="2386" b="1" u="sng" dirty="0">
                <a:cs typeface="B Titr" panose="00000700000000000000" pitchFamily="2" charset="-78"/>
              </a:rPr>
              <a:t>مطلقا</a:t>
            </a:r>
            <a:r>
              <a:rPr lang="fa-IR" sz="2386" b="1" u="sng" dirty="0">
                <a:cs typeface="B Titr" panose="00000700000000000000" pitchFamily="2" charset="-78"/>
              </a:rPr>
              <a:t>ً</a:t>
            </a:r>
            <a:r>
              <a:rPr lang="ar-SA" sz="2386" dirty="0">
                <a:cs typeface="B Titr" panose="00000700000000000000" pitchFamily="2" charset="-78"/>
              </a:rPr>
              <a:t> به</a:t>
            </a:r>
            <a:r>
              <a:rPr lang="fa-IR" sz="2386" dirty="0">
                <a:cs typeface="B Titr" panose="00000700000000000000" pitchFamily="2" charset="-78"/>
              </a:rPr>
              <a:t> </a:t>
            </a:r>
            <a:r>
              <a:rPr lang="ar-SA" sz="2386" dirty="0">
                <a:cs typeface="B Titr" panose="00000700000000000000" pitchFamily="2" charset="-78"/>
              </a:rPr>
              <a:t>خود اجازه </a:t>
            </a:r>
            <a:r>
              <a:rPr lang="fa-IR" sz="2386" dirty="0">
                <a:cs typeface="B Titr" panose="00000700000000000000" pitchFamily="2" charset="-78"/>
              </a:rPr>
              <a:t> </a:t>
            </a:r>
            <a:r>
              <a:rPr lang="ar-SA" sz="2386" dirty="0">
                <a:cs typeface="B Titr" panose="00000700000000000000" pitchFamily="2" charset="-78"/>
              </a:rPr>
              <a:t>ندهند </a:t>
            </a:r>
            <a:r>
              <a:rPr lang="ar-SA" sz="2386" dirty="0">
                <a:ln>
                  <a:solidFill>
                    <a:srgbClr val="00B050"/>
                  </a:solidFill>
                </a:ln>
                <a:solidFill>
                  <a:srgbClr val="1D931D"/>
                </a:solidFill>
                <a:cs typeface="B Titr" panose="00000700000000000000" pitchFamily="2" charset="-78"/>
              </a:rPr>
              <a:t>پول بیت المال </a:t>
            </a:r>
            <a:r>
              <a:rPr lang="ar-SA" sz="2386" dirty="0">
                <a:cs typeface="B Titr" panose="00000700000000000000" pitchFamily="2" charset="-78"/>
              </a:rPr>
              <a:t>برای اینکه </a:t>
            </a:r>
            <a:r>
              <a:rPr lang="ar-SA" sz="2386" dirty="0">
                <a:solidFill>
                  <a:srgbClr val="FF0000"/>
                </a:solidFill>
                <a:cs typeface="B Titr" panose="00000700000000000000" pitchFamily="2" charset="-78"/>
              </a:rPr>
              <a:t>رشد</a:t>
            </a:r>
            <a:r>
              <a:rPr lang="fa-IR" sz="2386" dirty="0">
                <a:solidFill>
                  <a:srgbClr val="FF0000"/>
                </a:solidFill>
                <a:cs typeface="B Titr" panose="00000700000000000000" pitchFamily="2" charset="-78"/>
              </a:rPr>
              <a:t> </a:t>
            </a:r>
            <a:r>
              <a:rPr lang="ar-SA" sz="2386" dirty="0">
                <a:solidFill>
                  <a:srgbClr val="FF0000"/>
                </a:solidFill>
                <a:cs typeface="B Titr" panose="00000700000000000000" pitchFamily="2" charset="-78"/>
              </a:rPr>
              <a:t>نسل</a:t>
            </a:r>
            <a:r>
              <a:rPr lang="ar-SA" sz="2386" dirty="0">
                <a:cs typeface="B Titr" panose="00000700000000000000" pitchFamily="2" charset="-78"/>
              </a:rPr>
              <a:t> متوقف شود ، </a:t>
            </a:r>
            <a:r>
              <a:rPr lang="fa-IR" sz="2386" dirty="0">
                <a:cs typeface="B Titr" panose="00000700000000000000" pitchFamily="2" charset="-78"/>
              </a:rPr>
              <a:t>       </a:t>
            </a:r>
            <a:r>
              <a:rPr lang="ar-SA" sz="2386" dirty="0">
                <a:cs typeface="B Titr" panose="00000700000000000000" pitchFamily="2" charset="-78"/>
              </a:rPr>
              <a:t>هزینه شود.»</a:t>
            </a:r>
            <a:endParaRPr lang="en-US" sz="2386" dirty="0">
              <a:cs typeface="B Titr" panose="00000700000000000000" pitchFamily="2" charset="-78"/>
            </a:endParaRPr>
          </a:p>
          <a:p>
            <a:pPr algn="ctr" rtl="1"/>
            <a:endParaRPr lang="en-US" sz="2386" b="1" dirty="0">
              <a:cs typeface="B Titr" panose="00000700000000000000" pitchFamily="2" charset="-78"/>
            </a:endParaRPr>
          </a:p>
          <a:p>
            <a:pPr algn="ctr" rtl="1"/>
            <a:r>
              <a:rPr lang="fa-IR" sz="1385" b="1" dirty="0">
                <a:cs typeface="B Titr" panose="00000700000000000000" pitchFamily="2" charset="-78"/>
              </a:rPr>
              <a:t>92/9/19</a:t>
            </a:r>
          </a:p>
          <a:p>
            <a:pPr algn="ctr"/>
            <a:endParaRPr lang="en-US" sz="2001" b="1" dirty="0">
              <a:cs typeface="B Titr" panose="00000700000000000000" pitchFamily="2" charset="-78"/>
            </a:endParaRPr>
          </a:p>
        </p:txBody>
      </p:sp>
      <p:pic>
        <p:nvPicPr>
          <p:cNvPr id="5" name="Picture 4">
            <a:extLst>
              <a:ext uri="{FF2B5EF4-FFF2-40B4-BE49-F238E27FC236}">
                <a16:creationId xmlns:a16="http://schemas.microsoft.com/office/drawing/2014/main" id="{2C01EA79-B8FE-4C0A-B82C-8FA4483B9A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5877272"/>
            <a:ext cx="920736" cy="928107"/>
          </a:xfrm>
          <a:prstGeom prst="rect">
            <a:avLst/>
          </a:prstGeom>
        </p:spPr>
      </p:pic>
    </p:spTree>
    <p:extLst>
      <p:ext uri="{BB962C8B-B14F-4D97-AF65-F5344CB8AC3E}">
        <p14:creationId xmlns:p14="http://schemas.microsoft.com/office/powerpoint/2010/main" val="4135298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181624" y="2594393"/>
            <a:ext cx="3206800" cy="1454244"/>
          </a:xfrm>
          <a:prstGeom prst="rect">
            <a:avLst/>
          </a:prstGeom>
          <a:noFill/>
        </p:spPr>
        <p:txBody>
          <a:bodyPr wrap="square" rtlCol="0">
            <a:spAutoFit/>
          </a:bodyPr>
          <a:lstStyle/>
          <a:p>
            <a:r>
              <a:rPr lang="fa-IR" sz="8850" dirty="0">
                <a:ln w="28575" cmpd="sng">
                  <a:solidFill>
                    <a:schemeClr val="tx1"/>
                  </a:solidFill>
                  <a:prstDash val="solid"/>
                </a:ln>
                <a:solidFill>
                  <a:srgbClr val="FFFFFF"/>
                </a:solidFill>
                <a:effectLst>
                  <a:outerShdw blurRad="63500" dir="3600000" algn="tl" rotWithShape="0">
                    <a:srgbClr val="000000">
                      <a:alpha val="70000"/>
                    </a:srgbClr>
                  </a:outerShdw>
                </a:effectLst>
                <a:cs typeface="B Titr" panose="00000700000000000000" pitchFamily="2" charset="-78"/>
              </a:rPr>
              <a:t>سزارین</a:t>
            </a:r>
            <a:endParaRPr lang="en-US" sz="8850" dirty="0">
              <a:ln w="28575" cmpd="sng">
                <a:solidFill>
                  <a:schemeClr val="tx1"/>
                </a:solidFill>
                <a:prstDash val="solid"/>
              </a:ln>
              <a:solidFill>
                <a:srgbClr val="FFFFFF"/>
              </a:solidFill>
              <a:effectLst>
                <a:outerShdw blurRad="63500" dir="3600000" algn="tl" rotWithShape="0">
                  <a:srgbClr val="000000">
                    <a:alpha val="70000"/>
                  </a:srgbClr>
                </a:outerShdw>
              </a:effectLst>
              <a:cs typeface="B Titr" panose="00000700000000000000" pitchFamily="2" charset="-78"/>
            </a:endParaRPr>
          </a:p>
        </p:txBody>
      </p:sp>
      <p:sp>
        <p:nvSpPr>
          <p:cNvPr id="2" name="Rectangle 1"/>
          <p:cNvSpPr/>
          <p:nvPr/>
        </p:nvSpPr>
        <p:spPr>
          <a:xfrm>
            <a:off x="107504" y="935083"/>
            <a:ext cx="4544471" cy="498783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dirty="0"/>
          </a:p>
        </p:txBody>
      </p:sp>
      <p:pic>
        <p:nvPicPr>
          <p:cNvPr id="5" name="Picture 4">
            <a:extLst>
              <a:ext uri="{FF2B5EF4-FFF2-40B4-BE49-F238E27FC236}">
                <a16:creationId xmlns:a16="http://schemas.microsoft.com/office/drawing/2014/main" id="{9843DDA9-A985-459E-8E7E-140DE1F230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5400" y="5877272"/>
            <a:ext cx="920736" cy="928107"/>
          </a:xfrm>
          <a:prstGeom prst="rect">
            <a:avLst/>
          </a:prstGeom>
        </p:spPr>
      </p:pic>
    </p:spTree>
    <p:extLst>
      <p:ext uri="{BB962C8B-B14F-4D97-AF65-F5344CB8AC3E}">
        <p14:creationId xmlns:p14="http://schemas.microsoft.com/office/powerpoint/2010/main" val="3186027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0517" y="2930216"/>
            <a:ext cx="7883972" cy="3379104"/>
          </a:xfrm>
          <a:solidFill>
            <a:schemeClr val="tx2"/>
          </a:solidFill>
          <a:ln w="38100">
            <a:solidFill>
              <a:schemeClr val="accent1">
                <a:lumMod val="50000"/>
              </a:schemeClr>
            </a:solidFill>
          </a:ln>
        </p:spPr>
        <p:txBody>
          <a:bodyPr>
            <a:noAutofit/>
          </a:bodyPr>
          <a:lstStyle/>
          <a:p>
            <a:pPr lvl="0" algn="just" rtl="1"/>
            <a:r>
              <a:rPr lang="fa-IR" sz="1539" b="1" dirty="0">
                <a:solidFill>
                  <a:schemeClr val="bg1"/>
                </a:solidFill>
                <a:cs typeface="B Nazanin" panose="00000400000000000000" pitchFamily="2" charset="-78"/>
              </a:rPr>
              <a:t>سزارین یک عمل جراحی بسیار سنگین(ماژور) است و عوارض بی شماری دارد اما به شدت در جامعه ی ما رواج داده شده است.</a:t>
            </a:r>
          </a:p>
          <a:p>
            <a:pPr lvl="0" algn="just" rtl="1"/>
            <a:r>
              <a:rPr lang="fa-IR" sz="1539" b="1" dirty="0">
                <a:solidFill>
                  <a:schemeClr val="bg1"/>
                </a:solidFill>
                <a:cs typeface="B Nazanin" panose="00000400000000000000" pitchFamily="2" charset="-78"/>
              </a:rPr>
              <a:t>میانگین استاندارد زایمانهای سزارین در کشورهای توسعه یافته </a:t>
            </a:r>
            <a:r>
              <a:rPr lang="fa-IR" sz="1539" b="1" dirty="0">
                <a:solidFill>
                  <a:srgbClr val="FF0000"/>
                </a:solidFill>
                <a:cs typeface="B Nazanin" panose="00000400000000000000" pitchFamily="2" charset="-78"/>
              </a:rPr>
              <a:t>10-15% </a:t>
            </a:r>
            <a:r>
              <a:rPr lang="fa-IR" sz="1539" b="1" dirty="0">
                <a:solidFill>
                  <a:schemeClr val="bg1"/>
                </a:solidFill>
                <a:cs typeface="B Nazanin" panose="00000400000000000000" pitchFamily="2" charset="-78"/>
              </a:rPr>
              <a:t>است و در ایران این عدد در بیمارستانهای </a:t>
            </a:r>
            <a:r>
              <a:rPr lang="fa-IR" sz="1539" b="1" dirty="0">
                <a:solidFill>
                  <a:srgbClr val="FF0000"/>
                </a:solidFill>
                <a:cs typeface="B Nazanin" panose="00000400000000000000" pitchFamily="2" charset="-78"/>
              </a:rPr>
              <a:t>دولتی تا 40% </a:t>
            </a:r>
            <a:r>
              <a:rPr lang="fa-IR" sz="1539" b="1" dirty="0">
                <a:solidFill>
                  <a:schemeClr val="bg1"/>
                </a:solidFill>
                <a:cs typeface="B Nazanin" panose="00000400000000000000" pitchFamily="2" charset="-78"/>
              </a:rPr>
              <a:t>و در بیمارستان های </a:t>
            </a:r>
            <a:r>
              <a:rPr lang="fa-IR" sz="1539" b="1" dirty="0">
                <a:solidFill>
                  <a:srgbClr val="FF0000"/>
                </a:solidFill>
                <a:cs typeface="B Nazanin" panose="00000400000000000000" pitchFamily="2" charset="-78"/>
              </a:rPr>
              <a:t>خصوصی بیش از 50% </a:t>
            </a:r>
            <a:r>
              <a:rPr lang="fa-IR" sz="1539" b="1" dirty="0">
                <a:solidFill>
                  <a:schemeClr val="bg1"/>
                </a:solidFill>
                <a:cs typeface="B Nazanin" panose="00000400000000000000" pitchFamily="2" charset="-78"/>
              </a:rPr>
              <a:t>است. </a:t>
            </a:r>
            <a:endParaRPr lang="en-US" sz="1539" b="1" dirty="0">
              <a:solidFill>
                <a:schemeClr val="bg1"/>
              </a:solidFill>
              <a:cs typeface="B Nazanin" panose="00000400000000000000" pitchFamily="2" charset="-78"/>
            </a:endParaRPr>
          </a:p>
          <a:p>
            <a:pPr lvl="0" algn="just" rtl="1"/>
            <a:r>
              <a:rPr lang="fa-IR" sz="1539" b="1" dirty="0">
                <a:solidFill>
                  <a:schemeClr val="bg1"/>
                </a:solidFill>
                <a:cs typeface="B Nazanin" panose="00000400000000000000" pitchFamily="2" charset="-78"/>
              </a:rPr>
              <a:t>21% فرزندان ماحصل سزارین تا 12 سالگی به </a:t>
            </a:r>
            <a:r>
              <a:rPr lang="fa-IR" sz="1539" b="1" dirty="0">
                <a:solidFill>
                  <a:srgbClr val="FF0000"/>
                </a:solidFill>
                <a:cs typeface="B Nazanin" panose="00000400000000000000" pitchFamily="2" charset="-78"/>
              </a:rPr>
              <a:t>آسم و آلرژی </a:t>
            </a:r>
            <a:r>
              <a:rPr lang="fa-IR" sz="1539" b="1" dirty="0">
                <a:solidFill>
                  <a:schemeClr val="bg1"/>
                </a:solidFill>
                <a:cs typeface="B Nazanin" panose="00000400000000000000" pitchFamily="2" charset="-78"/>
              </a:rPr>
              <a:t>دچار می شوند و تا 71% به </a:t>
            </a:r>
            <a:r>
              <a:rPr lang="fa-IR" sz="1539" b="1" dirty="0">
                <a:solidFill>
                  <a:srgbClr val="FF0000"/>
                </a:solidFill>
                <a:cs typeface="B Nazanin" panose="00000400000000000000" pitchFamily="2" charset="-78"/>
              </a:rPr>
              <a:t>چاقی زیر پنج  سال </a:t>
            </a:r>
            <a:r>
              <a:rPr lang="fa-IR" sz="1539" b="1" dirty="0">
                <a:solidFill>
                  <a:schemeClr val="bg1"/>
                </a:solidFill>
                <a:cs typeface="B Nazanin" panose="00000400000000000000" pitchFamily="2" charset="-78"/>
              </a:rPr>
              <a:t>دچار خواهند شد. </a:t>
            </a:r>
            <a:endParaRPr lang="en-US" sz="1539" b="1" dirty="0">
              <a:solidFill>
                <a:schemeClr val="bg1"/>
              </a:solidFill>
              <a:cs typeface="B Nazanin" panose="00000400000000000000" pitchFamily="2" charset="-78"/>
            </a:endParaRPr>
          </a:p>
          <a:p>
            <a:pPr lvl="0" algn="just" rtl="1"/>
            <a:r>
              <a:rPr lang="fa-IR" sz="1539" b="1" dirty="0">
                <a:solidFill>
                  <a:schemeClr val="bg1"/>
                </a:solidFill>
                <a:cs typeface="B Nazanin" panose="00000400000000000000" pitchFamily="2" charset="-78"/>
              </a:rPr>
              <a:t>در زنان با سابقه سزارین </a:t>
            </a:r>
            <a:r>
              <a:rPr lang="fa-IR" sz="1539" b="1" dirty="0">
                <a:solidFill>
                  <a:srgbClr val="FF0000"/>
                </a:solidFill>
                <a:cs typeface="B Nazanin" panose="00000400000000000000" pitchFamily="2" charset="-78"/>
              </a:rPr>
              <a:t>احتمال ناباروری </a:t>
            </a:r>
            <a:r>
              <a:rPr lang="fa-IR" sz="1539" b="1" dirty="0">
                <a:solidFill>
                  <a:schemeClr val="bg1"/>
                </a:solidFill>
                <a:cs typeface="B Nazanin" panose="00000400000000000000" pitchFamily="2" charset="-78"/>
              </a:rPr>
              <a:t>بعدی 17%، </a:t>
            </a:r>
            <a:r>
              <a:rPr lang="fa-IR" sz="1539" b="1" dirty="0">
                <a:solidFill>
                  <a:srgbClr val="FF0000"/>
                </a:solidFill>
                <a:cs typeface="B Nazanin" panose="00000400000000000000" pitchFamily="2" charset="-78"/>
              </a:rPr>
              <a:t>چسبندگی های جفت </a:t>
            </a:r>
            <a:r>
              <a:rPr lang="fa-IR" sz="1539" b="1" dirty="0">
                <a:solidFill>
                  <a:schemeClr val="bg1"/>
                </a:solidFill>
                <a:cs typeface="B Nazanin" panose="00000400000000000000" pitchFamily="2" charset="-78"/>
              </a:rPr>
              <a:t>در بارداری های بعدی 74% و </a:t>
            </a:r>
            <a:r>
              <a:rPr lang="fa-IR" sz="1539" b="1" dirty="0">
                <a:solidFill>
                  <a:srgbClr val="FF0000"/>
                </a:solidFill>
                <a:cs typeface="B Nazanin" panose="00000400000000000000" pitchFamily="2" charset="-78"/>
              </a:rPr>
              <a:t>مرده زایی </a:t>
            </a:r>
            <a:r>
              <a:rPr lang="fa-IR" sz="1539" b="1" dirty="0">
                <a:solidFill>
                  <a:schemeClr val="bg1"/>
                </a:solidFill>
                <a:cs typeface="B Nazanin" panose="00000400000000000000" pitchFamily="2" charset="-78"/>
              </a:rPr>
              <a:t>21% خواهد بود.</a:t>
            </a:r>
            <a:endParaRPr lang="en-US" sz="1539" b="1" dirty="0">
              <a:solidFill>
                <a:schemeClr val="bg1"/>
              </a:solidFill>
              <a:cs typeface="B Nazanin" panose="00000400000000000000" pitchFamily="2" charset="-78"/>
            </a:endParaRPr>
          </a:p>
          <a:p>
            <a:pPr algn="just" rtl="1"/>
            <a:r>
              <a:rPr lang="fa-IR" sz="1539" b="1" dirty="0">
                <a:solidFill>
                  <a:schemeClr val="bg1"/>
                </a:solidFill>
                <a:cs typeface="B Nazanin" panose="00000400000000000000" pitchFamily="2" charset="-78"/>
              </a:rPr>
              <a:t>در هیچ    کتاب مرجع پزشکی عددی برای تعداد زایمان سزارین ذکر نشده و محدودیتی گفته نشده است. همه     چیز بستگی به شرایط بدنی خود فرد و تشخیص پزشک در حین عمل(مشاهده ی چسبندگی ها و ...)    دارد. ممکن است یک نفر با یک بار سزارین دیگر نتواند بچه دار شود، و ممکن است یک نفر بتواند 6-7 سزارین موفق و کم عارضه داشته باشد</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31" y="1022213"/>
            <a:ext cx="3453015" cy="1724080"/>
          </a:xfrm>
          <a:prstGeom prst="rect">
            <a:avLst/>
          </a:prstGeom>
          <a:ln w="38100">
            <a:solidFill>
              <a:schemeClr val="accent1">
                <a:lumMod val="50000"/>
              </a:schemeClr>
            </a:solidFill>
          </a:ln>
        </p:spPr>
      </p:pic>
      <p:sp>
        <p:nvSpPr>
          <p:cNvPr id="5" name="TextBox 4"/>
          <p:cNvSpPr txBox="1"/>
          <p:nvPr/>
        </p:nvSpPr>
        <p:spPr>
          <a:xfrm>
            <a:off x="4294899" y="1489531"/>
            <a:ext cx="3744416" cy="850361"/>
          </a:xfrm>
          <a:prstGeom prst="rect">
            <a:avLst/>
          </a:prstGeom>
          <a:noFill/>
        </p:spPr>
        <p:txBody>
          <a:bodyPr wrap="square" rtlCol="0">
            <a:spAutoFit/>
          </a:bodyPr>
          <a:lstStyle/>
          <a:p>
            <a:pPr algn="ctr"/>
            <a:r>
              <a:rPr lang="en-US" sz="2463" b="1" u="sng" dirty="0">
                <a:ln>
                  <a:solidFill>
                    <a:schemeClr val="tx1"/>
                  </a:solidFill>
                </a:ln>
                <a:solidFill>
                  <a:srgbClr val="FFFF00"/>
                </a:solidFill>
                <a:effectLst>
                  <a:outerShdw blurRad="38100" dist="38100" dir="2700000" algn="tl">
                    <a:srgbClr val="000000">
                      <a:alpha val="43137"/>
                    </a:srgbClr>
                  </a:outerShdw>
                </a:effectLst>
                <a:latin typeface="Acknowledgement" panose="02000603000000000000" pitchFamily="2" charset="0"/>
              </a:rPr>
              <a:t>CAESAREAN</a:t>
            </a:r>
          </a:p>
          <a:p>
            <a:pPr algn="ctr"/>
            <a:r>
              <a:rPr lang="en-US" sz="2463" b="1" u="sng" dirty="0">
                <a:ln>
                  <a:solidFill>
                    <a:schemeClr val="tx1"/>
                  </a:solidFill>
                </a:ln>
                <a:solidFill>
                  <a:srgbClr val="FFFF00"/>
                </a:solidFill>
                <a:effectLst>
                  <a:outerShdw blurRad="38100" dist="38100" dir="2700000" algn="tl">
                    <a:srgbClr val="000000">
                      <a:alpha val="43137"/>
                    </a:srgbClr>
                  </a:outerShdw>
                </a:effectLst>
                <a:latin typeface="Acknowledgement" panose="02000603000000000000" pitchFamily="2" charset="0"/>
              </a:rPr>
              <a:t>SECTION</a:t>
            </a:r>
          </a:p>
        </p:txBody>
      </p:sp>
      <p:pic>
        <p:nvPicPr>
          <p:cNvPr id="6" name="Picture 5">
            <a:extLst>
              <a:ext uri="{FF2B5EF4-FFF2-40B4-BE49-F238E27FC236}">
                <a16:creationId xmlns:a16="http://schemas.microsoft.com/office/drawing/2014/main" id="{FB6F46C4-F2E0-4022-81F7-79E32128AB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5877272"/>
            <a:ext cx="920736" cy="928107"/>
          </a:xfrm>
          <a:prstGeom prst="rect">
            <a:avLst/>
          </a:prstGeom>
        </p:spPr>
      </p:pic>
    </p:spTree>
    <p:extLst>
      <p:ext uri="{BB962C8B-B14F-4D97-AF65-F5344CB8AC3E}">
        <p14:creationId xmlns:p14="http://schemas.microsoft.com/office/powerpoint/2010/main" val="39790683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920C67F-CE8C-4D2C-B0A1-7E2905AB364C}"/>
              </a:ext>
            </a:extLst>
          </p:cNvPr>
          <p:cNvSpPr/>
          <p:nvPr/>
        </p:nvSpPr>
        <p:spPr>
          <a:xfrm>
            <a:off x="2884926" y="2036141"/>
            <a:ext cx="3107061" cy="2890710"/>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18" name="Group 17">
            <a:extLst>
              <a:ext uri="{FF2B5EF4-FFF2-40B4-BE49-F238E27FC236}">
                <a16:creationId xmlns:a16="http://schemas.microsoft.com/office/drawing/2014/main" id="{4033BACA-82F0-4A77-9B9D-4680C019AC78}"/>
              </a:ext>
            </a:extLst>
          </p:cNvPr>
          <p:cNvGrpSpPr/>
          <p:nvPr/>
        </p:nvGrpSpPr>
        <p:grpSpPr>
          <a:xfrm>
            <a:off x="3587312" y="2432580"/>
            <a:ext cx="1557604" cy="1449145"/>
            <a:chOff x="5514975" y="2395844"/>
            <a:chExt cx="2324100" cy="2324100"/>
          </a:xfrm>
          <a:effectLst>
            <a:outerShdw blurRad="50800" dist="38100" dir="2700000" algn="tl" rotWithShape="0">
              <a:prstClr val="black">
                <a:alpha val="40000"/>
              </a:prstClr>
            </a:outerShdw>
          </a:effectLst>
        </p:grpSpPr>
        <p:sp>
          <p:nvSpPr>
            <p:cNvPr id="6" name="Oval 5">
              <a:extLst>
                <a:ext uri="{FF2B5EF4-FFF2-40B4-BE49-F238E27FC236}">
                  <a16:creationId xmlns:a16="http://schemas.microsoft.com/office/drawing/2014/main" id="{D69EBE1B-006A-48A2-BE56-7FB991D68D19}"/>
                </a:ext>
              </a:extLst>
            </p:cNvPr>
            <p:cNvSpPr/>
            <p:nvPr/>
          </p:nvSpPr>
          <p:spPr>
            <a:xfrm>
              <a:off x="5514975" y="2395844"/>
              <a:ext cx="2324100" cy="2324100"/>
            </a:xfrm>
            <a:prstGeom prst="ellipse">
              <a:avLst/>
            </a:prstGeom>
            <a:solidFill>
              <a:srgbClr val="F7A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pic>
          <p:nvPicPr>
            <p:cNvPr id="5" name="Picture 4">
              <a:extLst>
                <a:ext uri="{FF2B5EF4-FFF2-40B4-BE49-F238E27FC236}">
                  <a16:creationId xmlns:a16="http://schemas.microsoft.com/office/drawing/2014/main" id="{68CB92B3-9033-4E39-8D5F-BE043E4B5F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5950" y="2576206"/>
              <a:ext cx="1962150" cy="1963376"/>
            </a:xfrm>
            <a:prstGeom prst="rect">
              <a:avLst/>
            </a:prstGeom>
          </p:spPr>
        </p:pic>
      </p:grpSp>
      <p:sp>
        <p:nvSpPr>
          <p:cNvPr id="11" name="Oval 10">
            <a:extLst>
              <a:ext uri="{FF2B5EF4-FFF2-40B4-BE49-F238E27FC236}">
                <a16:creationId xmlns:a16="http://schemas.microsoft.com/office/drawing/2014/main" id="{7B7B361B-21ED-4AFD-AEC4-76DC157A558B}"/>
              </a:ext>
            </a:extLst>
          </p:cNvPr>
          <p:cNvSpPr/>
          <p:nvPr/>
        </p:nvSpPr>
        <p:spPr>
          <a:xfrm>
            <a:off x="4086409" y="1811597"/>
            <a:ext cx="566919" cy="52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3" name="Oval 22">
            <a:extLst>
              <a:ext uri="{FF2B5EF4-FFF2-40B4-BE49-F238E27FC236}">
                <a16:creationId xmlns:a16="http://schemas.microsoft.com/office/drawing/2014/main" id="{0EC66849-85D1-4127-BFC8-92CDEF0D3797}"/>
              </a:ext>
            </a:extLst>
          </p:cNvPr>
          <p:cNvSpPr/>
          <p:nvPr/>
        </p:nvSpPr>
        <p:spPr>
          <a:xfrm>
            <a:off x="4086409" y="4633215"/>
            <a:ext cx="566919" cy="52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 name="Oval 24">
            <a:extLst>
              <a:ext uri="{FF2B5EF4-FFF2-40B4-BE49-F238E27FC236}">
                <a16:creationId xmlns:a16="http://schemas.microsoft.com/office/drawing/2014/main" id="{09329843-BF77-4F57-A7ED-D4831A91726B}"/>
              </a:ext>
            </a:extLst>
          </p:cNvPr>
          <p:cNvSpPr/>
          <p:nvPr/>
        </p:nvSpPr>
        <p:spPr>
          <a:xfrm>
            <a:off x="2601466" y="3256820"/>
            <a:ext cx="566919" cy="52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dirty="0"/>
          </a:p>
        </p:txBody>
      </p:sp>
      <p:sp>
        <p:nvSpPr>
          <p:cNvPr id="24" name="Oval 23">
            <a:extLst>
              <a:ext uri="{FF2B5EF4-FFF2-40B4-BE49-F238E27FC236}">
                <a16:creationId xmlns:a16="http://schemas.microsoft.com/office/drawing/2014/main" id="{BE26D189-6804-4ED0-ABDE-C2D751127BAF}"/>
              </a:ext>
            </a:extLst>
          </p:cNvPr>
          <p:cNvSpPr/>
          <p:nvPr/>
        </p:nvSpPr>
        <p:spPr>
          <a:xfrm>
            <a:off x="5683603" y="3165279"/>
            <a:ext cx="566919" cy="52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 name="Oval 25">
            <a:extLst>
              <a:ext uri="{FF2B5EF4-FFF2-40B4-BE49-F238E27FC236}">
                <a16:creationId xmlns:a16="http://schemas.microsoft.com/office/drawing/2014/main" id="{9ED679EC-5D86-4538-86F3-6F1DFF120AD6}"/>
              </a:ext>
            </a:extLst>
          </p:cNvPr>
          <p:cNvSpPr/>
          <p:nvPr/>
        </p:nvSpPr>
        <p:spPr>
          <a:xfrm>
            <a:off x="5303319" y="2255841"/>
            <a:ext cx="566919" cy="52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 name="Oval 26">
            <a:extLst>
              <a:ext uri="{FF2B5EF4-FFF2-40B4-BE49-F238E27FC236}">
                <a16:creationId xmlns:a16="http://schemas.microsoft.com/office/drawing/2014/main" id="{BA90B76D-414C-47FB-A8E9-CAF2C537E105}"/>
              </a:ext>
            </a:extLst>
          </p:cNvPr>
          <p:cNvSpPr/>
          <p:nvPr/>
        </p:nvSpPr>
        <p:spPr>
          <a:xfrm>
            <a:off x="3051130" y="4300510"/>
            <a:ext cx="566919" cy="52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 name="Oval 28">
            <a:extLst>
              <a:ext uri="{FF2B5EF4-FFF2-40B4-BE49-F238E27FC236}">
                <a16:creationId xmlns:a16="http://schemas.microsoft.com/office/drawing/2014/main" id="{8097CC27-4DE4-4F91-AC64-2B08873E77F1}"/>
              </a:ext>
            </a:extLst>
          </p:cNvPr>
          <p:cNvSpPr/>
          <p:nvPr/>
        </p:nvSpPr>
        <p:spPr>
          <a:xfrm>
            <a:off x="2912788" y="2281319"/>
            <a:ext cx="566919" cy="52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 name="Oval 27">
            <a:extLst>
              <a:ext uri="{FF2B5EF4-FFF2-40B4-BE49-F238E27FC236}">
                <a16:creationId xmlns:a16="http://schemas.microsoft.com/office/drawing/2014/main" id="{0E1FE901-2590-4B63-AD90-A8028A147A61}"/>
              </a:ext>
            </a:extLst>
          </p:cNvPr>
          <p:cNvSpPr/>
          <p:nvPr/>
        </p:nvSpPr>
        <p:spPr>
          <a:xfrm>
            <a:off x="5243442" y="4300510"/>
            <a:ext cx="566919" cy="52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 name="Rounded Rectangle 30">
            <a:extLst>
              <a:ext uri="{FF2B5EF4-FFF2-40B4-BE49-F238E27FC236}">
                <a16:creationId xmlns:a16="http://schemas.microsoft.com/office/drawing/2014/main" id="{03910BA3-160E-433D-AD14-2C612F80C8CF}"/>
              </a:ext>
            </a:extLst>
          </p:cNvPr>
          <p:cNvSpPr/>
          <p:nvPr/>
        </p:nvSpPr>
        <p:spPr>
          <a:xfrm>
            <a:off x="6339816" y="3100424"/>
            <a:ext cx="2613764" cy="626271"/>
          </a:xfrm>
          <a:prstGeom prst="roundRect">
            <a:avLst/>
          </a:prstGeom>
          <a:solidFill>
            <a:schemeClr val="bg1"/>
          </a:solidFill>
        </p:spPr>
        <p:txBody>
          <a:bodyPr wrap="square">
            <a:spAutoFit/>
          </a:bodyPr>
          <a:lstStyle/>
          <a:p>
            <a:pPr algn="ctr" rtl="1"/>
            <a:r>
              <a:rPr lang="fa-IR" sz="1539" b="1" dirty="0">
                <a:solidFill>
                  <a:schemeClr val="accent1">
                    <a:lumMod val="75000"/>
                  </a:schemeClr>
                </a:solidFill>
                <a:cs typeface="B Roya" panose="00000400000000000000" pitchFamily="2" charset="-78"/>
              </a:rPr>
              <a:t>میانگین استاندارد زایمانهای سزارین در کشورهای توسعه یافته 10-15%</a:t>
            </a:r>
          </a:p>
        </p:txBody>
      </p:sp>
      <p:sp>
        <p:nvSpPr>
          <p:cNvPr id="33" name="Rounded Rectangle 32">
            <a:extLst>
              <a:ext uri="{FF2B5EF4-FFF2-40B4-BE49-F238E27FC236}">
                <a16:creationId xmlns:a16="http://schemas.microsoft.com/office/drawing/2014/main" id="{8FF7B60A-AAD4-49CD-AA2F-7B94875198EE}"/>
              </a:ext>
            </a:extLst>
          </p:cNvPr>
          <p:cNvSpPr/>
          <p:nvPr/>
        </p:nvSpPr>
        <p:spPr>
          <a:xfrm>
            <a:off x="5868962" y="4403789"/>
            <a:ext cx="3191404" cy="888328"/>
          </a:xfrm>
          <a:prstGeom prst="roundRect">
            <a:avLst/>
          </a:prstGeom>
          <a:solidFill>
            <a:schemeClr val="bg1"/>
          </a:solidFill>
        </p:spPr>
        <p:txBody>
          <a:bodyPr wrap="square">
            <a:spAutoFit/>
          </a:bodyPr>
          <a:lstStyle/>
          <a:p>
            <a:pPr algn="ctr" rtl="1"/>
            <a:r>
              <a:rPr lang="fa-IR" sz="1539" b="1" dirty="0">
                <a:solidFill>
                  <a:schemeClr val="accent1">
                    <a:lumMod val="75000"/>
                  </a:schemeClr>
                </a:solidFill>
                <a:cs typeface="B Roya" panose="00000400000000000000" pitchFamily="2" charset="-78"/>
              </a:rPr>
              <a:t>میانگین زایمانهای سزارین در ایران: در بیمارستانهای دولتی تا 40% و در بیمارستان های خصوصی بیش از 50%</a:t>
            </a:r>
          </a:p>
        </p:txBody>
      </p:sp>
      <p:sp>
        <p:nvSpPr>
          <p:cNvPr id="42" name="Rounded Rectangle 41">
            <a:extLst>
              <a:ext uri="{FF2B5EF4-FFF2-40B4-BE49-F238E27FC236}">
                <a16:creationId xmlns:a16="http://schemas.microsoft.com/office/drawing/2014/main" id="{50EB09AC-5C3A-4765-8710-0AC586667624}"/>
              </a:ext>
            </a:extLst>
          </p:cNvPr>
          <p:cNvSpPr/>
          <p:nvPr/>
        </p:nvSpPr>
        <p:spPr>
          <a:xfrm>
            <a:off x="6127719" y="2001588"/>
            <a:ext cx="2225043" cy="888328"/>
          </a:xfrm>
          <a:prstGeom prst="roundRect">
            <a:avLst/>
          </a:prstGeom>
          <a:solidFill>
            <a:schemeClr val="bg1"/>
          </a:solidFill>
        </p:spPr>
        <p:txBody>
          <a:bodyPr wrap="square">
            <a:spAutoFit/>
          </a:bodyPr>
          <a:lstStyle/>
          <a:p>
            <a:pPr algn="ctr" rtl="1"/>
            <a:r>
              <a:rPr lang="fa-IR" sz="1539" b="1" dirty="0">
                <a:solidFill>
                  <a:schemeClr val="accent1">
                    <a:lumMod val="75000"/>
                  </a:schemeClr>
                </a:solidFill>
                <a:cs typeface="B Roya" panose="00000400000000000000" pitchFamily="2" charset="-78"/>
              </a:rPr>
              <a:t>یک عمل جراحی بسیار سنگین(ماژور) با عوارض بی شمار</a:t>
            </a:r>
          </a:p>
        </p:txBody>
      </p:sp>
      <p:sp>
        <p:nvSpPr>
          <p:cNvPr id="44" name="Rounded Rectangle 43">
            <a:extLst>
              <a:ext uri="{FF2B5EF4-FFF2-40B4-BE49-F238E27FC236}">
                <a16:creationId xmlns:a16="http://schemas.microsoft.com/office/drawing/2014/main" id="{8B6371BC-9521-4C61-8C70-E0E1FE95B0AE}"/>
              </a:ext>
            </a:extLst>
          </p:cNvPr>
          <p:cNvSpPr/>
          <p:nvPr/>
        </p:nvSpPr>
        <p:spPr>
          <a:xfrm>
            <a:off x="2541852" y="5382492"/>
            <a:ext cx="3366030" cy="626271"/>
          </a:xfrm>
          <a:prstGeom prst="roundRect">
            <a:avLst/>
          </a:prstGeom>
          <a:solidFill>
            <a:schemeClr val="bg1"/>
          </a:solidFill>
        </p:spPr>
        <p:txBody>
          <a:bodyPr wrap="square">
            <a:spAutoFit/>
          </a:bodyPr>
          <a:lstStyle/>
          <a:p>
            <a:pPr algn="ctr" rtl="1"/>
            <a:r>
              <a:rPr lang="fa-IR" sz="1539" b="1" dirty="0">
                <a:solidFill>
                  <a:schemeClr val="accent1">
                    <a:lumMod val="75000"/>
                  </a:schemeClr>
                </a:solidFill>
                <a:cs typeface="B Roya" panose="00000400000000000000" pitchFamily="2" charset="-78"/>
              </a:rPr>
              <a:t>21% فرزندان ماحصل سزارین تا 12 سالگی به آسم و آلرژی دچار می شوند</a:t>
            </a:r>
          </a:p>
        </p:txBody>
      </p:sp>
      <p:sp>
        <p:nvSpPr>
          <p:cNvPr id="46" name="Rounded Rectangle 45">
            <a:extLst>
              <a:ext uri="{FF2B5EF4-FFF2-40B4-BE49-F238E27FC236}">
                <a16:creationId xmlns:a16="http://schemas.microsoft.com/office/drawing/2014/main" id="{6D3ECA8B-6798-43B3-B92D-383242530061}"/>
              </a:ext>
            </a:extLst>
          </p:cNvPr>
          <p:cNvSpPr/>
          <p:nvPr/>
        </p:nvSpPr>
        <p:spPr>
          <a:xfrm>
            <a:off x="2660468" y="968404"/>
            <a:ext cx="3293125" cy="573774"/>
          </a:xfrm>
          <a:prstGeom prst="roundRect">
            <a:avLst/>
          </a:prstGeom>
          <a:solidFill>
            <a:schemeClr val="bg1"/>
          </a:solidFill>
        </p:spPr>
        <p:txBody>
          <a:bodyPr wrap="square">
            <a:spAutoFit/>
          </a:bodyPr>
          <a:lstStyle/>
          <a:p>
            <a:pPr algn="ctr" rtl="1"/>
            <a:r>
              <a:rPr lang="fa-IR" sz="1385" b="1" dirty="0">
                <a:solidFill>
                  <a:schemeClr val="accent1">
                    <a:lumMod val="75000"/>
                  </a:schemeClr>
                </a:solidFill>
                <a:cs typeface="B Roya" panose="00000400000000000000" pitchFamily="2" charset="-78"/>
              </a:rPr>
              <a:t>استانداردی برای تعداد زایمان ایمن سزارین وجود ندارد و این موضوع  به شرایط جسمی فرد برمیگردد.</a:t>
            </a:r>
          </a:p>
        </p:txBody>
      </p:sp>
      <p:sp>
        <p:nvSpPr>
          <p:cNvPr id="49" name="Rounded Rectangle 48">
            <a:extLst>
              <a:ext uri="{FF2B5EF4-FFF2-40B4-BE49-F238E27FC236}">
                <a16:creationId xmlns:a16="http://schemas.microsoft.com/office/drawing/2014/main" id="{EC3DBCA7-3D16-42F0-B1DD-9F37D2BF9529}"/>
              </a:ext>
            </a:extLst>
          </p:cNvPr>
          <p:cNvSpPr/>
          <p:nvPr/>
        </p:nvSpPr>
        <p:spPr>
          <a:xfrm>
            <a:off x="193744" y="4303306"/>
            <a:ext cx="2678221" cy="626271"/>
          </a:xfrm>
          <a:prstGeom prst="roundRect">
            <a:avLst/>
          </a:prstGeom>
          <a:solidFill>
            <a:schemeClr val="bg1"/>
          </a:solidFill>
        </p:spPr>
        <p:txBody>
          <a:bodyPr wrap="square">
            <a:spAutoFit/>
          </a:bodyPr>
          <a:lstStyle/>
          <a:p>
            <a:pPr algn="ctr" rtl="1"/>
            <a:r>
              <a:rPr lang="fa-IR" sz="1539" b="1" dirty="0">
                <a:solidFill>
                  <a:schemeClr val="accent1">
                    <a:lumMod val="75000"/>
                  </a:schemeClr>
                </a:solidFill>
                <a:cs typeface="B Roya" panose="00000400000000000000" pitchFamily="2" charset="-78"/>
              </a:rPr>
              <a:t> 71% فرزندان ماحصل سزارین به چاقی زیر پنج  سال دچار خواهند شد. </a:t>
            </a:r>
          </a:p>
        </p:txBody>
      </p:sp>
      <p:sp>
        <p:nvSpPr>
          <p:cNvPr id="51" name="Rounded Rectangle 50">
            <a:extLst>
              <a:ext uri="{FF2B5EF4-FFF2-40B4-BE49-F238E27FC236}">
                <a16:creationId xmlns:a16="http://schemas.microsoft.com/office/drawing/2014/main" id="{41D5AED8-1FA3-4799-9055-40268DD2D5F8}"/>
              </a:ext>
            </a:extLst>
          </p:cNvPr>
          <p:cNvSpPr/>
          <p:nvPr/>
        </p:nvSpPr>
        <p:spPr>
          <a:xfrm>
            <a:off x="804977" y="3271820"/>
            <a:ext cx="1604678" cy="573774"/>
          </a:xfrm>
          <a:prstGeom prst="roundRect">
            <a:avLst/>
          </a:prstGeom>
          <a:solidFill>
            <a:schemeClr val="bg1"/>
          </a:solidFill>
        </p:spPr>
        <p:txBody>
          <a:bodyPr wrap="square">
            <a:spAutoFit/>
          </a:bodyPr>
          <a:lstStyle/>
          <a:p>
            <a:pPr algn="r" rtl="1"/>
            <a:r>
              <a:rPr lang="fa-IR" sz="1385" b="1" dirty="0">
                <a:solidFill>
                  <a:schemeClr val="accent1">
                    <a:lumMod val="75000"/>
                  </a:schemeClr>
                </a:solidFill>
                <a:cs typeface="B Roya" panose="00000400000000000000" pitchFamily="2" charset="-78"/>
              </a:rPr>
              <a:t>سابقه سزارین: احتمال ناباروری بعدی 17%</a:t>
            </a:r>
          </a:p>
        </p:txBody>
      </p:sp>
      <p:sp>
        <p:nvSpPr>
          <p:cNvPr id="53" name="Rounded Rectangle 52">
            <a:extLst>
              <a:ext uri="{FF2B5EF4-FFF2-40B4-BE49-F238E27FC236}">
                <a16:creationId xmlns:a16="http://schemas.microsoft.com/office/drawing/2014/main" id="{DA8970BE-191B-4C10-971B-EF872E3C132D}"/>
              </a:ext>
            </a:extLst>
          </p:cNvPr>
          <p:cNvSpPr/>
          <p:nvPr/>
        </p:nvSpPr>
        <p:spPr>
          <a:xfrm>
            <a:off x="359631" y="2075319"/>
            <a:ext cx="2495367" cy="626271"/>
          </a:xfrm>
          <a:prstGeom prst="roundRect">
            <a:avLst/>
          </a:prstGeom>
          <a:solidFill>
            <a:schemeClr val="bg1"/>
          </a:solidFill>
        </p:spPr>
        <p:txBody>
          <a:bodyPr wrap="square">
            <a:spAutoFit/>
          </a:bodyPr>
          <a:lstStyle/>
          <a:p>
            <a:pPr algn="ctr" rtl="1"/>
            <a:r>
              <a:rPr lang="fa-IR" sz="1539" b="1" dirty="0">
                <a:solidFill>
                  <a:schemeClr val="accent1">
                    <a:lumMod val="75000"/>
                  </a:schemeClr>
                </a:solidFill>
                <a:cs typeface="B Roya" panose="00000400000000000000" pitchFamily="2" charset="-78"/>
              </a:rPr>
              <a:t> سابقه سزارین: چسبندگی های جفت در بارداری های بعدی 74% </a:t>
            </a:r>
          </a:p>
        </p:txBody>
      </p:sp>
      <p:sp>
        <p:nvSpPr>
          <p:cNvPr id="55" name="Rectangle 54">
            <a:extLst>
              <a:ext uri="{FF2B5EF4-FFF2-40B4-BE49-F238E27FC236}">
                <a16:creationId xmlns:a16="http://schemas.microsoft.com/office/drawing/2014/main" id="{8E9F6854-4BFE-4046-8EC9-CD5A5C12710E}"/>
              </a:ext>
            </a:extLst>
          </p:cNvPr>
          <p:cNvSpPr/>
          <p:nvPr/>
        </p:nvSpPr>
        <p:spPr>
          <a:xfrm>
            <a:off x="3212208" y="3842020"/>
            <a:ext cx="2374570" cy="850361"/>
          </a:xfrm>
          <a:prstGeom prst="rect">
            <a:avLst/>
          </a:prstGeom>
        </p:spPr>
        <p:txBody>
          <a:bodyPr wrap="square">
            <a:spAutoFit/>
          </a:bodyPr>
          <a:lstStyle/>
          <a:p>
            <a:pPr algn="ctr" rtl="1"/>
            <a:r>
              <a:rPr lang="fa-IR" sz="2463" b="1" dirty="0">
                <a:solidFill>
                  <a:schemeClr val="accent1">
                    <a:lumMod val="75000"/>
                  </a:schemeClr>
                </a:solidFill>
                <a:cs typeface="B Roya" panose="00000400000000000000" pitchFamily="2" charset="-78"/>
              </a:rPr>
              <a:t>سزارین، روشی مطمئن؟</a:t>
            </a:r>
          </a:p>
        </p:txBody>
      </p:sp>
    </p:spTree>
    <p:extLst>
      <p:ext uri="{BB962C8B-B14F-4D97-AF65-F5344CB8AC3E}">
        <p14:creationId xmlns:p14="http://schemas.microsoft.com/office/powerpoint/2010/main" val="63029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500"/>
                                        <p:tgtEl>
                                          <p:spTgt spid="2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500"/>
                                        <p:tgtEl>
                                          <p:spTgt spid="26"/>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down)">
                                      <p:cBhvr>
                                        <p:cTn id="34" dur="500"/>
                                        <p:tgtEl>
                                          <p:spTgt spid="29"/>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down)">
                                      <p:cBhvr>
                                        <p:cTn id="37" dur="500"/>
                                        <p:tgtEl>
                                          <p:spTgt spid="31"/>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down)">
                                      <p:cBhvr>
                                        <p:cTn id="40" dur="500"/>
                                        <p:tgtEl>
                                          <p:spTgt spid="3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down)">
                                      <p:cBhvr>
                                        <p:cTn id="43" dur="500"/>
                                        <p:tgtEl>
                                          <p:spTgt spid="4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down)">
                                      <p:cBhvr>
                                        <p:cTn id="46" dur="500"/>
                                        <p:tgtEl>
                                          <p:spTgt spid="4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wipe(down)">
                                      <p:cBhvr>
                                        <p:cTn id="52" dur="500"/>
                                        <p:tgtEl>
                                          <p:spTgt spid="4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wipe(down)">
                                      <p:cBhvr>
                                        <p:cTn id="55" dur="500"/>
                                        <p:tgtEl>
                                          <p:spTgt spid="5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down)">
                                      <p:cBhvr>
                                        <p:cTn id="58" dur="500"/>
                                        <p:tgtEl>
                                          <p:spTgt spid="53"/>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wipe(down)">
                                      <p:cBhvr>
                                        <p:cTn id="6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1" grpId="0" animBg="1"/>
      <p:bldP spid="23" grpId="0" animBg="1"/>
      <p:bldP spid="25" grpId="0" animBg="1"/>
      <p:bldP spid="24" grpId="0" animBg="1"/>
      <p:bldP spid="26" grpId="0" animBg="1"/>
      <p:bldP spid="27" grpId="0" animBg="1"/>
      <p:bldP spid="29" grpId="0" animBg="1"/>
      <p:bldP spid="28" grpId="0" animBg="1"/>
      <p:bldP spid="31" grpId="0" animBg="1"/>
      <p:bldP spid="33" grpId="0" animBg="1"/>
      <p:bldP spid="42" grpId="0" animBg="1"/>
      <p:bldP spid="44" grpId="0" animBg="1"/>
      <p:bldP spid="46" grpId="0" animBg="1"/>
      <p:bldP spid="49" grpId="0" animBg="1"/>
      <p:bldP spid="51" grpId="0" animBg="1"/>
      <p:bldP spid="53" grpId="0" animBg="1"/>
      <p:bldP spid="5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04664"/>
            <a:ext cx="9144000" cy="527820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 name="Title 1"/>
          <p:cNvSpPr>
            <a:spLocks noGrp="1"/>
          </p:cNvSpPr>
          <p:nvPr>
            <p:ph type="title"/>
          </p:nvPr>
        </p:nvSpPr>
        <p:spPr>
          <a:xfrm>
            <a:off x="107504" y="4592828"/>
            <a:ext cx="5472608" cy="879701"/>
          </a:xfrm>
        </p:spPr>
        <p:txBody>
          <a:bodyPr>
            <a:noAutofit/>
          </a:bodyPr>
          <a:lstStyle/>
          <a:p>
            <a:pPr rtl="1"/>
            <a:r>
              <a:rPr lang="fa-IR" sz="6772" u="sng" dirty="0">
                <a:solidFill>
                  <a:schemeClr val="bg1"/>
                </a:solidFill>
                <a:cs typeface="B Titr" panose="00000700000000000000" pitchFamily="2" charset="-78"/>
              </a:rPr>
              <a:t> </a:t>
            </a:r>
            <a:r>
              <a:rPr lang="fa-IR" sz="6772" u="sng" dirty="0">
                <a:solidFill>
                  <a:schemeClr val="bg1"/>
                </a:solidFill>
                <a:cs typeface="B Narm" panose="00000400000000000000" pitchFamily="2" charset="-78"/>
              </a:rPr>
              <a:t>ناباروری...   </a:t>
            </a:r>
            <a:endParaRPr lang="en-US" sz="6772" u="sng" dirty="0">
              <a:solidFill>
                <a:schemeClr val="bg1"/>
              </a:solidFill>
              <a:cs typeface="B Narm" panose="00000400000000000000" pitchFamily="2" charset="-78"/>
            </a:endParaRPr>
          </a:p>
        </p:txBody>
      </p:sp>
      <p:pic>
        <p:nvPicPr>
          <p:cNvPr id="4" name="Picture 3">
            <a:extLst>
              <a:ext uri="{FF2B5EF4-FFF2-40B4-BE49-F238E27FC236}">
                <a16:creationId xmlns:a16="http://schemas.microsoft.com/office/drawing/2014/main" id="{B714A0BB-EB89-4BEE-A4B0-F2E71F77D3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1304" y="5877272"/>
            <a:ext cx="920736" cy="928107"/>
          </a:xfrm>
          <a:prstGeom prst="rect">
            <a:avLst/>
          </a:prstGeom>
        </p:spPr>
      </p:pic>
    </p:spTree>
    <p:extLst>
      <p:ext uri="{BB962C8B-B14F-4D97-AF65-F5344CB8AC3E}">
        <p14:creationId xmlns:p14="http://schemas.microsoft.com/office/powerpoint/2010/main" val="22483904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28637" y="962793"/>
            <a:ext cx="4544471" cy="4932413"/>
          </a:xfrm>
        </p:spPr>
        <p:txBody>
          <a:bodyPr>
            <a:noAutofit/>
          </a:bodyPr>
          <a:lstStyle/>
          <a:p>
            <a:pPr marL="45720" indent="0" algn="just" rtl="1">
              <a:buNone/>
            </a:pPr>
            <a:r>
              <a:rPr lang="fa-IR" sz="2155" b="1" u="sng" dirty="0">
                <a:cs typeface="B Nazanin" panose="00000400000000000000" pitchFamily="2" charset="-78"/>
              </a:rPr>
              <a:t>وضع موجود:</a:t>
            </a:r>
            <a:endParaRPr lang="en-US" sz="2155" b="1" dirty="0">
              <a:cs typeface="B Nazanin" panose="00000400000000000000" pitchFamily="2" charset="-78"/>
            </a:endParaRPr>
          </a:p>
          <a:p>
            <a:pPr lvl="0" algn="just" rtl="1">
              <a:buFont typeface="Wingdings" panose="05000000000000000000" pitchFamily="2" charset="2"/>
              <a:buChar char="Ø"/>
            </a:pPr>
            <a:r>
              <a:rPr lang="fa-IR" sz="2155" dirty="0">
                <a:cs typeface="B Nazanin" panose="00000400000000000000" pitchFamily="2" charset="-78"/>
              </a:rPr>
              <a:t>تعداد زوجین درگیر ناباروری در کشور: 20% </a:t>
            </a:r>
            <a:r>
              <a:rPr lang="fa-IR" sz="2155" dirty="0">
                <a:solidFill>
                  <a:srgbClr val="FF0000"/>
                </a:solidFill>
                <a:cs typeface="B Nazanin" panose="00000400000000000000" pitchFamily="2" charset="-78"/>
              </a:rPr>
              <a:t>معادل 3.5میلیون زوج</a:t>
            </a:r>
            <a:endParaRPr lang="en-US" sz="2155" dirty="0">
              <a:solidFill>
                <a:srgbClr val="FF0000"/>
              </a:solidFill>
              <a:cs typeface="B Nazanin" panose="00000400000000000000" pitchFamily="2" charset="-78"/>
            </a:endParaRPr>
          </a:p>
          <a:p>
            <a:pPr lvl="0" algn="just" rtl="1">
              <a:buFont typeface="Wingdings" panose="05000000000000000000" pitchFamily="2" charset="2"/>
              <a:buChar char="Ø"/>
            </a:pPr>
            <a:r>
              <a:rPr lang="fa-IR" sz="2155" dirty="0">
                <a:cs typeface="B Nazanin" panose="00000400000000000000" pitchFamily="2" charset="-78"/>
              </a:rPr>
              <a:t>تعداد زوجی که سالانه به این تعداد اضافه می شوند: </a:t>
            </a:r>
            <a:r>
              <a:rPr lang="fa-IR" sz="2155" dirty="0">
                <a:solidFill>
                  <a:srgbClr val="FF0000"/>
                </a:solidFill>
                <a:cs typeface="B Nazanin" panose="00000400000000000000" pitchFamily="2" charset="-78"/>
              </a:rPr>
              <a:t>88،000 زوج </a:t>
            </a:r>
            <a:endParaRPr lang="en-US" sz="2155" dirty="0">
              <a:solidFill>
                <a:srgbClr val="FF0000"/>
              </a:solidFill>
              <a:cs typeface="B Nazanin" panose="00000400000000000000" pitchFamily="2" charset="-78"/>
            </a:endParaRPr>
          </a:p>
          <a:p>
            <a:pPr lvl="0" algn="just" rtl="1">
              <a:buFont typeface="Wingdings" panose="05000000000000000000" pitchFamily="2" charset="2"/>
              <a:buChar char="Ø"/>
            </a:pPr>
            <a:r>
              <a:rPr lang="fa-IR" sz="2155" dirty="0">
                <a:cs typeface="B Nazanin" panose="00000400000000000000" pitchFamily="2" charset="-78"/>
              </a:rPr>
              <a:t>بار روانی بسیار بالای ناباروری در کشور</a:t>
            </a:r>
            <a:endParaRPr lang="en-US" sz="2155" dirty="0">
              <a:cs typeface="B Nazanin" panose="00000400000000000000" pitchFamily="2" charset="-78"/>
            </a:endParaRPr>
          </a:p>
          <a:p>
            <a:pPr lvl="0" algn="just" rtl="1">
              <a:buFont typeface="Wingdings" panose="05000000000000000000" pitchFamily="2" charset="2"/>
              <a:buChar char="Ø"/>
            </a:pPr>
            <a:r>
              <a:rPr lang="fa-IR" sz="2155" dirty="0">
                <a:cs typeface="B Nazanin" panose="00000400000000000000" pitchFamily="2" charset="-78"/>
              </a:rPr>
              <a:t>برخورد سلیقه ای در نحوه شروع فرآیند تشخیص و درمان در مطب های تخصصی زنان</a:t>
            </a:r>
            <a:endParaRPr lang="en-US" sz="2155" dirty="0">
              <a:cs typeface="B Nazanin" panose="00000400000000000000" pitchFamily="2" charset="-78"/>
            </a:endParaRPr>
          </a:p>
          <a:p>
            <a:pPr lvl="0" algn="just" rtl="1">
              <a:buFont typeface="Wingdings" panose="05000000000000000000" pitchFamily="2" charset="2"/>
              <a:buChar char="Ø"/>
            </a:pPr>
            <a:r>
              <a:rPr lang="fa-IR" sz="2155" dirty="0">
                <a:cs typeface="B Nazanin" panose="00000400000000000000" pitchFamily="2" charset="-78"/>
              </a:rPr>
              <a:t>هر سیکل </a:t>
            </a:r>
            <a:r>
              <a:rPr lang="en-US" sz="2155" dirty="0">
                <a:cs typeface="B Nazanin" panose="00000400000000000000" pitchFamily="2" charset="-78"/>
              </a:rPr>
              <a:t>IVF</a:t>
            </a:r>
            <a:r>
              <a:rPr lang="fa-IR" sz="2155" dirty="0">
                <a:cs typeface="B Nazanin" panose="00000400000000000000" pitchFamily="2" charset="-78"/>
              </a:rPr>
              <a:t> در ایران بین </a:t>
            </a:r>
            <a:r>
              <a:rPr lang="fa-IR" sz="2155" dirty="0">
                <a:solidFill>
                  <a:srgbClr val="FF0000"/>
                </a:solidFill>
                <a:cs typeface="B Nazanin" panose="00000400000000000000" pitchFamily="2" charset="-78"/>
              </a:rPr>
              <a:t>8تا20 میلیون تومان </a:t>
            </a:r>
            <a:r>
              <a:rPr lang="fa-IR" sz="2155" dirty="0">
                <a:cs typeface="B Nazanin" panose="00000400000000000000" pitchFamily="2" charset="-78"/>
              </a:rPr>
              <a:t>هزینه و بین 25تا35% احتمال موفقیت دارد</a:t>
            </a:r>
            <a:endParaRPr lang="en-US" sz="2155" dirty="0">
              <a:cs typeface="B Nazanin" panose="00000400000000000000" pitchFamily="2" charset="-78"/>
            </a:endParaRPr>
          </a:p>
          <a:p>
            <a:pPr lvl="0" algn="just" rtl="1">
              <a:buFont typeface="Wingdings" panose="05000000000000000000" pitchFamily="2" charset="2"/>
              <a:buChar char="Ø"/>
            </a:pPr>
            <a:r>
              <a:rPr lang="fa-IR" sz="2155" dirty="0">
                <a:cs typeface="B Nazanin" panose="00000400000000000000" pitchFamily="2" charset="-78"/>
              </a:rPr>
              <a:t>هر سیکل  </a:t>
            </a:r>
            <a:r>
              <a:rPr lang="en-US" sz="2155" dirty="0">
                <a:cs typeface="B Nazanin" panose="00000400000000000000" pitchFamily="2" charset="-78"/>
              </a:rPr>
              <a:t>IVF</a:t>
            </a:r>
            <a:r>
              <a:rPr lang="fa-IR" sz="2155" dirty="0">
                <a:cs typeface="B Nazanin" panose="00000400000000000000" pitchFamily="2" charset="-78"/>
              </a:rPr>
              <a:t> در آمریکا </a:t>
            </a:r>
            <a:r>
              <a:rPr lang="fa-IR" sz="2155" dirty="0">
                <a:solidFill>
                  <a:srgbClr val="FF0000"/>
                </a:solidFill>
                <a:cs typeface="B Nazanin" panose="00000400000000000000" pitchFamily="2" charset="-78"/>
              </a:rPr>
              <a:t>12000دلار هزینه </a:t>
            </a:r>
            <a:r>
              <a:rPr lang="fa-IR" sz="2155" dirty="0">
                <a:cs typeface="B Nazanin" panose="00000400000000000000" pitchFamily="2" charset="-78"/>
              </a:rPr>
              <a:t>و بین 25تا35% احتمال موفقیت دارد</a:t>
            </a:r>
            <a:endParaRPr lang="en-US" sz="2155" dirty="0">
              <a:cs typeface="B Nazanin" panose="00000400000000000000" pitchFamily="2" charset="-78"/>
            </a:endParaRPr>
          </a:p>
          <a:p>
            <a:pPr algn="just" rtl="1"/>
            <a:endParaRPr lang="en-US" sz="1847" dirty="0">
              <a:ln>
                <a:solidFill>
                  <a:schemeClr val="tx1"/>
                </a:solidFill>
              </a:ln>
              <a:effectLst>
                <a:glow rad="228600">
                  <a:schemeClr val="bg1">
                    <a:alpha val="40000"/>
                  </a:schemeClr>
                </a:glow>
              </a:effectLst>
              <a:cs typeface="B Nazanin" panose="00000400000000000000" pitchFamily="2" charset="-78"/>
            </a:endParaRPr>
          </a:p>
        </p:txBody>
      </p:sp>
      <p:sp>
        <p:nvSpPr>
          <p:cNvPr id="2" name="Rectangle 1"/>
          <p:cNvSpPr/>
          <p:nvPr/>
        </p:nvSpPr>
        <p:spPr>
          <a:xfrm>
            <a:off x="304632" y="668686"/>
            <a:ext cx="2992699" cy="5542037"/>
          </a:xfrm>
          <a:prstGeom prst="rect">
            <a:avLst/>
          </a:prstGeom>
          <a:blipFill dpi="0" rotWithShape="1">
            <a:blip r:embed="rId2" cstate="print">
              <a:extLst>
                <a:ext uri="{28A0092B-C50C-407E-A947-70E740481C1C}">
                  <a14:useLocalDpi xmlns:a14="http://schemas.microsoft.com/office/drawing/2010/main" val="0"/>
                </a:ext>
              </a:extLst>
            </a:blip>
            <a:srcRect/>
            <a:stretch>
              <a:fillRect l="-135735" r="1"/>
            </a:stretch>
          </a:blip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 name="Rectangle: Rounded Corners 3">
            <a:extLst>
              <a:ext uri="{FF2B5EF4-FFF2-40B4-BE49-F238E27FC236}">
                <a16:creationId xmlns:a16="http://schemas.microsoft.com/office/drawing/2014/main" id="{81314474-33FA-47C8-92D7-BDCADE0F3B07}"/>
              </a:ext>
            </a:extLst>
          </p:cNvPr>
          <p:cNvSpPr/>
          <p:nvPr/>
        </p:nvSpPr>
        <p:spPr>
          <a:xfrm>
            <a:off x="3297331" y="260648"/>
            <a:ext cx="3794950"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وضعیت ناباروری در ایران و مقایسه با آمریکا</a:t>
            </a:r>
            <a:endParaRPr lang="en-US" sz="2400" dirty="0">
              <a:cs typeface="B Homa" panose="00000400000000000000" pitchFamily="2" charset="-78"/>
            </a:endParaRPr>
          </a:p>
        </p:txBody>
      </p:sp>
      <p:pic>
        <p:nvPicPr>
          <p:cNvPr id="5" name="Picture 4">
            <a:extLst>
              <a:ext uri="{FF2B5EF4-FFF2-40B4-BE49-F238E27FC236}">
                <a16:creationId xmlns:a16="http://schemas.microsoft.com/office/drawing/2014/main" id="{8DE539EE-4735-45B8-8F76-76D7332DCA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9336" y="5877272"/>
            <a:ext cx="920736" cy="928107"/>
          </a:xfrm>
          <a:prstGeom prst="rect">
            <a:avLst/>
          </a:prstGeom>
        </p:spPr>
      </p:pic>
    </p:spTree>
    <p:extLst>
      <p:ext uri="{BB962C8B-B14F-4D97-AF65-F5344CB8AC3E}">
        <p14:creationId xmlns:p14="http://schemas.microsoft.com/office/powerpoint/2010/main" val="24202969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8261" y="1484784"/>
            <a:ext cx="3934847" cy="4932413"/>
          </a:xfrm>
        </p:spPr>
        <p:txBody>
          <a:bodyPr>
            <a:noAutofit/>
          </a:bodyPr>
          <a:lstStyle/>
          <a:p>
            <a:pPr algn="just" rtl="1">
              <a:buFont typeface="Wingdings" panose="05000000000000000000" pitchFamily="2" charset="2"/>
              <a:buChar char="Ø"/>
            </a:pPr>
            <a:r>
              <a:rPr lang="fa-IR" sz="2155" dirty="0">
                <a:cs typeface="B Nazanin" panose="00000400000000000000" pitchFamily="2" charset="-78"/>
              </a:rPr>
              <a:t>ارجاع 35% نابارورها در ایران برای سیکل های گران قیمت ( </a:t>
            </a:r>
            <a:r>
              <a:rPr lang="en-US" sz="2155" dirty="0">
                <a:cs typeface="B Nazanin" panose="00000400000000000000" pitchFamily="2" charset="-78"/>
              </a:rPr>
              <a:t>ART</a:t>
            </a:r>
            <a:r>
              <a:rPr lang="fa-IR" sz="2155" dirty="0">
                <a:cs typeface="B Nazanin" panose="00000400000000000000" pitchFamily="2" charset="-78"/>
              </a:rPr>
              <a:t>از جمله </a:t>
            </a:r>
            <a:r>
              <a:rPr lang="en-US" sz="2155" dirty="0">
                <a:cs typeface="B Nazanin" panose="00000400000000000000" pitchFamily="2" charset="-78"/>
              </a:rPr>
              <a:t>IVF</a:t>
            </a:r>
            <a:r>
              <a:rPr lang="fa-IR" sz="2155" dirty="0">
                <a:cs typeface="B Nazanin" panose="00000400000000000000" pitchFamily="2" charset="-78"/>
              </a:rPr>
              <a:t> )</a:t>
            </a:r>
            <a:endParaRPr lang="en-US" sz="2155" dirty="0">
              <a:cs typeface="B Nazanin" panose="00000400000000000000" pitchFamily="2" charset="-78"/>
            </a:endParaRPr>
          </a:p>
          <a:p>
            <a:pPr algn="just" rtl="1">
              <a:buFont typeface="Wingdings" panose="05000000000000000000" pitchFamily="2" charset="2"/>
              <a:buChar char="Ø"/>
            </a:pPr>
            <a:r>
              <a:rPr lang="fa-IR" sz="2155" dirty="0">
                <a:cs typeface="B Nazanin" panose="00000400000000000000" pitchFamily="2" charset="-78"/>
              </a:rPr>
              <a:t>ارجاع نابارورها به </a:t>
            </a:r>
            <a:r>
              <a:rPr lang="en-US" sz="2155" dirty="0">
                <a:cs typeface="B Nazanin" panose="00000400000000000000" pitchFamily="2" charset="-78"/>
              </a:rPr>
              <a:t>ART </a:t>
            </a:r>
            <a:r>
              <a:rPr lang="fa-IR" sz="2155" dirty="0">
                <a:cs typeface="B Nazanin" panose="00000400000000000000" pitchFamily="2" charset="-78"/>
              </a:rPr>
              <a:t>در کشورهای توسعه یافته: </a:t>
            </a:r>
            <a:r>
              <a:rPr lang="fa-IR" sz="2155" dirty="0">
                <a:solidFill>
                  <a:srgbClr val="FF0000"/>
                </a:solidFill>
                <a:cs typeface="B Nazanin" panose="00000400000000000000" pitchFamily="2" charset="-78"/>
              </a:rPr>
              <a:t>کمتر از 20% درصد </a:t>
            </a:r>
          </a:p>
          <a:p>
            <a:pPr algn="just" rtl="1">
              <a:buFont typeface="Wingdings" panose="05000000000000000000" pitchFamily="2" charset="2"/>
              <a:buChar char="Ø"/>
            </a:pPr>
            <a:r>
              <a:rPr lang="fa-IR" sz="2155" dirty="0">
                <a:cs typeface="B Nazanin" panose="00000400000000000000" pitchFamily="2" charset="-78"/>
              </a:rPr>
              <a:t>در ایالات متحده </a:t>
            </a:r>
            <a:r>
              <a:rPr lang="fa-IR" sz="2155" dirty="0">
                <a:solidFill>
                  <a:srgbClr val="FF0000"/>
                </a:solidFill>
                <a:cs typeface="B Nazanin" panose="00000400000000000000" pitchFamily="2" charset="-78"/>
              </a:rPr>
              <a:t>امریکا</a:t>
            </a:r>
            <a:r>
              <a:rPr lang="fa-IR" sz="2155" dirty="0">
                <a:cs typeface="B Nazanin" panose="00000400000000000000" pitchFamily="2" charset="-78"/>
              </a:rPr>
              <a:t> بیشترین خدمات ارائه شده در زمینه ناباروری شامل مشاوره (29%)، تستهای آزمایشگاهی (27%) ، درمانهای محرک تخمک گذاری(20%)، </a:t>
            </a:r>
            <a:r>
              <a:rPr lang="en-US" sz="2155" dirty="0">
                <a:cs typeface="B Nazanin" panose="00000400000000000000" pitchFamily="2" charset="-78"/>
              </a:rPr>
              <a:t>IUI (7%)، </a:t>
            </a:r>
            <a:r>
              <a:rPr lang="fa-IR" sz="2155" dirty="0">
                <a:cs typeface="B Nazanin" panose="00000400000000000000" pitchFamily="2" charset="-78"/>
              </a:rPr>
              <a:t>جراحی های رفع انسداد لوله ها (3%) و </a:t>
            </a:r>
            <a:r>
              <a:rPr lang="en-US" sz="2155" dirty="0">
                <a:cs typeface="B Nazanin" panose="00000400000000000000" pitchFamily="2" charset="-78"/>
              </a:rPr>
              <a:t>ART (3%) </a:t>
            </a:r>
            <a:r>
              <a:rPr lang="fa-IR" sz="2155" dirty="0">
                <a:cs typeface="B Nazanin" panose="00000400000000000000" pitchFamily="2" charset="-78"/>
              </a:rPr>
              <a:t>بوده است.</a:t>
            </a:r>
          </a:p>
        </p:txBody>
      </p:sp>
      <p:sp>
        <p:nvSpPr>
          <p:cNvPr id="4" name="Rectangle 3"/>
          <p:cNvSpPr/>
          <p:nvPr/>
        </p:nvSpPr>
        <p:spPr>
          <a:xfrm>
            <a:off x="304631" y="1378446"/>
            <a:ext cx="3824006" cy="382400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0376" tIns="35188" rIns="70376" bIns="35188" numCol="1" spcCol="0" rtlCol="0" fromWordArt="0" anchor="ctr" anchorCtr="0" forceAA="0" compatLnSpc="1">
            <a:prstTxWarp prst="textNoShape">
              <a:avLst/>
            </a:prstTxWarp>
            <a:noAutofit/>
          </a:bodyPr>
          <a:lstStyle/>
          <a:p>
            <a:endParaRPr lang="en-US" sz="1385"/>
          </a:p>
        </p:txBody>
      </p:sp>
      <p:sp>
        <p:nvSpPr>
          <p:cNvPr id="5" name="Rectangle: Rounded Corners 4">
            <a:extLst>
              <a:ext uri="{FF2B5EF4-FFF2-40B4-BE49-F238E27FC236}">
                <a16:creationId xmlns:a16="http://schemas.microsoft.com/office/drawing/2014/main" id="{3440DBAF-16EF-490B-89D4-0BE3FD565417}"/>
              </a:ext>
            </a:extLst>
          </p:cNvPr>
          <p:cNvSpPr/>
          <p:nvPr/>
        </p:nvSpPr>
        <p:spPr>
          <a:xfrm>
            <a:off x="3297331" y="260648"/>
            <a:ext cx="3794950"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وضعیت ناباروری در ایران و مقایسه با آمریکا</a:t>
            </a:r>
            <a:endParaRPr lang="en-US" sz="2400" dirty="0">
              <a:cs typeface="B Homa" panose="00000400000000000000" pitchFamily="2" charset="-78"/>
            </a:endParaRPr>
          </a:p>
        </p:txBody>
      </p:sp>
      <p:pic>
        <p:nvPicPr>
          <p:cNvPr id="6" name="Picture 5">
            <a:extLst>
              <a:ext uri="{FF2B5EF4-FFF2-40B4-BE49-F238E27FC236}">
                <a16:creationId xmlns:a16="http://schemas.microsoft.com/office/drawing/2014/main" id="{358E9DAF-E782-4AFF-B073-81DC1033CD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1344" y="5877272"/>
            <a:ext cx="920736" cy="928107"/>
          </a:xfrm>
          <a:prstGeom prst="rect">
            <a:avLst/>
          </a:prstGeom>
        </p:spPr>
      </p:pic>
    </p:spTree>
    <p:extLst>
      <p:ext uri="{BB962C8B-B14F-4D97-AF65-F5344CB8AC3E}">
        <p14:creationId xmlns:p14="http://schemas.microsoft.com/office/powerpoint/2010/main" val="1618586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51" y="1045924"/>
            <a:ext cx="8534738" cy="4544471"/>
          </a:xfrm>
        </p:spPr>
        <p:txBody>
          <a:bodyPr>
            <a:noAutofit/>
          </a:bodyPr>
          <a:lstStyle/>
          <a:p>
            <a:pPr marL="0" indent="0" algn="just">
              <a:buNone/>
            </a:pPr>
            <a:r>
              <a:rPr lang="fa-IR" sz="2155" b="1" dirty="0">
                <a:cs typeface="B Nazanin" panose="00000400000000000000" pitchFamily="2" charset="-78"/>
              </a:rPr>
              <a:t>مضرات ارجاع بیش از اندازه به </a:t>
            </a:r>
            <a:r>
              <a:rPr lang="en-US" sz="2155" b="1" dirty="0">
                <a:cs typeface="B Nazanin" panose="00000400000000000000" pitchFamily="2" charset="-78"/>
              </a:rPr>
              <a:t>IVF</a:t>
            </a:r>
          </a:p>
          <a:p>
            <a:pPr lvl="0" algn="just" rtl="1">
              <a:buFont typeface="Wingdings" panose="05000000000000000000" pitchFamily="2" charset="2"/>
              <a:buChar char="§"/>
            </a:pPr>
            <a:r>
              <a:rPr lang="fa-IR" sz="2001" dirty="0">
                <a:cs typeface="B Nazanin" panose="00000400000000000000" pitchFamily="2" charset="-78"/>
              </a:rPr>
              <a:t>ریسک ایجاد عارضه خطرناک </a:t>
            </a:r>
            <a:r>
              <a:rPr lang="fa-IR" sz="2001" dirty="0">
                <a:solidFill>
                  <a:srgbClr val="FF0000"/>
                </a:solidFill>
                <a:cs typeface="B Nazanin" panose="00000400000000000000" pitchFamily="2" charset="-78"/>
              </a:rPr>
              <a:t>سندرم</a:t>
            </a:r>
            <a:r>
              <a:rPr lang="fa-IR" sz="2001" dirty="0">
                <a:cs typeface="B Nazanin" panose="00000400000000000000" pitchFamily="2" charset="-78"/>
              </a:rPr>
              <a:t> تحریک بیش از اندازه تخمدان (</a:t>
            </a:r>
            <a:r>
              <a:rPr lang="en-US" sz="2001" dirty="0">
                <a:cs typeface="B Nazanin" panose="00000400000000000000" pitchFamily="2" charset="-78"/>
              </a:rPr>
              <a:t>OHSS</a:t>
            </a:r>
            <a:r>
              <a:rPr lang="fa-IR" sz="2001" dirty="0">
                <a:cs typeface="B Nazanin" panose="00000400000000000000" pitchFamily="2" charset="-78"/>
              </a:rPr>
              <a:t>)</a:t>
            </a:r>
            <a:endParaRPr lang="en-US" sz="2001" dirty="0">
              <a:cs typeface="B Nazanin" panose="00000400000000000000" pitchFamily="2" charset="-78"/>
            </a:endParaRPr>
          </a:p>
          <a:p>
            <a:pPr lvl="0" algn="just" rtl="1">
              <a:buFont typeface="Wingdings" panose="05000000000000000000" pitchFamily="2" charset="2"/>
              <a:buChar char="§"/>
            </a:pPr>
            <a:r>
              <a:rPr lang="fa-IR" sz="2001" dirty="0">
                <a:cs typeface="B Nazanin" panose="00000400000000000000" pitchFamily="2" charset="-78"/>
              </a:rPr>
              <a:t>خطرات ناشی از </a:t>
            </a:r>
            <a:r>
              <a:rPr lang="fa-IR" sz="2001" dirty="0">
                <a:solidFill>
                  <a:srgbClr val="FF0000"/>
                </a:solidFill>
                <a:cs typeface="B Nazanin" panose="00000400000000000000" pitchFamily="2" charset="-78"/>
              </a:rPr>
              <a:t>احتمال چندقلویی </a:t>
            </a:r>
            <a:r>
              <a:rPr lang="fa-IR" sz="2001" dirty="0">
                <a:cs typeface="B Nazanin" panose="00000400000000000000" pitchFamily="2" charset="-78"/>
              </a:rPr>
              <a:t>برای مادر و جنین ها</a:t>
            </a:r>
          </a:p>
          <a:p>
            <a:pPr lvl="0" algn="just" rtl="1">
              <a:buFont typeface="Wingdings" panose="05000000000000000000" pitchFamily="2" charset="2"/>
              <a:buChar char="§"/>
            </a:pPr>
            <a:r>
              <a:rPr lang="fa-IR" sz="2001" dirty="0">
                <a:solidFill>
                  <a:srgbClr val="FF0000"/>
                </a:solidFill>
                <a:cs typeface="B Nazanin" panose="00000400000000000000" pitchFamily="2" charset="-78"/>
              </a:rPr>
              <a:t>احتمال پایین موفقیت </a:t>
            </a:r>
            <a:r>
              <a:rPr lang="fa-IR" sz="2001" dirty="0">
                <a:cs typeface="B Nazanin" panose="00000400000000000000" pitchFamily="2" charset="-78"/>
              </a:rPr>
              <a:t>( بین 25تا35%)</a:t>
            </a:r>
          </a:p>
          <a:p>
            <a:pPr lvl="0" algn="just" rtl="1">
              <a:buFont typeface="Wingdings" panose="05000000000000000000" pitchFamily="2" charset="2"/>
              <a:buChar char="§"/>
            </a:pPr>
            <a:r>
              <a:rPr lang="fa-IR" sz="2001" dirty="0">
                <a:solidFill>
                  <a:srgbClr val="FF0000"/>
                </a:solidFill>
                <a:cs typeface="B Nazanin" panose="00000400000000000000" pitchFamily="2" charset="-78"/>
              </a:rPr>
              <a:t>گران بودن قیمت</a:t>
            </a:r>
          </a:p>
          <a:p>
            <a:pPr lvl="0" algn="just" rtl="1">
              <a:buFont typeface="Wingdings" panose="05000000000000000000" pitchFamily="2" charset="2"/>
              <a:buChar char="§"/>
            </a:pPr>
            <a:r>
              <a:rPr lang="fa-IR" sz="2001" dirty="0">
                <a:solidFill>
                  <a:srgbClr val="FF0000"/>
                </a:solidFill>
                <a:cs typeface="B Nazanin" panose="00000400000000000000" pitchFamily="2" charset="-78"/>
              </a:rPr>
              <a:t>محدودیت </a:t>
            </a:r>
            <a:r>
              <a:rPr lang="fa-IR" sz="2001" dirty="0">
                <a:cs typeface="B Nazanin" panose="00000400000000000000" pitchFamily="2" charset="-78"/>
              </a:rPr>
              <a:t>مراکز فوق تخصصی و در نوبت ماندن مراجعین</a:t>
            </a:r>
          </a:p>
          <a:p>
            <a:pPr lvl="0" algn="just" rtl="1">
              <a:buFont typeface="Wingdings" panose="05000000000000000000" pitchFamily="2" charset="2"/>
              <a:buChar char="§"/>
            </a:pPr>
            <a:r>
              <a:rPr lang="fa-IR" sz="2001" dirty="0">
                <a:cs typeface="B Nazanin" panose="00000400000000000000" pitchFamily="2" charset="-78"/>
              </a:rPr>
              <a:t>کاهش میزان ارجاع به </a:t>
            </a:r>
            <a:r>
              <a:rPr lang="en-US" sz="2001" dirty="0">
                <a:cs typeface="B Nazanin" panose="00000400000000000000" pitchFamily="2" charset="-78"/>
              </a:rPr>
              <a:t>IVF </a:t>
            </a:r>
            <a:r>
              <a:rPr lang="fa-IR" sz="2001" dirty="0">
                <a:cs typeface="B Nazanin" panose="00000400000000000000" pitchFamily="2" charset="-78"/>
              </a:rPr>
              <a:t>از 35% به 20% : صرفه جویی به میزان </a:t>
            </a:r>
            <a:r>
              <a:rPr lang="fa-IR" sz="2001" dirty="0">
                <a:solidFill>
                  <a:srgbClr val="FF0000"/>
                </a:solidFill>
                <a:cs typeface="B Nazanin" panose="00000400000000000000" pitchFamily="2" charset="-78"/>
              </a:rPr>
              <a:t>20هزار میلیارد تومان </a:t>
            </a:r>
            <a:r>
              <a:rPr lang="fa-IR" sz="2001" dirty="0">
                <a:cs typeface="B Nazanin" panose="00000400000000000000" pitchFamily="2" charset="-78"/>
              </a:rPr>
              <a:t>در صورت درمان همه 3.5 میلیون زوج  نابارور</a:t>
            </a:r>
          </a:p>
          <a:p>
            <a:pPr lvl="0" algn="just" rtl="1">
              <a:buFont typeface="Wingdings" panose="05000000000000000000" pitchFamily="2" charset="2"/>
              <a:buChar char="§"/>
            </a:pPr>
            <a:r>
              <a:rPr lang="fa-IR" sz="2001" dirty="0">
                <a:solidFill>
                  <a:srgbClr val="FF0000"/>
                </a:solidFill>
                <a:cs typeface="B Nazanin" panose="00000400000000000000" pitchFamily="2" charset="-78"/>
              </a:rPr>
              <a:t>بار روانی </a:t>
            </a:r>
            <a:r>
              <a:rPr lang="fa-IR" sz="2001" dirty="0">
                <a:cs typeface="B Nazanin" panose="00000400000000000000" pitchFamily="2" charset="-78"/>
              </a:rPr>
              <a:t>ناشی از عدم موفقیت درمان</a:t>
            </a:r>
          </a:p>
          <a:p>
            <a:pPr lvl="0" algn="just" rtl="1">
              <a:buFont typeface="Wingdings" panose="05000000000000000000" pitchFamily="2" charset="2"/>
              <a:buChar char="§"/>
            </a:pPr>
            <a:r>
              <a:rPr lang="fa-IR" sz="2001" dirty="0">
                <a:cs typeface="B Nazanin" panose="00000400000000000000" pitchFamily="2" charset="-78"/>
              </a:rPr>
              <a:t>بار بالای ناباروری در کشور</a:t>
            </a:r>
            <a:endParaRPr lang="en-US" sz="2001" dirty="0">
              <a:cs typeface="B Nazanin" panose="00000400000000000000" pitchFamily="2" charset="-78"/>
            </a:endParaRPr>
          </a:p>
          <a:p>
            <a:pPr lvl="0" algn="just" rtl="1">
              <a:buFont typeface="Wingdings" panose="05000000000000000000" pitchFamily="2" charset="2"/>
              <a:buChar char="§"/>
            </a:pPr>
            <a:r>
              <a:rPr lang="fa-IR" sz="2001" dirty="0">
                <a:solidFill>
                  <a:srgbClr val="FF0000"/>
                </a:solidFill>
                <a:cs typeface="B Nazanin" panose="00000400000000000000" pitchFamily="2" charset="-78"/>
              </a:rPr>
              <a:t>برخورد سلیقه ای </a:t>
            </a:r>
            <a:r>
              <a:rPr lang="fa-IR" sz="2001" dirty="0">
                <a:cs typeface="B Nazanin" panose="00000400000000000000" pitchFamily="2" charset="-78"/>
              </a:rPr>
              <a:t>در نحوه شروع فرآیند تشخیص و درمان در مطب های تخصصی زنان</a:t>
            </a:r>
            <a:endParaRPr lang="en-US" sz="2001" dirty="0">
              <a:cs typeface="B Nazanin" panose="00000400000000000000" pitchFamily="2" charset="-78"/>
            </a:endParaRPr>
          </a:p>
          <a:p>
            <a:pPr lvl="0" algn="just" rtl="1">
              <a:buFont typeface="Wingdings" panose="05000000000000000000" pitchFamily="2" charset="2"/>
              <a:buChar char="§"/>
            </a:pPr>
            <a:r>
              <a:rPr lang="fa-IR" sz="2001" dirty="0">
                <a:cs typeface="B Nazanin" panose="00000400000000000000" pitchFamily="2" charset="-78"/>
              </a:rPr>
              <a:t>هر سیکل </a:t>
            </a:r>
            <a:r>
              <a:rPr lang="en-US" sz="2001" dirty="0">
                <a:cs typeface="B Nazanin" panose="00000400000000000000" pitchFamily="2" charset="-78"/>
              </a:rPr>
              <a:t>IVF</a:t>
            </a:r>
            <a:r>
              <a:rPr lang="fa-IR" sz="2001" dirty="0">
                <a:cs typeface="B Nazanin" panose="00000400000000000000" pitchFamily="2" charset="-78"/>
              </a:rPr>
              <a:t> در ایران بین 8تا20 میلیون تومان هزینه و بین 25تا35% احتمال موفقیت دارد</a:t>
            </a:r>
            <a:endParaRPr lang="en-US" sz="2001" dirty="0">
              <a:cs typeface="B Nazanin" panose="00000400000000000000" pitchFamily="2" charset="-78"/>
            </a:endParaRPr>
          </a:p>
          <a:p>
            <a:pPr lvl="0" algn="just" rtl="1">
              <a:buFont typeface="Wingdings" panose="05000000000000000000" pitchFamily="2" charset="2"/>
              <a:buChar char="§"/>
            </a:pPr>
            <a:r>
              <a:rPr lang="fa-IR" sz="2001" dirty="0">
                <a:cs typeface="B Nazanin" panose="00000400000000000000" pitchFamily="2" charset="-78"/>
              </a:rPr>
              <a:t>هر سیکل  </a:t>
            </a:r>
            <a:r>
              <a:rPr lang="en-US" sz="2001" dirty="0">
                <a:cs typeface="B Nazanin" panose="00000400000000000000" pitchFamily="2" charset="-78"/>
              </a:rPr>
              <a:t>IVF</a:t>
            </a:r>
            <a:r>
              <a:rPr lang="fa-IR" sz="2001" dirty="0">
                <a:cs typeface="B Nazanin" panose="00000400000000000000" pitchFamily="2" charset="-78"/>
              </a:rPr>
              <a:t> در آمریکا 12000دلار هزینه و بین 25تا35% احتمال موفقیت دارد</a:t>
            </a:r>
            <a:endParaRPr lang="en-US" sz="2001" dirty="0">
              <a:cs typeface="B Nazanin" panose="00000400000000000000" pitchFamily="2" charset="-78"/>
            </a:endParaRPr>
          </a:p>
          <a:p>
            <a:pPr marL="0" indent="0" algn="just">
              <a:buNone/>
            </a:pPr>
            <a:endParaRPr lang="en-US" sz="2001" dirty="0">
              <a:ln>
                <a:solidFill>
                  <a:schemeClr val="tx1"/>
                </a:solidFill>
              </a:ln>
              <a:effectLst>
                <a:glow rad="228600">
                  <a:schemeClr val="bg1">
                    <a:alpha val="40000"/>
                  </a:schemeClr>
                </a:glow>
              </a:effectLst>
              <a:cs typeface="B Nazanin" panose="00000400000000000000" pitchFamily="2" charset="-78"/>
            </a:endParaRPr>
          </a:p>
        </p:txBody>
      </p:sp>
      <p:sp>
        <p:nvSpPr>
          <p:cNvPr id="4" name="Rectangle: Rounded Corners 3">
            <a:extLst>
              <a:ext uri="{FF2B5EF4-FFF2-40B4-BE49-F238E27FC236}">
                <a16:creationId xmlns:a16="http://schemas.microsoft.com/office/drawing/2014/main" id="{266DF43D-6358-4029-BD67-4D625B536318}"/>
              </a:ext>
            </a:extLst>
          </p:cNvPr>
          <p:cNvSpPr/>
          <p:nvPr/>
        </p:nvSpPr>
        <p:spPr>
          <a:xfrm>
            <a:off x="2843808" y="116632"/>
            <a:ext cx="3794950"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وضعیت ناباروری در ایران و مقایسه با آمریکا</a:t>
            </a:r>
            <a:endParaRPr lang="en-US" sz="2400" dirty="0">
              <a:cs typeface="B Homa" panose="00000400000000000000" pitchFamily="2" charset="-78"/>
            </a:endParaRPr>
          </a:p>
        </p:txBody>
      </p:sp>
      <p:pic>
        <p:nvPicPr>
          <p:cNvPr id="5" name="Picture 4">
            <a:extLst>
              <a:ext uri="{FF2B5EF4-FFF2-40B4-BE49-F238E27FC236}">
                <a16:creationId xmlns:a16="http://schemas.microsoft.com/office/drawing/2014/main" id="{6D89B328-39D3-42EC-B8D6-248187183C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64" y="188640"/>
            <a:ext cx="920736" cy="928107"/>
          </a:xfrm>
          <a:prstGeom prst="rect">
            <a:avLst/>
          </a:prstGeom>
        </p:spPr>
      </p:pic>
    </p:spTree>
    <p:extLst>
      <p:ext uri="{BB962C8B-B14F-4D97-AF65-F5344CB8AC3E}">
        <p14:creationId xmlns:p14="http://schemas.microsoft.com/office/powerpoint/2010/main" val="699685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7904" y="1766389"/>
            <a:ext cx="4244739" cy="4932413"/>
          </a:xfrm>
        </p:spPr>
        <p:txBody>
          <a:bodyPr>
            <a:noAutofit/>
          </a:bodyPr>
          <a:lstStyle/>
          <a:p>
            <a:pPr marL="0" indent="0" algn="just">
              <a:buNone/>
            </a:pPr>
            <a:r>
              <a:rPr lang="fa-IR" sz="2155" b="1" u="sng" dirty="0">
                <a:cs typeface="B Nazanin" panose="00000400000000000000" pitchFamily="2" charset="-78"/>
              </a:rPr>
              <a:t>بازدهی درمان های ناباروری در ایران: </a:t>
            </a:r>
          </a:p>
          <a:p>
            <a:pPr marL="342900" indent="-342900" algn="just">
              <a:buFont typeface="Wingdings" panose="05000000000000000000" pitchFamily="2" charset="2"/>
              <a:buChar char="Ø"/>
            </a:pPr>
            <a:endParaRPr lang="fa-IR" sz="2155" b="1" u="sng" dirty="0">
              <a:cs typeface="B Nazanin" panose="00000400000000000000" pitchFamily="2" charset="-78"/>
            </a:endParaRPr>
          </a:p>
          <a:p>
            <a:pPr algn="just" rtl="1">
              <a:buFont typeface="Wingdings" panose="05000000000000000000" pitchFamily="2" charset="2"/>
              <a:buChar char="Ø"/>
            </a:pPr>
            <a:r>
              <a:rPr lang="fa-IR" sz="2155" dirty="0">
                <a:solidFill>
                  <a:srgbClr val="FF0000"/>
                </a:solidFill>
                <a:cs typeface="B Nazanin" panose="00000400000000000000" pitchFamily="2" charset="-78"/>
              </a:rPr>
              <a:t>ظرف یک سال درمان: </a:t>
            </a:r>
            <a:r>
              <a:rPr lang="fa-IR" sz="2155" dirty="0">
                <a:cs typeface="B Nazanin" panose="00000400000000000000" pitchFamily="2" charset="-78"/>
              </a:rPr>
              <a:t>باروری 30%درصد زوجین (1.4 میلیون زوج)</a:t>
            </a:r>
          </a:p>
          <a:p>
            <a:pPr algn="just" rtl="1">
              <a:buFont typeface="Wingdings" panose="05000000000000000000" pitchFamily="2" charset="2"/>
              <a:buChar char="Ø"/>
            </a:pPr>
            <a:r>
              <a:rPr lang="fa-IR" sz="2155" dirty="0">
                <a:solidFill>
                  <a:srgbClr val="FF0000"/>
                </a:solidFill>
                <a:cs typeface="B Nazanin" panose="00000400000000000000" pitchFamily="2" charset="-78"/>
              </a:rPr>
              <a:t>ظرف پنج سال درمان: </a:t>
            </a:r>
            <a:r>
              <a:rPr lang="fa-IR" sz="2155" dirty="0">
                <a:cs typeface="B Nazanin" panose="00000400000000000000" pitchFamily="2" charset="-78"/>
              </a:rPr>
              <a:t>باروری 98% زوجین (3.4 میلیون زوج)</a:t>
            </a:r>
          </a:p>
          <a:p>
            <a:pPr marL="342900" indent="-342900" algn="just">
              <a:buFont typeface="Wingdings" panose="05000000000000000000" pitchFamily="2" charset="2"/>
              <a:buChar char="Ø"/>
            </a:pPr>
            <a:endParaRPr lang="en-US" sz="1847" dirty="0">
              <a:ln>
                <a:solidFill>
                  <a:schemeClr val="tx1"/>
                </a:solidFill>
              </a:ln>
              <a:effectLst>
                <a:glow rad="228600">
                  <a:schemeClr val="bg1">
                    <a:alpha val="40000"/>
                  </a:schemeClr>
                </a:glow>
              </a:effectLst>
              <a:cs typeface="B Nazanin" panose="00000400000000000000" pitchFamily="2" charset="-78"/>
            </a:endParaRPr>
          </a:p>
        </p:txBody>
      </p:sp>
      <p:sp>
        <p:nvSpPr>
          <p:cNvPr id="2" name="Rectangle 1"/>
          <p:cNvSpPr/>
          <p:nvPr/>
        </p:nvSpPr>
        <p:spPr>
          <a:xfrm>
            <a:off x="304632" y="668686"/>
            <a:ext cx="2992699" cy="5542037"/>
          </a:xfrm>
          <a:prstGeom prst="rect">
            <a:avLst/>
          </a:prstGeom>
          <a:blipFill dpi="0" rotWithShape="1">
            <a:blip r:embed="rId2" cstate="print">
              <a:extLst>
                <a:ext uri="{28A0092B-C50C-407E-A947-70E740481C1C}">
                  <a14:useLocalDpi xmlns:a14="http://schemas.microsoft.com/office/drawing/2010/main" val="0"/>
                </a:ext>
              </a:extLst>
            </a:blip>
            <a:srcRect/>
            <a:stretch>
              <a:fillRect l="-135735" r="1"/>
            </a:stretch>
          </a:blip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 name="Rectangle: Rounded Corners 3">
            <a:extLst>
              <a:ext uri="{FF2B5EF4-FFF2-40B4-BE49-F238E27FC236}">
                <a16:creationId xmlns:a16="http://schemas.microsoft.com/office/drawing/2014/main" id="{75F3C585-4E88-4BA1-9C3D-1B6037D1A33C}"/>
              </a:ext>
            </a:extLst>
          </p:cNvPr>
          <p:cNvSpPr/>
          <p:nvPr/>
        </p:nvSpPr>
        <p:spPr>
          <a:xfrm>
            <a:off x="3369338" y="260648"/>
            <a:ext cx="3794950"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وضعیت ناباروری در ایران و مقایسه با آمریکا</a:t>
            </a:r>
            <a:endParaRPr lang="en-US" sz="2400" dirty="0">
              <a:cs typeface="B Homa" panose="00000400000000000000" pitchFamily="2" charset="-78"/>
            </a:endParaRPr>
          </a:p>
        </p:txBody>
      </p:sp>
      <p:pic>
        <p:nvPicPr>
          <p:cNvPr id="5" name="Picture 4">
            <a:extLst>
              <a:ext uri="{FF2B5EF4-FFF2-40B4-BE49-F238E27FC236}">
                <a16:creationId xmlns:a16="http://schemas.microsoft.com/office/drawing/2014/main" id="{3EE2ACE9-6A7F-4D7D-9172-2AED471334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9336" y="5877272"/>
            <a:ext cx="920736" cy="928107"/>
          </a:xfrm>
          <a:prstGeom prst="rect">
            <a:avLst/>
          </a:prstGeom>
        </p:spPr>
      </p:pic>
    </p:spTree>
    <p:extLst>
      <p:ext uri="{BB962C8B-B14F-4D97-AF65-F5344CB8AC3E}">
        <p14:creationId xmlns:p14="http://schemas.microsoft.com/office/powerpoint/2010/main" val="41301414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7864" y="1710969"/>
            <a:ext cx="5158983" cy="4932413"/>
          </a:xfrm>
        </p:spPr>
        <p:txBody>
          <a:bodyPr>
            <a:noAutofit/>
          </a:bodyPr>
          <a:lstStyle/>
          <a:p>
            <a:pPr marL="0" indent="0" algn="just">
              <a:buNone/>
            </a:pPr>
            <a:r>
              <a:rPr lang="fa-IR" sz="2155" b="1" u="sng" dirty="0">
                <a:cs typeface="B Nazanin" panose="00000400000000000000" pitchFamily="2" charset="-78"/>
              </a:rPr>
              <a:t>موانع درمان ناباروری در ایران:</a:t>
            </a:r>
          </a:p>
          <a:p>
            <a:pPr marL="0" indent="0" algn="just">
              <a:buNone/>
            </a:pPr>
            <a:endParaRPr lang="fa-IR" sz="2155" b="1" u="sng" dirty="0">
              <a:cs typeface="B Nazanin" panose="00000400000000000000" pitchFamily="2" charset="-78"/>
            </a:endParaRPr>
          </a:p>
          <a:p>
            <a:pPr algn="just" rtl="1"/>
            <a:r>
              <a:rPr lang="fa-IR" sz="2155" dirty="0">
                <a:solidFill>
                  <a:srgbClr val="FF0000"/>
                </a:solidFill>
                <a:cs typeface="B Nazanin" panose="00000400000000000000" pitchFamily="2" charset="-78"/>
              </a:rPr>
              <a:t>ضعف ساختار </a:t>
            </a:r>
            <a:r>
              <a:rPr lang="fa-IR" sz="2155" dirty="0">
                <a:cs typeface="B Nazanin" panose="00000400000000000000" pitchFamily="2" charset="-78"/>
              </a:rPr>
              <a:t>درمان ناباروری و سرگردانی مبتلایان</a:t>
            </a:r>
          </a:p>
          <a:p>
            <a:pPr algn="just" rtl="1"/>
            <a:r>
              <a:rPr lang="fa-IR" sz="2155" dirty="0">
                <a:solidFill>
                  <a:srgbClr val="FF0000"/>
                </a:solidFill>
                <a:cs typeface="B Nazanin" panose="00000400000000000000" pitchFamily="2" charset="-78"/>
              </a:rPr>
              <a:t>گرانی</a:t>
            </a:r>
            <a:r>
              <a:rPr lang="fa-IR" sz="2155" dirty="0">
                <a:cs typeface="B Nazanin" panose="00000400000000000000" pitchFamily="2" charset="-78"/>
              </a:rPr>
              <a:t> قیمت های مسیر تشخیص و درمان ناباروری و عدم پوشش بیمه های پایه</a:t>
            </a:r>
          </a:p>
          <a:p>
            <a:pPr algn="just" rtl="1"/>
            <a:r>
              <a:rPr lang="fa-IR" sz="2155" dirty="0">
                <a:solidFill>
                  <a:srgbClr val="FF0000"/>
                </a:solidFill>
                <a:cs typeface="B Nazanin" panose="00000400000000000000" pitchFamily="2" charset="-78"/>
              </a:rPr>
              <a:t>عدم سهولت و دسترسی </a:t>
            </a:r>
            <a:r>
              <a:rPr lang="fa-IR" sz="2155" dirty="0">
                <a:cs typeface="B Nazanin" panose="00000400000000000000" pitchFamily="2" charset="-78"/>
              </a:rPr>
              <a:t>به امکانات تشخیصی و درمانی در بسیاری از مناطق کشور</a:t>
            </a:r>
          </a:p>
        </p:txBody>
      </p:sp>
      <p:sp>
        <p:nvSpPr>
          <p:cNvPr id="2" name="Rectangle 1"/>
          <p:cNvSpPr/>
          <p:nvPr/>
        </p:nvSpPr>
        <p:spPr>
          <a:xfrm>
            <a:off x="304632" y="668686"/>
            <a:ext cx="2992699" cy="5542037"/>
          </a:xfrm>
          <a:prstGeom prst="rect">
            <a:avLst/>
          </a:prstGeom>
          <a:blipFill dpi="0" rotWithShape="1">
            <a:blip r:embed="rId2" cstate="print">
              <a:extLst>
                <a:ext uri="{28A0092B-C50C-407E-A947-70E740481C1C}">
                  <a14:useLocalDpi xmlns:a14="http://schemas.microsoft.com/office/drawing/2010/main" val="0"/>
                </a:ext>
              </a:extLst>
            </a:blip>
            <a:srcRect/>
            <a:stretch>
              <a:fillRect l="-135735" r="1"/>
            </a:stretch>
          </a:blip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 name="Rectangle: Rounded Corners 3">
            <a:extLst>
              <a:ext uri="{FF2B5EF4-FFF2-40B4-BE49-F238E27FC236}">
                <a16:creationId xmlns:a16="http://schemas.microsoft.com/office/drawing/2014/main" id="{AAA8AAF9-73CC-493A-BC31-D567EFC09B53}"/>
              </a:ext>
            </a:extLst>
          </p:cNvPr>
          <p:cNvSpPr/>
          <p:nvPr/>
        </p:nvSpPr>
        <p:spPr>
          <a:xfrm>
            <a:off x="3297331" y="260648"/>
            <a:ext cx="3794950"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وضعیت ناباروری در ایران و مقایسه با آمریکا</a:t>
            </a:r>
            <a:endParaRPr lang="en-US" sz="2400" dirty="0">
              <a:cs typeface="B Homa" panose="00000400000000000000" pitchFamily="2" charset="-78"/>
            </a:endParaRPr>
          </a:p>
        </p:txBody>
      </p:sp>
      <p:pic>
        <p:nvPicPr>
          <p:cNvPr id="5" name="Picture 4">
            <a:extLst>
              <a:ext uri="{FF2B5EF4-FFF2-40B4-BE49-F238E27FC236}">
                <a16:creationId xmlns:a16="http://schemas.microsoft.com/office/drawing/2014/main" id="{2F10ECA9-3163-46E1-990D-4DD4657924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9336" y="5877272"/>
            <a:ext cx="920736" cy="928107"/>
          </a:xfrm>
          <a:prstGeom prst="rect">
            <a:avLst/>
          </a:prstGeom>
        </p:spPr>
      </p:pic>
    </p:spTree>
    <p:extLst>
      <p:ext uri="{BB962C8B-B14F-4D97-AF65-F5344CB8AC3E}">
        <p14:creationId xmlns:p14="http://schemas.microsoft.com/office/powerpoint/2010/main" val="1994569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Rectangle 168">
            <a:extLst>
              <a:ext uri="{FF2B5EF4-FFF2-40B4-BE49-F238E27FC236}">
                <a16:creationId xmlns:a16="http://schemas.microsoft.com/office/drawing/2014/main" id="{2E89ADD1-BC64-4890-80B4-8192E8F5F42E}"/>
              </a:ext>
            </a:extLst>
          </p:cNvPr>
          <p:cNvSpPr/>
          <p:nvPr/>
        </p:nvSpPr>
        <p:spPr>
          <a:xfrm>
            <a:off x="7372784" y="2105596"/>
            <a:ext cx="1682954" cy="885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dirty="0"/>
          </a:p>
        </p:txBody>
      </p:sp>
      <p:sp>
        <p:nvSpPr>
          <p:cNvPr id="168" name="Rectangle 167">
            <a:extLst>
              <a:ext uri="{FF2B5EF4-FFF2-40B4-BE49-F238E27FC236}">
                <a16:creationId xmlns:a16="http://schemas.microsoft.com/office/drawing/2014/main" id="{1E45B9C1-FCB3-4B2D-B466-7247022C6B7B}"/>
              </a:ext>
            </a:extLst>
          </p:cNvPr>
          <p:cNvSpPr/>
          <p:nvPr/>
        </p:nvSpPr>
        <p:spPr>
          <a:xfrm>
            <a:off x="7431521" y="3193579"/>
            <a:ext cx="1514962" cy="991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dirty="0"/>
          </a:p>
        </p:txBody>
      </p:sp>
      <p:sp>
        <p:nvSpPr>
          <p:cNvPr id="167" name="Rectangle 166">
            <a:extLst>
              <a:ext uri="{FF2B5EF4-FFF2-40B4-BE49-F238E27FC236}">
                <a16:creationId xmlns:a16="http://schemas.microsoft.com/office/drawing/2014/main" id="{1F05A16A-B784-47A4-9CA3-C218E71C83C2}"/>
              </a:ext>
            </a:extLst>
          </p:cNvPr>
          <p:cNvSpPr/>
          <p:nvPr/>
        </p:nvSpPr>
        <p:spPr>
          <a:xfrm>
            <a:off x="7363668" y="4365243"/>
            <a:ext cx="1545178" cy="7811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dirty="0"/>
          </a:p>
        </p:txBody>
      </p:sp>
      <p:sp>
        <p:nvSpPr>
          <p:cNvPr id="166" name="Rectangle 165">
            <a:extLst>
              <a:ext uri="{FF2B5EF4-FFF2-40B4-BE49-F238E27FC236}">
                <a16:creationId xmlns:a16="http://schemas.microsoft.com/office/drawing/2014/main" id="{B6C5095F-234E-42BE-A031-22BD49406019}"/>
              </a:ext>
            </a:extLst>
          </p:cNvPr>
          <p:cNvSpPr/>
          <p:nvPr/>
        </p:nvSpPr>
        <p:spPr>
          <a:xfrm>
            <a:off x="107507" y="4220948"/>
            <a:ext cx="1728191" cy="1016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dirty="0"/>
          </a:p>
        </p:txBody>
      </p:sp>
      <p:sp>
        <p:nvSpPr>
          <p:cNvPr id="165" name="Rectangle 164">
            <a:extLst>
              <a:ext uri="{FF2B5EF4-FFF2-40B4-BE49-F238E27FC236}">
                <a16:creationId xmlns:a16="http://schemas.microsoft.com/office/drawing/2014/main" id="{AE1DCB81-9FD7-48C4-A88D-94532AE5A70F}"/>
              </a:ext>
            </a:extLst>
          </p:cNvPr>
          <p:cNvSpPr/>
          <p:nvPr/>
        </p:nvSpPr>
        <p:spPr>
          <a:xfrm>
            <a:off x="107507" y="3163622"/>
            <a:ext cx="1734467" cy="90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dirty="0"/>
          </a:p>
        </p:txBody>
      </p:sp>
      <p:sp>
        <p:nvSpPr>
          <p:cNvPr id="139" name="Rectangle 138">
            <a:extLst>
              <a:ext uri="{FF2B5EF4-FFF2-40B4-BE49-F238E27FC236}">
                <a16:creationId xmlns:a16="http://schemas.microsoft.com/office/drawing/2014/main" id="{82DF381C-5771-4E53-8E66-713CEC3D19FC}"/>
              </a:ext>
            </a:extLst>
          </p:cNvPr>
          <p:cNvSpPr/>
          <p:nvPr/>
        </p:nvSpPr>
        <p:spPr>
          <a:xfrm>
            <a:off x="2141732" y="3616168"/>
            <a:ext cx="4936491" cy="42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dirty="0"/>
          </a:p>
        </p:txBody>
      </p:sp>
      <p:sp>
        <p:nvSpPr>
          <p:cNvPr id="140" name="Rectangle 139">
            <a:extLst>
              <a:ext uri="{FF2B5EF4-FFF2-40B4-BE49-F238E27FC236}">
                <a16:creationId xmlns:a16="http://schemas.microsoft.com/office/drawing/2014/main" id="{EAD3CFDF-E444-47AA-8BF6-7C87FDCF0991}"/>
              </a:ext>
            </a:extLst>
          </p:cNvPr>
          <p:cNvSpPr/>
          <p:nvPr/>
        </p:nvSpPr>
        <p:spPr>
          <a:xfrm>
            <a:off x="2781689" y="4462556"/>
            <a:ext cx="3757604" cy="42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dirty="0"/>
          </a:p>
        </p:txBody>
      </p:sp>
      <p:sp>
        <p:nvSpPr>
          <p:cNvPr id="138" name="Rectangle 137">
            <a:extLst>
              <a:ext uri="{FF2B5EF4-FFF2-40B4-BE49-F238E27FC236}">
                <a16:creationId xmlns:a16="http://schemas.microsoft.com/office/drawing/2014/main" id="{12934DB3-A779-4F55-A88A-B55FD9C85F32}"/>
              </a:ext>
            </a:extLst>
          </p:cNvPr>
          <p:cNvSpPr/>
          <p:nvPr/>
        </p:nvSpPr>
        <p:spPr>
          <a:xfrm>
            <a:off x="2781689" y="2718818"/>
            <a:ext cx="3757604" cy="42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dirty="0"/>
          </a:p>
        </p:txBody>
      </p:sp>
      <p:sp>
        <p:nvSpPr>
          <p:cNvPr id="128" name="Oval 127">
            <a:extLst>
              <a:ext uri="{FF2B5EF4-FFF2-40B4-BE49-F238E27FC236}">
                <a16:creationId xmlns:a16="http://schemas.microsoft.com/office/drawing/2014/main" id="{18AE284F-B67C-432D-AF71-E05F6AB7078F}"/>
              </a:ext>
            </a:extLst>
          </p:cNvPr>
          <p:cNvSpPr/>
          <p:nvPr/>
        </p:nvSpPr>
        <p:spPr>
          <a:xfrm>
            <a:off x="2960393" y="2404931"/>
            <a:ext cx="3219628" cy="2295956"/>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130" name="Oval 129">
            <a:extLst>
              <a:ext uri="{FF2B5EF4-FFF2-40B4-BE49-F238E27FC236}">
                <a16:creationId xmlns:a16="http://schemas.microsoft.com/office/drawing/2014/main" id="{0E006D4A-4912-4B86-9D3A-CC52A2DE6BB0}"/>
              </a:ext>
            </a:extLst>
          </p:cNvPr>
          <p:cNvSpPr/>
          <p:nvPr/>
        </p:nvSpPr>
        <p:spPr>
          <a:xfrm>
            <a:off x="3499505" y="2759101"/>
            <a:ext cx="2152618" cy="1587608"/>
          </a:xfrm>
          <a:prstGeom prst="ellipse">
            <a:avLst/>
          </a:prstGeom>
          <a:solidFill>
            <a:srgbClr val="F7A15F"/>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142" name="Oval 141">
            <a:extLst>
              <a:ext uri="{FF2B5EF4-FFF2-40B4-BE49-F238E27FC236}">
                <a16:creationId xmlns:a16="http://schemas.microsoft.com/office/drawing/2014/main" id="{D1DD46B5-48D4-4B36-B698-DF17D39E5A52}"/>
              </a:ext>
            </a:extLst>
          </p:cNvPr>
          <p:cNvSpPr/>
          <p:nvPr/>
        </p:nvSpPr>
        <p:spPr>
          <a:xfrm flipH="1">
            <a:off x="6228188" y="2469184"/>
            <a:ext cx="726473" cy="544087"/>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143" name="Oval 142">
            <a:extLst>
              <a:ext uri="{FF2B5EF4-FFF2-40B4-BE49-F238E27FC236}">
                <a16:creationId xmlns:a16="http://schemas.microsoft.com/office/drawing/2014/main" id="{77F87643-E4A9-4BAA-83FA-38461532BAC1}"/>
              </a:ext>
            </a:extLst>
          </p:cNvPr>
          <p:cNvSpPr/>
          <p:nvPr/>
        </p:nvSpPr>
        <p:spPr>
          <a:xfrm flipH="1">
            <a:off x="6516222" y="3373581"/>
            <a:ext cx="726473" cy="544087"/>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144" name="Oval 143">
            <a:extLst>
              <a:ext uri="{FF2B5EF4-FFF2-40B4-BE49-F238E27FC236}">
                <a16:creationId xmlns:a16="http://schemas.microsoft.com/office/drawing/2014/main" id="{9635FC46-7ACD-451A-914D-0CFF65C4FA70}"/>
              </a:ext>
            </a:extLst>
          </p:cNvPr>
          <p:cNvSpPr/>
          <p:nvPr/>
        </p:nvSpPr>
        <p:spPr>
          <a:xfrm flipH="1">
            <a:off x="6300196" y="4211737"/>
            <a:ext cx="726473" cy="544087"/>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145" name="Oval 144">
            <a:extLst>
              <a:ext uri="{FF2B5EF4-FFF2-40B4-BE49-F238E27FC236}">
                <a16:creationId xmlns:a16="http://schemas.microsoft.com/office/drawing/2014/main" id="{BEB4B90E-971E-4968-A54D-ACC94A78D9BD}"/>
              </a:ext>
            </a:extLst>
          </p:cNvPr>
          <p:cNvSpPr/>
          <p:nvPr/>
        </p:nvSpPr>
        <p:spPr>
          <a:xfrm flipH="1">
            <a:off x="2273834" y="4185310"/>
            <a:ext cx="726473" cy="544087"/>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146" name="Oval 145">
            <a:extLst>
              <a:ext uri="{FF2B5EF4-FFF2-40B4-BE49-F238E27FC236}">
                <a16:creationId xmlns:a16="http://schemas.microsoft.com/office/drawing/2014/main" id="{148F4F54-11E5-481A-B69C-6ECBF006296C}"/>
              </a:ext>
            </a:extLst>
          </p:cNvPr>
          <p:cNvSpPr/>
          <p:nvPr/>
        </p:nvSpPr>
        <p:spPr>
          <a:xfrm flipH="1">
            <a:off x="1973323" y="3383698"/>
            <a:ext cx="726473" cy="544087"/>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147" name="Oval 146">
            <a:extLst>
              <a:ext uri="{FF2B5EF4-FFF2-40B4-BE49-F238E27FC236}">
                <a16:creationId xmlns:a16="http://schemas.microsoft.com/office/drawing/2014/main" id="{E60D8EE8-C2E2-41F3-8B08-CDED3EFEAD3A}"/>
              </a:ext>
            </a:extLst>
          </p:cNvPr>
          <p:cNvSpPr/>
          <p:nvPr/>
        </p:nvSpPr>
        <p:spPr>
          <a:xfrm flipH="1">
            <a:off x="2261356" y="2446782"/>
            <a:ext cx="726473" cy="544087"/>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161" name="Rectangle 160">
            <a:extLst>
              <a:ext uri="{FF2B5EF4-FFF2-40B4-BE49-F238E27FC236}">
                <a16:creationId xmlns:a16="http://schemas.microsoft.com/office/drawing/2014/main" id="{1758CBB6-D9E4-41B9-9401-3C576108E3E9}"/>
              </a:ext>
            </a:extLst>
          </p:cNvPr>
          <p:cNvSpPr/>
          <p:nvPr/>
        </p:nvSpPr>
        <p:spPr>
          <a:xfrm>
            <a:off x="107506" y="2144692"/>
            <a:ext cx="1728192" cy="846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dirty="0"/>
          </a:p>
        </p:txBody>
      </p:sp>
      <p:grpSp>
        <p:nvGrpSpPr>
          <p:cNvPr id="33" name="Group 32">
            <a:extLst>
              <a:ext uri="{FF2B5EF4-FFF2-40B4-BE49-F238E27FC236}">
                <a16:creationId xmlns:a16="http://schemas.microsoft.com/office/drawing/2014/main" id="{EADEDF57-C9B5-4D96-8B37-8D7BCCB58DE5}"/>
              </a:ext>
            </a:extLst>
          </p:cNvPr>
          <p:cNvGrpSpPr/>
          <p:nvPr/>
        </p:nvGrpSpPr>
        <p:grpSpPr>
          <a:xfrm>
            <a:off x="4886365" y="1104465"/>
            <a:ext cx="3979785" cy="449873"/>
            <a:chOff x="2839539" y="335330"/>
            <a:chExt cx="5841967" cy="756996"/>
          </a:xfrm>
        </p:grpSpPr>
        <p:sp>
          <p:nvSpPr>
            <p:cNvPr id="34" name="Rectangle 33">
              <a:extLst>
                <a:ext uri="{FF2B5EF4-FFF2-40B4-BE49-F238E27FC236}">
                  <a16:creationId xmlns:a16="http://schemas.microsoft.com/office/drawing/2014/main" id="{D6125701-58E2-4C39-8505-BEED74166A24}"/>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35" name="Rectangle 34">
              <a:extLst>
                <a:ext uri="{FF2B5EF4-FFF2-40B4-BE49-F238E27FC236}">
                  <a16:creationId xmlns:a16="http://schemas.microsoft.com/office/drawing/2014/main" id="{2806A6AE-C4A3-4D9B-810B-F01C4E1A7518}"/>
                </a:ext>
              </a:extLst>
            </p:cNvPr>
            <p:cNvSpPr/>
            <p:nvPr/>
          </p:nvSpPr>
          <p:spPr>
            <a:xfrm rot="5400000">
              <a:off x="6142269" y="-1580738"/>
              <a:ext cx="312008" cy="4766466"/>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36" name="Rectangle 35">
              <a:extLst>
                <a:ext uri="{FF2B5EF4-FFF2-40B4-BE49-F238E27FC236}">
                  <a16:creationId xmlns:a16="http://schemas.microsoft.com/office/drawing/2014/main" id="{F895D038-6013-4AE7-8E32-5B10FAA114F7}"/>
                </a:ext>
              </a:extLst>
            </p:cNvPr>
            <p:cNvSpPr/>
            <p:nvPr/>
          </p:nvSpPr>
          <p:spPr>
            <a:xfrm>
              <a:off x="2839539" y="598277"/>
              <a:ext cx="5512735" cy="494049"/>
            </a:xfrm>
            <a:prstGeom prst="rect">
              <a:avLst/>
            </a:prstGeom>
          </p:spPr>
          <p:txBody>
            <a:bodyPr wrap="square">
              <a:spAutoFit/>
            </a:bodyPr>
            <a:lstStyle/>
            <a:p>
              <a:pPr algn="ctr" rtl="1"/>
              <a:endParaRPr lang="fa-IR" sz="1308" b="1" dirty="0">
                <a:solidFill>
                  <a:schemeClr val="accent5">
                    <a:lumMod val="75000"/>
                  </a:schemeClr>
                </a:solidFill>
                <a:cs typeface="B Roya" panose="00000400000000000000" pitchFamily="2" charset="-78"/>
              </a:endParaRPr>
            </a:p>
          </p:txBody>
        </p:sp>
        <p:grpSp>
          <p:nvGrpSpPr>
            <p:cNvPr id="38" name="Group 37">
              <a:extLst>
                <a:ext uri="{FF2B5EF4-FFF2-40B4-BE49-F238E27FC236}">
                  <a16:creationId xmlns:a16="http://schemas.microsoft.com/office/drawing/2014/main" id="{19F431C2-6FD3-44EC-83C8-D9FFBC0031AC}"/>
                </a:ext>
              </a:extLst>
            </p:cNvPr>
            <p:cNvGrpSpPr/>
            <p:nvPr/>
          </p:nvGrpSpPr>
          <p:grpSpPr>
            <a:xfrm>
              <a:off x="3915040" y="425878"/>
              <a:ext cx="4766466" cy="185092"/>
              <a:chOff x="3556180" y="411943"/>
              <a:chExt cx="5125326" cy="199027"/>
            </a:xfrm>
          </p:grpSpPr>
          <p:grpSp>
            <p:nvGrpSpPr>
              <p:cNvPr id="39" name="Group 38">
                <a:extLst>
                  <a:ext uri="{FF2B5EF4-FFF2-40B4-BE49-F238E27FC236}">
                    <a16:creationId xmlns:a16="http://schemas.microsoft.com/office/drawing/2014/main" id="{890EDD3B-725F-43B5-8DB7-41BBC207125F}"/>
                  </a:ext>
                </a:extLst>
              </p:cNvPr>
              <p:cNvGrpSpPr/>
              <p:nvPr/>
            </p:nvGrpSpPr>
            <p:grpSpPr>
              <a:xfrm>
                <a:off x="7640829" y="411943"/>
                <a:ext cx="1040677" cy="199027"/>
                <a:chOff x="7358980" y="136843"/>
                <a:chExt cx="1040677" cy="199027"/>
              </a:xfrm>
            </p:grpSpPr>
            <p:sp>
              <p:nvSpPr>
                <p:cNvPr id="97" name="Oval 96">
                  <a:extLst>
                    <a:ext uri="{FF2B5EF4-FFF2-40B4-BE49-F238E27FC236}">
                      <a16:creationId xmlns:a16="http://schemas.microsoft.com/office/drawing/2014/main" id="{E35286C2-6E87-486A-9B6E-121430904ABA}"/>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98" name="Oval 97">
                  <a:extLst>
                    <a:ext uri="{FF2B5EF4-FFF2-40B4-BE49-F238E27FC236}">
                      <a16:creationId xmlns:a16="http://schemas.microsoft.com/office/drawing/2014/main" id="{C5F8A6DD-4D62-4EF5-B4A1-82FDBF43726B}"/>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99" name="Oval 98">
                  <a:extLst>
                    <a:ext uri="{FF2B5EF4-FFF2-40B4-BE49-F238E27FC236}">
                      <a16:creationId xmlns:a16="http://schemas.microsoft.com/office/drawing/2014/main" id="{74847FAB-EA1A-41A9-B492-C6DF25801503}"/>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00" name="Oval 99">
                  <a:extLst>
                    <a:ext uri="{FF2B5EF4-FFF2-40B4-BE49-F238E27FC236}">
                      <a16:creationId xmlns:a16="http://schemas.microsoft.com/office/drawing/2014/main" id="{CB05288A-AD24-42FC-AFE7-B7969D9690C4}"/>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01" name="Oval 100">
                  <a:extLst>
                    <a:ext uri="{FF2B5EF4-FFF2-40B4-BE49-F238E27FC236}">
                      <a16:creationId xmlns:a16="http://schemas.microsoft.com/office/drawing/2014/main" id="{B731B4CB-E4DB-412B-BB29-AC257BEBA340}"/>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02" name="Oval 101">
                  <a:extLst>
                    <a:ext uri="{FF2B5EF4-FFF2-40B4-BE49-F238E27FC236}">
                      <a16:creationId xmlns:a16="http://schemas.microsoft.com/office/drawing/2014/main" id="{C54B5C6F-0A05-466B-88BA-BB51C64EB5B0}"/>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03" name="Oval 102">
                  <a:extLst>
                    <a:ext uri="{FF2B5EF4-FFF2-40B4-BE49-F238E27FC236}">
                      <a16:creationId xmlns:a16="http://schemas.microsoft.com/office/drawing/2014/main" id="{D3134901-08AD-49FE-8ED0-511CBCD0D301}"/>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04" name="Oval 103">
                  <a:extLst>
                    <a:ext uri="{FF2B5EF4-FFF2-40B4-BE49-F238E27FC236}">
                      <a16:creationId xmlns:a16="http://schemas.microsoft.com/office/drawing/2014/main" id="{D64B60DF-542E-4999-9CEE-DF692FCDA2B9}"/>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05" name="Oval 104">
                  <a:extLst>
                    <a:ext uri="{FF2B5EF4-FFF2-40B4-BE49-F238E27FC236}">
                      <a16:creationId xmlns:a16="http://schemas.microsoft.com/office/drawing/2014/main" id="{0B9AE60C-0223-4F63-ACCE-5094B4482CC1}"/>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06" name="Oval 105">
                  <a:extLst>
                    <a:ext uri="{FF2B5EF4-FFF2-40B4-BE49-F238E27FC236}">
                      <a16:creationId xmlns:a16="http://schemas.microsoft.com/office/drawing/2014/main" id="{FD1CE953-E0C1-480D-94CD-D0BBEE9F0F52}"/>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07" name="Oval 106">
                  <a:extLst>
                    <a:ext uri="{FF2B5EF4-FFF2-40B4-BE49-F238E27FC236}">
                      <a16:creationId xmlns:a16="http://schemas.microsoft.com/office/drawing/2014/main" id="{DFFCDE87-1B8E-428B-84C4-3E50249B8B6B}"/>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108" name="Oval 107">
                  <a:extLst>
                    <a:ext uri="{FF2B5EF4-FFF2-40B4-BE49-F238E27FC236}">
                      <a16:creationId xmlns:a16="http://schemas.microsoft.com/office/drawing/2014/main" id="{4757EBAC-6EFD-4776-86C9-9AF16A9160DE}"/>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grpSp>
          <p:grpSp>
            <p:nvGrpSpPr>
              <p:cNvPr id="40" name="Group 39">
                <a:extLst>
                  <a:ext uri="{FF2B5EF4-FFF2-40B4-BE49-F238E27FC236}">
                    <a16:creationId xmlns:a16="http://schemas.microsoft.com/office/drawing/2014/main" id="{85B08868-98CD-40B5-B8B6-FCEE6A3E1A4C}"/>
                  </a:ext>
                </a:extLst>
              </p:cNvPr>
              <p:cNvGrpSpPr/>
              <p:nvPr/>
            </p:nvGrpSpPr>
            <p:grpSpPr>
              <a:xfrm>
                <a:off x="6617372" y="411943"/>
                <a:ext cx="1040677" cy="199027"/>
                <a:chOff x="7358980" y="136843"/>
                <a:chExt cx="1040677" cy="199027"/>
              </a:xfrm>
            </p:grpSpPr>
            <p:sp>
              <p:nvSpPr>
                <p:cNvPr id="85" name="Oval 84">
                  <a:extLst>
                    <a:ext uri="{FF2B5EF4-FFF2-40B4-BE49-F238E27FC236}">
                      <a16:creationId xmlns:a16="http://schemas.microsoft.com/office/drawing/2014/main" id="{E4028DF3-85B5-4275-8920-A42DC5DE469F}"/>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86" name="Oval 85">
                  <a:extLst>
                    <a:ext uri="{FF2B5EF4-FFF2-40B4-BE49-F238E27FC236}">
                      <a16:creationId xmlns:a16="http://schemas.microsoft.com/office/drawing/2014/main" id="{047B0A36-95FF-4AE6-B635-54F3AA4C925F}"/>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87" name="Oval 86">
                  <a:extLst>
                    <a:ext uri="{FF2B5EF4-FFF2-40B4-BE49-F238E27FC236}">
                      <a16:creationId xmlns:a16="http://schemas.microsoft.com/office/drawing/2014/main" id="{E16E69C0-A8F6-4AF0-9B90-CBE9F3AD8AF5}"/>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88" name="Oval 87">
                  <a:extLst>
                    <a:ext uri="{FF2B5EF4-FFF2-40B4-BE49-F238E27FC236}">
                      <a16:creationId xmlns:a16="http://schemas.microsoft.com/office/drawing/2014/main" id="{8EA8E38C-8419-4D1F-844E-217D70C23F51}"/>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89" name="Oval 88">
                  <a:extLst>
                    <a:ext uri="{FF2B5EF4-FFF2-40B4-BE49-F238E27FC236}">
                      <a16:creationId xmlns:a16="http://schemas.microsoft.com/office/drawing/2014/main" id="{C6C26AD4-9595-4B81-9244-19756951FAE1}"/>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90" name="Oval 89">
                  <a:extLst>
                    <a:ext uri="{FF2B5EF4-FFF2-40B4-BE49-F238E27FC236}">
                      <a16:creationId xmlns:a16="http://schemas.microsoft.com/office/drawing/2014/main" id="{26500316-6F15-47B8-98A6-7160A92E3FF9}"/>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91" name="Oval 90">
                  <a:extLst>
                    <a:ext uri="{FF2B5EF4-FFF2-40B4-BE49-F238E27FC236}">
                      <a16:creationId xmlns:a16="http://schemas.microsoft.com/office/drawing/2014/main" id="{F6005E0A-3E57-4C86-B010-5B91F879C597}"/>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92" name="Oval 91">
                  <a:extLst>
                    <a:ext uri="{FF2B5EF4-FFF2-40B4-BE49-F238E27FC236}">
                      <a16:creationId xmlns:a16="http://schemas.microsoft.com/office/drawing/2014/main" id="{BE7EF91A-8210-483D-BD66-798F990AB782}"/>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93" name="Oval 92">
                  <a:extLst>
                    <a:ext uri="{FF2B5EF4-FFF2-40B4-BE49-F238E27FC236}">
                      <a16:creationId xmlns:a16="http://schemas.microsoft.com/office/drawing/2014/main" id="{622E636B-6CE1-4085-B86D-13EE0A2BDD8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94" name="Oval 93">
                  <a:extLst>
                    <a:ext uri="{FF2B5EF4-FFF2-40B4-BE49-F238E27FC236}">
                      <a16:creationId xmlns:a16="http://schemas.microsoft.com/office/drawing/2014/main" id="{57669CE6-D00B-4B43-A044-38870A3DF556}"/>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95" name="Oval 94">
                  <a:extLst>
                    <a:ext uri="{FF2B5EF4-FFF2-40B4-BE49-F238E27FC236}">
                      <a16:creationId xmlns:a16="http://schemas.microsoft.com/office/drawing/2014/main" id="{D3A85E9C-5BE8-4316-AD75-F1A7DBE2B829}"/>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96" name="Oval 95">
                  <a:extLst>
                    <a:ext uri="{FF2B5EF4-FFF2-40B4-BE49-F238E27FC236}">
                      <a16:creationId xmlns:a16="http://schemas.microsoft.com/office/drawing/2014/main" id="{D8E1BE4A-DD1C-4037-9DC3-E27312F98354}"/>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grpSp>
          <p:grpSp>
            <p:nvGrpSpPr>
              <p:cNvPr id="41" name="Group 40">
                <a:extLst>
                  <a:ext uri="{FF2B5EF4-FFF2-40B4-BE49-F238E27FC236}">
                    <a16:creationId xmlns:a16="http://schemas.microsoft.com/office/drawing/2014/main" id="{D7C84728-F29E-4433-B2B9-1D6B4B386591}"/>
                  </a:ext>
                </a:extLst>
              </p:cNvPr>
              <p:cNvGrpSpPr/>
              <p:nvPr/>
            </p:nvGrpSpPr>
            <p:grpSpPr>
              <a:xfrm>
                <a:off x="5592305" y="411943"/>
                <a:ext cx="1040677" cy="199027"/>
                <a:chOff x="7358980" y="136843"/>
                <a:chExt cx="1040677" cy="199027"/>
              </a:xfrm>
            </p:grpSpPr>
            <p:sp>
              <p:nvSpPr>
                <p:cNvPr id="70" name="Oval 69">
                  <a:extLst>
                    <a:ext uri="{FF2B5EF4-FFF2-40B4-BE49-F238E27FC236}">
                      <a16:creationId xmlns:a16="http://schemas.microsoft.com/office/drawing/2014/main" id="{7025D945-0D2D-4FF3-B980-055FEBDC9ADE}"/>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71" name="Oval 70">
                  <a:extLst>
                    <a:ext uri="{FF2B5EF4-FFF2-40B4-BE49-F238E27FC236}">
                      <a16:creationId xmlns:a16="http://schemas.microsoft.com/office/drawing/2014/main" id="{26D6633A-59F3-44B5-9C55-0567AD66962A}"/>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72" name="Oval 71">
                  <a:extLst>
                    <a:ext uri="{FF2B5EF4-FFF2-40B4-BE49-F238E27FC236}">
                      <a16:creationId xmlns:a16="http://schemas.microsoft.com/office/drawing/2014/main" id="{0A2E4D70-060A-4A8F-B5B8-17442C80A096}"/>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73" name="Oval 72">
                  <a:extLst>
                    <a:ext uri="{FF2B5EF4-FFF2-40B4-BE49-F238E27FC236}">
                      <a16:creationId xmlns:a16="http://schemas.microsoft.com/office/drawing/2014/main" id="{DC8F9A43-14F8-4C2E-9B3E-5A05233457A1}"/>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76" name="Oval 75">
                  <a:extLst>
                    <a:ext uri="{FF2B5EF4-FFF2-40B4-BE49-F238E27FC236}">
                      <a16:creationId xmlns:a16="http://schemas.microsoft.com/office/drawing/2014/main" id="{E2A6B470-48CA-44AB-8719-4D44A0C0C75A}"/>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77" name="Oval 76">
                  <a:extLst>
                    <a:ext uri="{FF2B5EF4-FFF2-40B4-BE49-F238E27FC236}">
                      <a16:creationId xmlns:a16="http://schemas.microsoft.com/office/drawing/2014/main" id="{7EB69D4C-62C7-4102-BF71-B377FDC6AFB1}"/>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78" name="Oval 77">
                  <a:extLst>
                    <a:ext uri="{FF2B5EF4-FFF2-40B4-BE49-F238E27FC236}">
                      <a16:creationId xmlns:a16="http://schemas.microsoft.com/office/drawing/2014/main" id="{6E574309-74F1-4D43-A302-02FE73AE5B7D}"/>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80" name="Oval 79">
                  <a:extLst>
                    <a:ext uri="{FF2B5EF4-FFF2-40B4-BE49-F238E27FC236}">
                      <a16:creationId xmlns:a16="http://schemas.microsoft.com/office/drawing/2014/main" id="{AE5D1DEC-715A-4A3C-A342-90C07600430B}"/>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81" name="Oval 80">
                  <a:extLst>
                    <a:ext uri="{FF2B5EF4-FFF2-40B4-BE49-F238E27FC236}">
                      <a16:creationId xmlns:a16="http://schemas.microsoft.com/office/drawing/2014/main" id="{E996A572-09EF-4DAC-A67F-CDE9F45F932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82" name="Oval 81">
                  <a:extLst>
                    <a:ext uri="{FF2B5EF4-FFF2-40B4-BE49-F238E27FC236}">
                      <a16:creationId xmlns:a16="http://schemas.microsoft.com/office/drawing/2014/main" id="{880E040C-6F34-412E-A8AB-E32DF8273549}"/>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83" name="Oval 82">
                  <a:extLst>
                    <a:ext uri="{FF2B5EF4-FFF2-40B4-BE49-F238E27FC236}">
                      <a16:creationId xmlns:a16="http://schemas.microsoft.com/office/drawing/2014/main" id="{023B0B15-8FFB-4A72-AB2A-A779D8F13D43}"/>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84" name="Oval 83">
                  <a:extLst>
                    <a:ext uri="{FF2B5EF4-FFF2-40B4-BE49-F238E27FC236}">
                      <a16:creationId xmlns:a16="http://schemas.microsoft.com/office/drawing/2014/main" id="{0EBDE4A1-E623-49A2-BB4A-1B4182369EDD}"/>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grpSp>
          <p:grpSp>
            <p:nvGrpSpPr>
              <p:cNvPr id="44" name="Group 43">
                <a:extLst>
                  <a:ext uri="{FF2B5EF4-FFF2-40B4-BE49-F238E27FC236}">
                    <a16:creationId xmlns:a16="http://schemas.microsoft.com/office/drawing/2014/main" id="{D4E3CEB8-1F44-4BE9-BBCA-B5C9B2F3866D}"/>
                  </a:ext>
                </a:extLst>
              </p:cNvPr>
              <p:cNvGrpSpPr/>
              <p:nvPr/>
            </p:nvGrpSpPr>
            <p:grpSpPr>
              <a:xfrm>
                <a:off x="4568848" y="411943"/>
                <a:ext cx="1040677" cy="199027"/>
                <a:chOff x="7358980" y="136843"/>
                <a:chExt cx="1040677" cy="199027"/>
              </a:xfrm>
            </p:grpSpPr>
            <p:sp>
              <p:nvSpPr>
                <p:cNvPr id="58" name="Oval 57">
                  <a:extLst>
                    <a:ext uri="{FF2B5EF4-FFF2-40B4-BE49-F238E27FC236}">
                      <a16:creationId xmlns:a16="http://schemas.microsoft.com/office/drawing/2014/main" id="{09AD882F-8C17-45FA-9802-00F78024FA3D}"/>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59" name="Oval 58">
                  <a:extLst>
                    <a:ext uri="{FF2B5EF4-FFF2-40B4-BE49-F238E27FC236}">
                      <a16:creationId xmlns:a16="http://schemas.microsoft.com/office/drawing/2014/main" id="{EE12E44D-BAE6-4269-B9A5-F042D118DB64}"/>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0" name="Oval 59">
                  <a:extLst>
                    <a:ext uri="{FF2B5EF4-FFF2-40B4-BE49-F238E27FC236}">
                      <a16:creationId xmlns:a16="http://schemas.microsoft.com/office/drawing/2014/main" id="{05F05672-AA06-4C5B-A0F9-E84AF65FE0C8}"/>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1" name="Oval 60">
                  <a:extLst>
                    <a:ext uri="{FF2B5EF4-FFF2-40B4-BE49-F238E27FC236}">
                      <a16:creationId xmlns:a16="http://schemas.microsoft.com/office/drawing/2014/main" id="{6BBBE915-5F85-4F49-84F5-DB27C7C40A08}"/>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2" name="Oval 61">
                  <a:extLst>
                    <a:ext uri="{FF2B5EF4-FFF2-40B4-BE49-F238E27FC236}">
                      <a16:creationId xmlns:a16="http://schemas.microsoft.com/office/drawing/2014/main" id="{AF3BEB1E-CE37-48F8-9957-0D6DC25C1AC0}"/>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3" name="Oval 62">
                  <a:extLst>
                    <a:ext uri="{FF2B5EF4-FFF2-40B4-BE49-F238E27FC236}">
                      <a16:creationId xmlns:a16="http://schemas.microsoft.com/office/drawing/2014/main" id="{7A8EA828-CB21-4D29-8467-2A83C4CFF918}"/>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4" name="Oval 63">
                  <a:extLst>
                    <a:ext uri="{FF2B5EF4-FFF2-40B4-BE49-F238E27FC236}">
                      <a16:creationId xmlns:a16="http://schemas.microsoft.com/office/drawing/2014/main" id="{7012ED35-EFC9-473B-B1B7-DA3B7AD52280}"/>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5" name="Oval 64">
                  <a:extLst>
                    <a:ext uri="{FF2B5EF4-FFF2-40B4-BE49-F238E27FC236}">
                      <a16:creationId xmlns:a16="http://schemas.microsoft.com/office/drawing/2014/main" id="{501CC09F-02F2-499C-912A-C5A27EEBCAC0}"/>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6" name="Oval 65">
                  <a:extLst>
                    <a:ext uri="{FF2B5EF4-FFF2-40B4-BE49-F238E27FC236}">
                      <a16:creationId xmlns:a16="http://schemas.microsoft.com/office/drawing/2014/main" id="{CE20A7FD-37C8-48A1-ADCA-00F2CB19C368}"/>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7" name="Oval 66">
                  <a:extLst>
                    <a:ext uri="{FF2B5EF4-FFF2-40B4-BE49-F238E27FC236}">
                      <a16:creationId xmlns:a16="http://schemas.microsoft.com/office/drawing/2014/main" id="{99F7ECE1-FE9D-4579-ACD7-728D252F2557}"/>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8" name="Oval 67">
                  <a:extLst>
                    <a:ext uri="{FF2B5EF4-FFF2-40B4-BE49-F238E27FC236}">
                      <a16:creationId xmlns:a16="http://schemas.microsoft.com/office/drawing/2014/main" id="{33684B5A-2C2E-4915-B139-15155AF45D37}"/>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69" name="Oval 68">
                  <a:extLst>
                    <a:ext uri="{FF2B5EF4-FFF2-40B4-BE49-F238E27FC236}">
                      <a16:creationId xmlns:a16="http://schemas.microsoft.com/office/drawing/2014/main" id="{48E741AD-518D-441D-9928-D6871DB8E814}"/>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grpSp>
          <p:grpSp>
            <p:nvGrpSpPr>
              <p:cNvPr id="45" name="Group 44">
                <a:extLst>
                  <a:ext uri="{FF2B5EF4-FFF2-40B4-BE49-F238E27FC236}">
                    <a16:creationId xmlns:a16="http://schemas.microsoft.com/office/drawing/2014/main" id="{8627D530-78C9-43FC-86EF-21B484E2E2FB}"/>
                  </a:ext>
                </a:extLst>
              </p:cNvPr>
              <p:cNvGrpSpPr/>
              <p:nvPr/>
            </p:nvGrpSpPr>
            <p:grpSpPr>
              <a:xfrm>
                <a:off x="3556180" y="411943"/>
                <a:ext cx="1040677" cy="199027"/>
                <a:chOff x="7358980" y="136843"/>
                <a:chExt cx="1040677" cy="199027"/>
              </a:xfrm>
            </p:grpSpPr>
            <p:sp>
              <p:nvSpPr>
                <p:cNvPr id="46" name="Oval 45">
                  <a:extLst>
                    <a:ext uri="{FF2B5EF4-FFF2-40B4-BE49-F238E27FC236}">
                      <a16:creationId xmlns:a16="http://schemas.microsoft.com/office/drawing/2014/main" id="{54500E58-3A68-49B8-BE7C-653D9C70888E}"/>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47" name="Oval 46">
                  <a:extLst>
                    <a:ext uri="{FF2B5EF4-FFF2-40B4-BE49-F238E27FC236}">
                      <a16:creationId xmlns:a16="http://schemas.microsoft.com/office/drawing/2014/main" id="{3643BEBF-88EB-47F4-AD56-CC483ACC36CA}"/>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48" name="Oval 47">
                  <a:extLst>
                    <a:ext uri="{FF2B5EF4-FFF2-40B4-BE49-F238E27FC236}">
                      <a16:creationId xmlns:a16="http://schemas.microsoft.com/office/drawing/2014/main" id="{D1C3DD81-002B-45CB-AE8C-0286645904A2}"/>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49" name="Oval 48">
                  <a:extLst>
                    <a:ext uri="{FF2B5EF4-FFF2-40B4-BE49-F238E27FC236}">
                      <a16:creationId xmlns:a16="http://schemas.microsoft.com/office/drawing/2014/main" id="{92981638-57FD-4929-B878-C1A924A041C1}"/>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50" name="Oval 49">
                  <a:extLst>
                    <a:ext uri="{FF2B5EF4-FFF2-40B4-BE49-F238E27FC236}">
                      <a16:creationId xmlns:a16="http://schemas.microsoft.com/office/drawing/2014/main" id="{37829DE5-2AFC-4494-AF3E-F9D4B3C74179}"/>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51" name="Oval 50">
                  <a:extLst>
                    <a:ext uri="{FF2B5EF4-FFF2-40B4-BE49-F238E27FC236}">
                      <a16:creationId xmlns:a16="http://schemas.microsoft.com/office/drawing/2014/main" id="{5D1A8A24-E8F3-413F-B419-FE307068FE40}"/>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52" name="Oval 51">
                  <a:extLst>
                    <a:ext uri="{FF2B5EF4-FFF2-40B4-BE49-F238E27FC236}">
                      <a16:creationId xmlns:a16="http://schemas.microsoft.com/office/drawing/2014/main" id="{8660B407-690A-40F0-BE81-F71F1959A4C0}"/>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53" name="Oval 52">
                  <a:extLst>
                    <a:ext uri="{FF2B5EF4-FFF2-40B4-BE49-F238E27FC236}">
                      <a16:creationId xmlns:a16="http://schemas.microsoft.com/office/drawing/2014/main" id="{C1012FE8-FA86-4363-B35E-A017E49CE353}"/>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54" name="Oval 53">
                  <a:extLst>
                    <a:ext uri="{FF2B5EF4-FFF2-40B4-BE49-F238E27FC236}">
                      <a16:creationId xmlns:a16="http://schemas.microsoft.com/office/drawing/2014/main" id="{63FAA3EC-8D58-4D64-9FAC-987FFCF94A7D}"/>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55" name="Oval 54">
                  <a:extLst>
                    <a:ext uri="{FF2B5EF4-FFF2-40B4-BE49-F238E27FC236}">
                      <a16:creationId xmlns:a16="http://schemas.microsoft.com/office/drawing/2014/main" id="{6C734FF6-E134-40D2-92EA-3FC49FF5270C}"/>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56" name="Oval 55">
                  <a:extLst>
                    <a:ext uri="{FF2B5EF4-FFF2-40B4-BE49-F238E27FC236}">
                      <a16:creationId xmlns:a16="http://schemas.microsoft.com/office/drawing/2014/main" id="{5E12C1FE-66C8-4D2B-97E4-CD9098E3C5BE}"/>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sp>
              <p:nvSpPr>
                <p:cNvPr id="57" name="Oval 56">
                  <a:extLst>
                    <a:ext uri="{FF2B5EF4-FFF2-40B4-BE49-F238E27FC236}">
                      <a16:creationId xmlns:a16="http://schemas.microsoft.com/office/drawing/2014/main" id="{48F2CD0D-E9E0-4019-B061-3EA2391178CF}"/>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8"/>
                </a:p>
              </p:txBody>
            </p:sp>
          </p:grpSp>
        </p:grpSp>
      </p:grpSp>
      <p:sp>
        <p:nvSpPr>
          <p:cNvPr id="109" name="Oval 108">
            <a:extLst>
              <a:ext uri="{FF2B5EF4-FFF2-40B4-BE49-F238E27FC236}">
                <a16:creationId xmlns:a16="http://schemas.microsoft.com/office/drawing/2014/main" id="{18AE284F-B67C-432D-AF71-E05F6AB7078F}"/>
              </a:ext>
            </a:extLst>
          </p:cNvPr>
          <p:cNvSpPr/>
          <p:nvPr/>
        </p:nvSpPr>
        <p:spPr>
          <a:xfrm>
            <a:off x="3080568" y="2431436"/>
            <a:ext cx="3031851" cy="2295956"/>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110" name="Oval 109">
            <a:extLst>
              <a:ext uri="{FF2B5EF4-FFF2-40B4-BE49-F238E27FC236}">
                <a16:creationId xmlns:a16="http://schemas.microsoft.com/office/drawing/2014/main" id="{0E006D4A-4912-4B86-9D3A-CC52A2DE6BB0}"/>
              </a:ext>
            </a:extLst>
          </p:cNvPr>
          <p:cNvSpPr/>
          <p:nvPr/>
        </p:nvSpPr>
        <p:spPr>
          <a:xfrm>
            <a:off x="3491882" y="2785607"/>
            <a:ext cx="2152618" cy="1587608"/>
          </a:xfrm>
          <a:prstGeom prst="ellipse">
            <a:avLst/>
          </a:prstGeom>
          <a:solidFill>
            <a:srgbClr val="F7A15F"/>
          </a:solidFill>
          <a:ln>
            <a:noFill/>
          </a:ln>
        </p:spPr>
        <p:style>
          <a:lnRef idx="2">
            <a:schemeClr val="accent1">
              <a:shade val="50000"/>
            </a:schemeClr>
          </a:lnRef>
          <a:fillRef idx="1">
            <a:schemeClr val="accent1"/>
          </a:fillRef>
          <a:effectRef idx="0">
            <a:schemeClr val="accent1"/>
          </a:effectRef>
          <a:fontRef idx="minor">
            <a:schemeClr val="lt1"/>
          </a:fontRef>
        </p:style>
        <p:txBody>
          <a:bodyPr lIns="70369" tIns="35184" rIns="70369" bIns="35184" rtlCol="0" anchor="ctr"/>
          <a:lstStyle/>
          <a:p>
            <a:pPr algn="ctr"/>
            <a:endParaRPr lang="en-US" sz="1308"/>
          </a:p>
        </p:txBody>
      </p:sp>
      <p:sp>
        <p:nvSpPr>
          <p:cNvPr id="2" name="TextBox 1"/>
          <p:cNvSpPr txBox="1"/>
          <p:nvPr/>
        </p:nvSpPr>
        <p:spPr>
          <a:xfrm>
            <a:off x="6954661" y="1212193"/>
            <a:ext cx="1784417" cy="272329"/>
          </a:xfrm>
          <a:prstGeom prst="rect">
            <a:avLst/>
          </a:prstGeom>
          <a:noFill/>
        </p:spPr>
        <p:txBody>
          <a:bodyPr wrap="square" lIns="70369" tIns="35184" rIns="70369" bIns="35184" rtlCol="0">
            <a:spAutoFit/>
          </a:bodyPr>
          <a:lstStyle/>
          <a:p>
            <a:r>
              <a:rPr lang="fa-IR" sz="1308" b="1" dirty="0">
                <a:solidFill>
                  <a:schemeClr val="accent1">
                    <a:lumMod val="75000"/>
                  </a:schemeClr>
                </a:solidFill>
                <a:cs typeface="B Nazanin" panose="00000400000000000000" pitchFamily="2" charset="-78"/>
              </a:rPr>
              <a:t>ناباروری</a:t>
            </a:r>
            <a:endParaRPr lang="en-US" sz="1308" b="1" dirty="0">
              <a:solidFill>
                <a:schemeClr val="accent1">
                  <a:lumMod val="75000"/>
                </a:schemeClr>
              </a:solidFill>
              <a:cs typeface="B Nazanin" panose="00000400000000000000" pitchFamily="2" charset="-78"/>
            </a:endParaRPr>
          </a:p>
        </p:txBody>
      </p:sp>
      <p:sp>
        <p:nvSpPr>
          <p:cNvPr id="3" name="TextBox 2"/>
          <p:cNvSpPr txBox="1"/>
          <p:nvPr/>
        </p:nvSpPr>
        <p:spPr>
          <a:xfrm>
            <a:off x="7307521" y="2129559"/>
            <a:ext cx="1820453" cy="876147"/>
          </a:xfrm>
          <a:prstGeom prst="rect">
            <a:avLst/>
          </a:prstGeom>
          <a:noFill/>
        </p:spPr>
        <p:txBody>
          <a:bodyPr wrap="square" lIns="70369" tIns="35184" rIns="70369" bIns="35184" rtlCol="0">
            <a:spAutoFit/>
          </a:bodyPr>
          <a:lstStyle/>
          <a:p>
            <a:pPr algn="ctr" rtl="1"/>
            <a:r>
              <a:rPr lang="fa-IR" sz="1308" b="1" dirty="0">
                <a:solidFill>
                  <a:schemeClr val="accent1">
                    <a:lumMod val="75000"/>
                  </a:schemeClr>
                </a:solidFill>
                <a:cs typeface="B Nazanin" panose="00000400000000000000" pitchFamily="2" charset="-78"/>
              </a:rPr>
              <a:t>طراحی گایدلاین یکسان و هماهنگ کشوری برای تشخیص علت و درمان ناباروری </a:t>
            </a:r>
            <a:endParaRPr lang="en-US" sz="1308" b="1" dirty="0">
              <a:solidFill>
                <a:schemeClr val="accent1">
                  <a:lumMod val="75000"/>
                </a:schemeClr>
              </a:solidFill>
              <a:cs typeface="B Nazanin" panose="00000400000000000000" pitchFamily="2" charset="-78"/>
            </a:endParaRPr>
          </a:p>
        </p:txBody>
      </p:sp>
      <p:sp>
        <p:nvSpPr>
          <p:cNvPr id="111" name="TextBox 110"/>
          <p:cNvSpPr txBox="1"/>
          <p:nvPr/>
        </p:nvSpPr>
        <p:spPr>
          <a:xfrm>
            <a:off x="7332166" y="3207403"/>
            <a:ext cx="1700539" cy="876147"/>
          </a:xfrm>
          <a:prstGeom prst="rect">
            <a:avLst/>
          </a:prstGeom>
          <a:noFill/>
        </p:spPr>
        <p:txBody>
          <a:bodyPr wrap="square" lIns="70369" tIns="35184" rIns="70369" bIns="35184" rtlCol="0">
            <a:spAutoFit/>
          </a:bodyPr>
          <a:lstStyle/>
          <a:p>
            <a:pPr algn="ctr" rtl="1"/>
            <a:r>
              <a:rPr lang="fa-IR" sz="1308" b="1" dirty="0">
                <a:solidFill>
                  <a:schemeClr val="accent1">
                    <a:lumMod val="75000"/>
                  </a:schemeClr>
                </a:solidFill>
                <a:cs typeface="B Nazanin" panose="00000400000000000000" pitchFamily="2" charset="-78"/>
              </a:rPr>
              <a:t>سپردن گامهای نخست گایدلاین تشخیص و درمان به ماما و پزشک  شبکه بهداشت</a:t>
            </a:r>
            <a:endParaRPr lang="en-US" sz="1308" b="1" dirty="0">
              <a:solidFill>
                <a:schemeClr val="accent1">
                  <a:lumMod val="75000"/>
                </a:schemeClr>
              </a:solidFill>
              <a:cs typeface="B Nazanin" panose="00000400000000000000" pitchFamily="2" charset="-78"/>
            </a:endParaRPr>
          </a:p>
        </p:txBody>
      </p:sp>
      <p:sp>
        <p:nvSpPr>
          <p:cNvPr id="112" name="TextBox 111"/>
          <p:cNvSpPr txBox="1"/>
          <p:nvPr/>
        </p:nvSpPr>
        <p:spPr>
          <a:xfrm>
            <a:off x="7279750" y="4340284"/>
            <a:ext cx="1633555" cy="674875"/>
          </a:xfrm>
          <a:prstGeom prst="rect">
            <a:avLst/>
          </a:prstGeom>
          <a:noFill/>
        </p:spPr>
        <p:txBody>
          <a:bodyPr wrap="square" lIns="70369" tIns="35184" rIns="70369" bIns="35184" rtlCol="0">
            <a:spAutoFit/>
          </a:bodyPr>
          <a:lstStyle/>
          <a:p>
            <a:pPr algn="ctr" rtl="1"/>
            <a:r>
              <a:rPr lang="fa-IR" sz="1308" b="1" dirty="0">
                <a:solidFill>
                  <a:schemeClr val="accent1">
                    <a:lumMod val="75000"/>
                  </a:schemeClr>
                </a:solidFill>
                <a:cs typeface="B Nazanin" panose="00000400000000000000" pitchFamily="2" charset="-78"/>
              </a:rPr>
              <a:t>جایگاه طب سنتی ، ورزش و تغذیه در دستورالعملهای کشوری ناباروری</a:t>
            </a:r>
            <a:endParaRPr lang="en-US" sz="1308" b="1" dirty="0">
              <a:solidFill>
                <a:schemeClr val="accent1">
                  <a:lumMod val="75000"/>
                </a:schemeClr>
              </a:solidFill>
              <a:cs typeface="B Nazanin" panose="00000400000000000000" pitchFamily="2" charset="-78"/>
            </a:endParaRPr>
          </a:p>
        </p:txBody>
      </p:sp>
      <p:sp>
        <p:nvSpPr>
          <p:cNvPr id="113" name="TextBox 112"/>
          <p:cNvSpPr txBox="1"/>
          <p:nvPr/>
        </p:nvSpPr>
        <p:spPr>
          <a:xfrm>
            <a:off x="37163" y="2230232"/>
            <a:ext cx="1911596" cy="674875"/>
          </a:xfrm>
          <a:prstGeom prst="rect">
            <a:avLst/>
          </a:prstGeom>
          <a:noFill/>
        </p:spPr>
        <p:txBody>
          <a:bodyPr wrap="square" lIns="70369" tIns="35184" rIns="70369" bIns="35184" rtlCol="0">
            <a:spAutoFit/>
          </a:bodyPr>
          <a:lstStyle/>
          <a:p>
            <a:pPr algn="ctr" rtl="1"/>
            <a:r>
              <a:rPr lang="fa-IR" sz="1308" b="1" dirty="0">
                <a:solidFill>
                  <a:schemeClr val="accent1">
                    <a:lumMod val="75000"/>
                  </a:schemeClr>
                </a:solidFill>
                <a:cs typeface="B Nazanin" panose="00000400000000000000" pitchFamily="2" charset="-78"/>
              </a:rPr>
              <a:t>پوشش بیمه های پایه برای هزینه های بیماریابی، تشخیص و درمان </a:t>
            </a:r>
            <a:endParaRPr lang="en-US" sz="1308" b="1" dirty="0">
              <a:solidFill>
                <a:schemeClr val="accent1">
                  <a:lumMod val="75000"/>
                </a:schemeClr>
              </a:solidFill>
              <a:cs typeface="B Nazanin" panose="00000400000000000000" pitchFamily="2" charset="-78"/>
            </a:endParaRPr>
          </a:p>
        </p:txBody>
      </p:sp>
      <p:sp>
        <p:nvSpPr>
          <p:cNvPr id="114" name="TextBox 113"/>
          <p:cNvSpPr txBox="1"/>
          <p:nvPr/>
        </p:nvSpPr>
        <p:spPr>
          <a:xfrm>
            <a:off x="0" y="3279110"/>
            <a:ext cx="1886346" cy="674875"/>
          </a:xfrm>
          <a:prstGeom prst="rect">
            <a:avLst/>
          </a:prstGeom>
          <a:noFill/>
        </p:spPr>
        <p:txBody>
          <a:bodyPr wrap="square" lIns="70369" tIns="35184" rIns="70369" bIns="35184" rtlCol="0">
            <a:spAutoFit/>
          </a:bodyPr>
          <a:lstStyle/>
          <a:p>
            <a:pPr algn="ctr" rtl="1"/>
            <a:r>
              <a:rPr lang="fa-IR" sz="1308" b="1" dirty="0">
                <a:solidFill>
                  <a:schemeClr val="accent1">
                    <a:lumMod val="75000"/>
                  </a:schemeClr>
                </a:solidFill>
                <a:cs typeface="B Nazanin" panose="00000400000000000000" pitchFamily="2" charset="-78"/>
              </a:rPr>
              <a:t>توسعه و تجهیز مراکز فوق تخصصی ناباروری در همه استانهای کشور</a:t>
            </a:r>
            <a:endParaRPr lang="en-US" sz="1308" b="1" dirty="0">
              <a:solidFill>
                <a:schemeClr val="accent1">
                  <a:lumMod val="75000"/>
                </a:schemeClr>
              </a:solidFill>
              <a:cs typeface="B Nazanin" panose="00000400000000000000" pitchFamily="2" charset="-78"/>
            </a:endParaRPr>
          </a:p>
        </p:txBody>
      </p:sp>
      <p:sp>
        <p:nvSpPr>
          <p:cNvPr id="115" name="TextBox 114"/>
          <p:cNvSpPr txBox="1"/>
          <p:nvPr/>
        </p:nvSpPr>
        <p:spPr>
          <a:xfrm>
            <a:off x="4349" y="4159759"/>
            <a:ext cx="1911596" cy="1077421"/>
          </a:xfrm>
          <a:prstGeom prst="rect">
            <a:avLst/>
          </a:prstGeom>
          <a:noFill/>
        </p:spPr>
        <p:txBody>
          <a:bodyPr wrap="square" lIns="70369" tIns="35184" rIns="70369" bIns="35184" rtlCol="0">
            <a:spAutoFit/>
          </a:bodyPr>
          <a:lstStyle/>
          <a:p>
            <a:pPr algn="ctr" rtl="1"/>
            <a:r>
              <a:rPr lang="fa-IR" sz="1308" b="1" dirty="0">
                <a:solidFill>
                  <a:schemeClr val="accent1">
                    <a:lumMod val="75000"/>
                  </a:schemeClr>
                </a:solidFill>
                <a:cs typeface="B Nazanin" panose="00000400000000000000" pitchFamily="2" charset="-78"/>
              </a:rPr>
              <a:t>ایجاد صندوق ویژه خیرین در موضوع «رویای مادری» با پشتوانه مجموعه های معتمد مردم مانند کمیته امداد، بنیاد ستاد اجرایی ،مستضعفان و...</a:t>
            </a:r>
            <a:endParaRPr lang="en-US" sz="1308" b="1" dirty="0">
              <a:solidFill>
                <a:schemeClr val="accent1">
                  <a:lumMod val="75000"/>
                </a:schemeClr>
              </a:solidFill>
              <a:cs typeface="B Nazanin" panose="00000400000000000000" pitchFamily="2" charset="-78"/>
            </a:endParaRPr>
          </a:p>
        </p:txBody>
      </p:sp>
      <p:sp>
        <p:nvSpPr>
          <p:cNvPr id="4" name="TextBox 3"/>
          <p:cNvSpPr txBox="1"/>
          <p:nvPr/>
        </p:nvSpPr>
        <p:spPr>
          <a:xfrm>
            <a:off x="3961902" y="3260856"/>
            <a:ext cx="1296145" cy="518604"/>
          </a:xfrm>
          <a:prstGeom prst="rect">
            <a:avLst/>
          </a:prstGeom>
          <a:noFill/>
        </p:spPr>
        <p:txBody>
          <a:bodyPr wrap="square" rtlCol="0">
            <a:spAutoFit/>
          </a:bodyPr>
          <a:lstStyle/>
          <a:p>
            <a:pPr algn="ctr" rtl="1"/>
            <a:r>
              <a:rPr lang="fa-IR" sz="1385" dirty="0">
                <a:solidFill>
                  <a:schemeClr val="bg1"/>
                </a:solidFill>
                <a:cs typeface="B Titr" panose="00000700000000000000" pitchFamily="2" charset="-78"/>
              </a:rPr>
              <a:t>اقدام برای درمان ناباروری</a:t>
            </a:r>
            <a:endParaRPr lang="en-US" sz="1385" dirty="0">
              <a:solidFill>
                <a:schemeClr val="bg1"/>
              </a:solidFill>
              <a:cs typeface="B Titr" panose="00000700000000000000" pitchFamily="2" charset="-78"/>
            </a:endParaRPr>
          </a:p>
        </p:txBody>
      </p:sp>
    </p:spTree>
    <p:extLst>
      <p:ext uri="{BB962C8B-B14F-4D97-AF65-F5344CB8AC3E}">
        <p14:creationId xmlns:p14="http://schemas.microsoft.com/office/powerpoint/2010/main" val="2431582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fade">
                                      <p:cBhvr>
                                        <p:cTn id="10" dur="500"/>
                                        <p:tgtEl>
                                          <p:spTgt spid="110"/>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8"/>
                                        </p:tgtEl>
                                        <p:attrNameLst>
                                          <p:attrName>style.visibility</p:attrName>
                                        </p:attrNameLst>
                                      </p:cBhvr>
                                      <p:to>
                                        <p:strVal val="visible"/>
                                      </p:to>
                                    </p:set>
                                    <p:animEffect transition="in" filter="fade">
                                      <p:cBhvr>
                                        <p:cTn id="18" dur="500"/>
                                        <p:tgtEl>
                                          <p:spTgt spid="1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2"/>
                                        </p:tgtEl>
                                        <p:attrNameLst>
                                          <p:attrName>style.visibility</p:attrName>
                                        </p:attrNameLst>
                                      </p:cBhvr>
                                      <p:to>
                                        <p:strVal val="visible"/>
                                      </p:to>
                                    </p:set>
                                    <p:animEffect transition="in" filter="fade">
                                      <p:cBhvr>
                                        <p:cTn id="21" dur="500"/>
                                        <p:tgtEl>
                                          <p:spTgt spid="14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9"/>
                                        </p:tgtEl>
                                        <p:attrNameLst>
                                          <p:attrName>style.visibility</p:attrName>
                                        </p:attrNameLst>
                                      </p:cBhvr>
                                      <p:to>
                                        <p:strVal val="visible"/>
                                      </p:to>
                                    </p:set>
                                    <p:animEffect transition="in" filter="fade">
                                      <p:cBhvr>
                                        <p:cTn id="24" dur="500"/>
                                        <p:tgtEl>
                                          <p:spTgt spid="13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3"/>
                                        </p:tgtEl>
                                        <p:attrNameLst>
                                          <p:attrName>style.visibility</p:attrName>
                                        </p:attrNameLst>
                                      </p:cBhvr>
                                      <p:to>
                                        <p:strVal val="visible"/>
                                      </p:to>
                                    </p:set>
                                    <p:animEffect transition="in" filter="fade">
                                      <p:cBhvr>
                                        <p:cTn id="27" dur="500"/>
                                        <p:tgtEl>
                                          <p:spTgt spid="14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fade">
                                      <p:cBhvr>
                                        <p:cTn id="30" dur="500"/>
                                        <p:tgtEl>
                                          <p:spTgt spid="1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4"/>
                                        </p:tgtEl>
                                        <p:attrNameLst>
                                          <p:attrName>style.visibility</p:attrName>
                                        </p:attrNameLst>
                                      </p:cBhvr>
                                      <p:to>
                                        <p:strVal val="visible"/>
                                      </p:to>
                                    </p:set>
                                    <p:animEffect transition="in" filter="fade">
                                      <p:cBhvr>
                                        <p:cTn id="33" dur="500"/>
                                        <p:tgtEl>
                                          <p:spTgt spid="1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5"/>
                                        </p:tgtEl>
                                        <p:attrNameLst>
                                          <p:attrName>style.visibility</p:attrName>
                                        </p:attrNameLst>
                                      </p:cBhvr>
                                      <p:to>
                                        <p:strVal val="visible"/>
                                      </p:to>
                                    </p:set>
                                    <p:animEffect transition="in" filter="fade">
                                      <p:cBhvr>
                                        <p:cTn id="36" dur="500"/>
                                        <p:tgtEl>
                                          <p:spTgt spid="14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6"/>
                                        </p:tgtEl>
                                        <p:attrNameLst>
                                          <p:attrName>style.visibility</p:attrName>
                                        </p:attrNameLst>
                                      </p:cBhvr>
                                      <p:to>
                                        <p:strVal val="visible"/>
                                      </p:to>
                                    </p:set>
                                    <p:animEffect transition="in" filter="fade">
                                      <p:cBhvr>
                                        <p:cTn id="39" dur="500"/>
                                        <p:tgtEl>
                                          <p:spTgt spid="14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7"/>
                                        </p:tgtEl>
                                        <p:attrNameLst>
                                          <p:attrName>style.visibility</p:attrName>
                                        </p:attrNameLst>
                                      </p:cBhvr>
                                      <p:to>
                                        <p:strVal val="visible"/>
                                      </p:to>
                                    </p:set>
                                    <p:animEffect transition="in" filter="fade">
                                      <p:cBhvr>
                                        <p:cTn id="42" dur="500"/>
                                        <p:tgtEl>
                                          <p:spTgt spid="147"/>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68"/>
                                        </p:tgtEl>
                                        <p:attrNameLst>
                                          <p:attrName>style.visibility</p:attrName>
                                        </p:attrNameLst>
                                      </p:cBhvr>
                                      <p:to>
                                        <p:strVal val="visible"/>
                                      </p:to>
                                    </p:set>
                                    <p:animEffect transition="in" filter="fade">
                                      <p:cBhvr>
                                        <p:cTn id="47" dur="1000"/>
                                        <p:tgtEl>
                                          <p:spTgt spid="168"/>
                                        </p:tgtEl>
                                      </p:cBhvr>
                                    </p:animEffect>
                                    <p:anim calcmode="lin" valueType="num">
                                      <p:cBhvr>
                                        <p:cTn id="48" dur="1000" fill="hold"/>
                                        <p:tgtEl>
                                          <p:spTgt spid="168"/>
                                        </p:tgtEl>
                                        <p:attrNameLst>
                                          <p:attrName>ppt_x</p:attrName>
                                        </p:attrNameLst>
                                      </p:cBhvr>
                                      <p:tavLst>
                                        <p:tav tm="0">
                                          <p:val>
                                            <p:strVal val="#ppt_x"/>
                                          </p:val>
                                        </p:tav>
                                        <p:tav tm="100000">
                                          <p:val>
                                            <p:strVal val="#ppt_x"/>
                                          </p:val>
                                        </p:tav>
                                      </p:tavLst>
                                    </p:anim>
                                    <p:anim calcmode="lin" valueType="num">
                                      <p:cBhvr>
                                        <p:cTn id="49" dur="1000" fill="hold"/>
                                        <p:tgtEl>
                                          <p:spTgt spid="16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1"/>
                                        </p:tgtEl>
                                        <p:attrNameLst>
                                          <p:attrName>style.visibility</p:attrName>
                                        </p:attrNameLst>
                                      </p:cBhvr>
                                      <p:to>
                                        <p:strVal val="visible"/>
                                      </p:to>
                                    </p:set>
                                    <p:animEffect transition="in" filter="fade">
                                      <p:cBhvr>
                                        <p:cTn id="52" dur="1000"/>
                                        <p:tgtEl>
                                          <p:spTgt spid="111"/>
                                        </p:tgtEl>
                                      </p:cBhvr>
                                    </p:animEffect>
                                    <p:anim calcmode="lin" valueType="num">
                                      <p:cBhvr>
                                        <p:cTn id="53" dur="1000" fill="hold"/>
                                        <p:tgtEl>
                                          <p:spTgt spid="111"/>
                                        </p:tgtEl>
                                        <p:attrNameLst>
                                          <p:attrName>ppt_x</p:attrName>
                                        </p:attrNameLst>
                                      </p:cBhvr>
                                      <p:tavLst>
                                        <p:tav tm="0">
                                          <p:val>
                                            <p:strVal val="#ppt_x"/>
                                          </p:val>
                                        </p:tav>
                                        <p:tav tm="100000">
                                          <p:val>
                                            <p:strVal val="#ppt_x"/>
                                          </p:val>
                                        </p:tav>
                                      </p:tavLst>
                                    </p:anim>
                                    <p:anim calcmode="lin" valueType="num">
                                      <p:cBhvr>
                                        <p:cTn id="54" dur="1000" fill="hold"/>
                                        <p:tgtEl>
                                          <p:spTgt spid="11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9"/>
                                        </p:tgtEl>
                                        <p:attrNameLst>
                                          <p:attrName>style.visibility</p:attrName>
                                        </p:attrNameLst>
                                      </p:cBhvr>
                                      <p:to>
                                        <p:strVal val="visible"/>
                                      </p:to>
                                    </p:set>
                                    <p:animEffect transition="in" filter="fade">
                                      <p:cBhvr>
                                        <p:cTn id="57" dur="1000"/>
                                        <p:tgtEl>
                                          <p:spTgt spid="169"/>
                                        </p:tgtEl>
                                      </p:cBhvr>
                                    </p:animEffect>
                                    <p:anim calcmode="lin" valueType="num">
                                      <p:cBhvr>
                                        <p:cTn id="58" dur="1000" fill="hold"/>
                                        <p:tgtEl>
                                          <p:spTgt spid="169"/>
                                        </p:tgtEl>
                                        <p:attrNameLst>
                                          <p:attrName>ppt_x</p:attrName>
                                        </p:attrNameLst>
                                      </p:cBhvr>
                                      <p:tavLst>
                                        <p:tav tm="0">
                                          <p:val>
                                            <p:strVal val="#ppt_x"/>
                                          </p:val>
                                        </p:tav>
                                        <p:tav tm="100000">
                                          <p:val>
                                            <p:strVal val="#ppt_x"/>
                                          </p:val>
                                        </p:tav>
                                      </p:tavLst>
                                    </p:anim>
                                    <p:anim calcmode="lin" valueType="num">
                                      <p:cBhvr>
                                        <p:cTn id="59" dur="1000" fill="hold"/>
                                        <p:tgtEl>
                                          <p:spTgt spid="16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7"/>
                                        </p:tgtEl>
                                        <p:attrNameLst>
                                          <p:attrName>style.visibility</p:attrName>
                                        </p:attrNameLst>
                                      </p:cBhvr>
                                      <p:to>
                                        <p:strVal val="visible"/>
                                      </p:to>
                                    </p:set>
                                    <p:animEffect transition="in" filter="fade">
                                      <p:cBhvr>
                                        <p:cTn id="67" dur="1000"/>
                                        <p:tgtEl>
                                          <p:spTgt spid="167"/>
                                        </p:tgtEl>
                                      </p:cBhvr>
                                    </p:animEffect>
                                    <p:anim calcmode="lin" valueType="num">
                                      <p:cBhvr>
                                        <p:cTn id="68" dur="1000" fill="hold"/>
                                        <p:tgtEl>
                                          <p:spTgt spid="167"/>
                                        </p:tgtEl>
                                        <p:attrNameLst>
                                          <p:attrName>ppt_x</p:attrName>
                                        </p:attrNameLst>
                                      </p:cBhvr>
                                      <p:tavLst>
                                        <p:tav tm="0">
                                          <p:val>
                                            <p:strVal val="#ppt_x"/>
                                          </p:val>
                                        </p:tav>
                                        <p:tav tm="100000">
                                          <p:val>
                                            <p:strVal val="#ppt_x"/>
                                          </p:val>
                                        </p:tav>
                                      </p:tavLst>
                                    </p:anim>
                                    <p:anim calcmode="lin" valueType="num">
                                      <p:cBhvr>
                                        <p:cTn id="69" dur="1000" fill="hold"/>
                                        <p:tgtEl>
                                          <p:spTgt spid="16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12"/>
                                        </p:tgtEl>
                                        <p:attrNameLst>
                                          <p:attrName>style.visibility</p:attrName>
                                        </p:attrNameLst>
                                      </p:cBhvr>
                                      <p:to>
                                        <p:strVal val="visible"/>
                                      </p:to>
                                    </p:set>
                                    <p:animEffect transition="in" filter="fade">
                                      <p:cBhvr>
                                        <p:cTn id="72" dur="1000"/>
                                        <p:tgtEl>
                                          <p:spTgt spid="112"/>
                                        </p:tgtEl>
                                      </p:cBhvr>
                                    </p:animEffect>
                                    <p:anim calcmode="lin" valueType="num">
                                      <p:cBhvr>
                                        <p:cTn id="73" dur="1000" fill="hold"/>
                                        <p:tgtEl>
                                          <p:spTgt spid="112"/>
                                        </p:tgtEl>
                                        <p:attrNameLst>
                                          <p:attrName>ppt_x</p:attrName>
                                        </p:attrNameLst>
                                      </p:cBhvr>
                                      <p:tavLst>
                                        <p:tav tm="0">
                                          <p:val>
                                            <p:strVal val="#ppt_x"/>
                                          </p:val>
                                        </p:tav>
                                        <p:tav tm="100000">
                                          <p:val>
                                            <p:strVal val="#ppt_x"/>
                                          </p:val>
                                        </p:tav>
                                      </p:tavLst>
                                    </p:anim>
                                    <p:anim calcmode="lin" valueType="num">
                                      <p:cBhvr>
                                        <p:cTn id="74" dur="1000" fill="hold"/>
                                        <p:tgtEl>
                                          <p:spTgt spid="11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66"/>
                                        </p:tgtEl>
                                        <p:attrNameLst>
                                          <p:attrName>style.visibility</p:attrName>
                                        </p:attrNameLst>
                                      </p:cBhvr>
                                      <p:to>
                                        <p:strVal val="visible"/>
                                      </p:to>
                                    </p:set>
                                    <p:animEffect transition="in" filter="fade">
                                      <p:cBhvr>
                                        <p:cTn id="77" dur="1000"/>
                                        <p:tgtEl>
                                          <p:spTgt spid="166"/>
                                        </p:tgtEl>
                                      </p:cBhvr>
                                    </p:animEffect>
                                    <p:anim calcmode="lin" valueType="num">
                                      <p:cBhvr>
                                        <p:cTn id="78" dur="1000" fill="hold"/>
                                        <p:tgtEl>
                                          <p:spTgt spid="166"/>
                                        </p:tgtEl>
                                        <p:attrNameLst>
                                          <p:attrName>ppt_x</p:attrName>
                                        </p:attrNameLst>
                                      </p:cBhvr>
                                      <p:tavLst>
                                        <p:tav tm="0">
                                          <p:val>
                                            <p:strVal val="#ppt_x"/>
                                          </p:val>
                                        </p:tav>
                                        <p:tav tm="100000">
                                          <p:val>
                                            <p:strVal val="#ppt_x"/>
                                          </p:val>
                                        </p:tav>
                                      </p:tavLst>
                                    </p:anim>
                                    <p:anim calcmode="lin" valueType="num">
                                      <p:cBhvr>
                                        <p:cTn id="79" dur="1000" fill="hold"/>
                                        <p:tgtEl>
                                          <p:spTgt spid="16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5"/>
                                        </p:tgtEl>
                                        <p:attrNameLst>
                                          <p:attrName>style.visibility</p:attrName>
                                        </p:attrNameLst>
                                      </p:cBhvr>
                                      <p:to>
                                        <p:strVal val="visible"/>
                                      </p:to>
                                    </p:set>
                                    <p:animEffect transition="in" filter="fade">
                                      <p:cBhvr>
                                        <p:cTn id="82" dur="1000"/>
                                        <p:tgtEl>
                                          <p:spTgt spid="115"/>
                                        </p:tgtEl>
                                      </p:cBhvr>
                                    </p:animEffect>
                                    <p:anim calcmode="lin" valueType="num">
                                      <p:cBhvr>
                                        <p:cTn id="83" dur="1000" fill="hold"/>
                                        <p:tgtEl>
                                          <p:spTgt spid="115"/>
                                        </p:tgtEl>
                                        <p:attrNameLst>
                                          <p:attrName>ppt_x</p:attrName>
                                        </p:attrNameLst>
                                      </p:cBhvr>
                                      <p:tavLst>
                                        <p:tav tm="0">
                                          <p:val>
                                            <p:strVal val="#ppt_x"/>
                                          </p:val>
                                        </p:tav>
                                        <p:tav tm="100000">
                                          <p:val>
                                            <p:strVal val="#ppt_x"/>
                                          </p:val>
                                        </p:tav>
                                      </p:tavLst>
                                    </p:anim>
                                    <p:anim calcmode="lin" valueType="num">
                                      <p:cBhvr>
                                        <p:cTn id="84" dur="1000" fill="hold"/>
                                        <p:tgtEl>
                                          <p:spTgt spid="11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fade">
                                      <p:cBhvr>
                                        <p:cTn id="87" dur="1000"/>
                                        <p:tgtEl>
                                          <p:spTgt spid="165"/>
                                        </p:tgtEl>
                                      </p:cBhvr>
                                    </p:animEffect>
                                    <p:anim calcmode="lin" valueType="num">
                                      <p:cBhvr>
                                        <p:cTn id="88" dur="1000" fill="hold"/>
                                        <p:tgtEl>
                                          <p:spTgt spid="165"/>
                                        </p:tgtEl>
                                        <p:attrNameLst>
                                          <p:attrName>ppt_x</p:attrName>
                                        </p:attrNameLst>
                                      </p:cBhvr>
                                      <p:tavLst>
                                        <p:tav tm="0">
                                          <p:val>
                                            <p:strVal val="#ppt_x"/>
                                          </p:val>
                                        </p:tav>
                                        <p:tav tm="100000">
                                          <p:val>
                                            <p:strVal val="#ppt_x"/>
                                          </p:val>
                                        </p:tav>
                                      </p:tavLst>
                                    </p:anim>
                                    <p:anim calcmode="lin" valueType="num">
                                      <p:cBhvr>
                                        <p:cTn id="89" dur="1000" fill="hold"/>
                                        <p:tgtEl>
                                          <p:spTgt spid="16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4"/>
                                        </p:tgtEl>
                                        <p:attrNameLst>
                                          <p:attrName>style.visibility</p:attrName>
                                        </p:attrNameLst>
                                      </p:cBhvr>
                                      <p:to>
                                        <p:strVal val="visible"/>
                                      </p:to>
                                    </p:set>
                                    <p:animEffect transition="in" filter="fade">
                                      <p:cBhvr>
                                        <p:cTn id="92" dur="1000"/>
                                        <p:tgtEl>
                                          <p:spTgt spid="114"/>
                                        </p:tgtEl>
                                      </p:cBhvr>
                                    </p:animEffect>
                                    <p:anim calcmode="lin" valueType="num">
                                      <p:cBhvr>
                                        <p:cTn id="93" dur="1000" fill="hold"/>
                                        <p:tgtEl>
                                          <p:spTgt spid="114"/>
                                        </p:tgtEl>
                                        <p:attrNameLst>
                                          <p:attrName>ppt_x</p:attrName>
                                        </p:attrNameLst>
                                      </p:cBhvr>
                                      <p:tavLst>
                                        <p:tav tm="0">
                                          <p:val>
                                            <p:strVal val="#ppt_x"/>
                                          </p:val>
                                        </p:tav>
                                        <p:tav tm="100000">
                                          <p:val>
                                            <p:strVal val="#ppt_x"/>
                                          </p:val>
                                        </p:tav>
                                      </p:tavLst>
                                    </p:anim>
                                    <p:anim calcmode="lin" valueType="num">
                                      <p:cBhvr>
                                        <p:cTn id="94" dur="1000" fill="hold"/>
                                        <p:tgtEl>
                                          <p:spTgt spid="11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61"/>
                                        </p:tgtEl>
                                        <p:attrNameLst>
                                          <p:attrName>style.visibility</p:attrName>
                                        </p:attrNameLst>
                                      </p:cBhvr>
                                      <p:to>
                                        <p:strVal val="visible"/>
                                      </p:to>
                                    </p:set>
                                    <p:animEffect transition="in" filter="fade">
                                      <p:cBhvr>
                                        <p:cTn id="97" dur="1000"/>
                                        <p:tgtEl>
                                          <p:spTgt spid="161"/>
                                        </p:tgtEl>
                                      </p:cBhvr>
                                    </p:animEffect>
                                    <p:anim calcmode="lin" valueType="num">
                                      <p:cBhvr>
                                        <p:cTn id="98" dur="1000" fill="hold"/>
                                        <p:tgtEl>
                                          <p:spTgt spid="161"/>
                                        </p:tgtEl>
                                        <p:attrNameLst>
                                          <p:attrName>ppt_x</p:attrName>
                                        </p:attrNameLst>
                                      </p:cBhvr>
                                      <p:tavLst>
                                        <p:tav tm="0">
                                          <p:val>
                                            <p:strVal val="#ppt_x"/>
                                          </p:val>
                                        </p:tav>
                                        <p:tav tm="100000">
                                          <p:val>
                                            <p:strVal val="#ppt_x"/>
                                          </p:val>
                                        </p:tav>
                                      </p:tavLst>
                                    </p:anim>
                                    <p:anim calcmode="lin" valueType="num">
                                      <p:cBhvr>
                                        <p:cTn id="99" dur="1000" fill="hold"/>
                                        <p:tgtEl>
                                          <p:spTgt spid="161"/>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1000"/>
                                        <p:tgtEl>
                                          <p:spTgt spid="113"/>
                                        </p:tgtEl>
                                      </p:cBhvr>
                                    </p:animEffect>
                                    <p:anim calcmode="lin" valueType="num">
                                      <p:cBhvr>
                                        <p:cTn id="103" dur="1000" fill="hold"/>
                                        <p:tgtEl>
                                          <p:spTgt spid="113"/>
                                        </p:tgtEl>
                                        <p:attrNameLst>
                                          <p:attrName>ppt_x</p:attrName>
                                        </p:attrNameLst>
                                      </p:cBhvr>
                                      <p:tavLst>
                                        <p:tav tm="0">
                                          <p:val>
                                            <p:strVal val="#ppt_x"/>
                                          </p:val>
                                        </p:tav>
                                        <p:tav tm="100000">
                                          <p:val>
                                            <p:strVal val="#ppt_x"/>
                                          </p:val>
                                        </p:tav>
                                      </p:tavLst>
                                    </p:anim>
                                    <p:anim calcmode="lin" valueType="num">
                                      <p:cBhvr>
                                        <p:cTn id="10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168" grpId="0" animBg="1"/>
      <p:bldP spid="167" grpId="0" animBg="1"/>
      <p:bldP spid="166" grpId="0" animBg="1"/>
      <p:bldP spid="165" grpId="0" animBg="1"/>
      <p:bldP spid="139" grpId="0" animBg="1"/>
      <p:bldP spid="140" grpId="0" animBg="1"/>
      <p:bldP spid="138" grpId="0" animBg="1"/>
      <p:bldP spid="142" grpId="0" animBg="1"/>
      <p:bldP spid="143" grpId="0" animBg="1"/>
      <p:bldP spid="144" grpId="0" animBg="1"/>
      <p:bldP spid="145" grpId="0" animBg="1"/>
      <p:bldP spid="146" grpId="0" animBg="1"/>
      <p:bldP spid="147" grpId="0" animBg="1"/>
      <p:bldP spid="161" grpId="0" animBg="1"/>
      <p:bldP spid="109" grpId="0" animBg="1"/>
      <p:bldP spid="110" grpId="0" animBg="1"/>
      <p:bldP spid="3" grpId="0"/>
      <p:bldP spid="111" grpId="0"/>
      <p:bldP spid="112" grpId="0"/>
      <p:bldP spid="113" grpId="0"/>
      <p:bldP spid="114" grpId="0"/>
      <p:bldP spid="11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93790" y="2241772"/>
            <a:ext cx="3824006" cy="3491484"/>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 name="Title 1"/>
          <p:cNvSpPr>
            <a:spLocks noGrp="1"/>
          </p:cNvSpPr>
          <p:nvPr>
            <p:ph type="title"/>
          </p:nvPr>
        </p:nvSpPr>
        <p:spPr>
          <a:xfrm>
            <a:off x="1547665" y="476672"/>
            <a:ext cx="6657446" cy="3164407"/>
          </a:xfrm>
        </p:spPr>
        <p:txBody>
          <a:bodyPr/>
          <a:lstStyle/>
          <a:p>
            <a:pPr marL="0" indent="0" algn="r">
              <a:buNone/>
            </a:pPr>
            <a:r>
              <a:rPr lang="fa-IR" dirty="0">
                <a:solidFill>
                  <a:schemeClr val="tx2"/>
                </a:solidFill>
                <a:latin typeface=" b titr"/>
                <a:cs typeface="B Titr" panose="00000700000000000000" pitchFamily="2" charset="-78"/>
              </a:rPr>
              <a:t>مزایای بیولوژیک فرزند آوری</a:t>
            </a:r>
          </a:p>
        </p:txBody>
      </p:sp>
      <p:pic>
        <p:nvPicPr>
          <p:cNvPr id="5" name="Picture 4">
            <a:extLst>
              <a:ext uri="{FF2B5EF4-FFF2-40B4-BE49-F238E27FC236}">
                <a16:creationId xmlns:a16="http://schemas.microsoft.com/office/drawing/2014/main" id="{CDE8FA64-BF1A-4B96-9D2B-D31CA28C2C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3312" y="5877272"/>
            <a:ext cx="920736" cy="928107"/>
          </a:xfrm>
          <a:prstGeom prst="rect">
            <a:avLst/>
          </a:prstGeom>
        </p:spPr>
      </p:pic>
    </p:spTree>
    <p:extLst>
      <p:ext uri="{BB962C8B-B14F-4D97-AF65-F5344CB8AC3E}">
        <p14:creationId xmlns:p14="http://schemas.microsoft.com/office/powerpoint/2010/main" val="26695274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04660311-D9E8-459A-835F-13BC67FBF53B}"/>
              </a:ext>
            </a:extLst>
          </p:cNvPr>
          <p:cNvSpPr/>
          <p:nvPr/>
        </p:nvSpPr>
        <p:spPr>
          <a:xfrm>
            <a:off x="3380838" y="1602980"/>
            <a:ext cx="2246680" cy="2305519"/>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8" name="Rectangle 217">
            <a:extLst>
              <a:ext uri="{FF2B5EF4-FFF2-40B4-BE49-F238E27FC236}">
                <a16:creationId xmlns:a16="http://schemas.microsoft.com/office/drawing/2014/main" id="{5DA068A3-7F22-46E1-B249-D85E8221B482}"/>
              </a:ext>
            </a:extLst>
          </p:cNvPr>
          <p:cNvSpPr/>
          <p:nvPr/>
        </p:nvSpPr>
        <p:spPr>
          <a:xfrm>
            <a:off x="3236258" y="3107869"/>
            <a:ext cx="2659275" cy="8522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9" name="Rectangle 218">
            <a:extLst>
              <a:ext uri="{FF2B5EF4-FFF2-40B4-BE49-F238E27FC236}">
                <a16:creationId xmlns:a16="http://schemas.microsoft.com/office/drawing/2014/main" id="{0EB2E191-9D9B-4C6A-8ACC-325A89E55F99}"/>
              </a:ext>
            </a:extLst>
          </p:cNvPr>
          <p:cNvSpPr/>
          <p:nvPr/>
        </p:nvSpPr>
        <p:spPr>
          <a:xfrm>
            <a:off x="3236258" y="3225054"/>
            <a:ext cx="2659275" cy="8522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0" name="Rectangle 219">
            <a:extLst>
              <a:ext uri="{FF2B5EF4-FFF2-40B4-BE49-F238E27FC236}">
                <a16:creationId xmlns:a16="http://schemas.microsoft.com/office/drawing/2014/main" id="{E77B459A-0F91-4C8E-9F9B-A3FEC6BE78B2}"/>
              </a:ext>
            </a:extLst>
          </p:cNvPr>
          <p:cNvSpPr/>
          <p:nvPr/>
        </p:nvSpPr>
        <p:spPr>
          <a:xfrm>
            <a:off x="3236258" y="2990683"/>
            <a:ext cx="2659275" cy="8522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1" name="Rectangle 220">
            <a:extLst>
              <a:ext uri="{FF2B5EF4-FFF2-40B4-BE49-F238E27FC236}">
                <a16:creationId xmlns:a16="http://schemas.microsoft.com/office/drawing/2014/main" id="{A3B83675-500D-45D8-BEBA-A310DC61A224}"/>
              </a:ext>
            </a:extLst>
          </p:cNvPr>
          <p:cNvSpPr/>
          <p:nvPr/>
        </p:nvSpPr>
        <p:spPr>
          <a:xfrm>
            <a:off x="3065706" y="3342237"/>
            <a:ext cx="3000377" cy="100785"/>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dirty="0"/>
          </a:p>
        </p:txBody>
      </p:sp>
      <p:sp>
        <p:nvSpPr>
          <p:cNvPr id="222" name="Rectangle 221">
            <a:extLst>
              <a:ext uri="{FF2B5EF4-FFF2-40B4-BE49-F238E27FC236}">
                <a16:creationId xmlns:a16="http://schemas.microsoft.com/office/drawing/2014/main" id="{D3351390-7A1D-4905-AB7C-BB682FF08C1E}"/>
              </a:ext>
            </a:extLst>
          </p:cNvPr>
          <p:cNvSpPr/>
          <p:nvPr/>
        </p:nvSpPr>
        <p:spPr>
          <a:xfrm>
            <a:off x="3065706" y="2873495"/>
            <a:ext cx="3000377" cy="85229"/>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3" name="Oval 222">
            <a:extLst>
              <a:ext uri="{FF2B5EF4-FFF2-40B4-BE49-F238E27FC236}">
                <a16:creationId xmlns:a16="http://schemas.microsoft.com/office/drawing/2014/main" id="{B7B66823-BE52-4A28-AA08-90FF09702CD7}"/>
              </a:ext>
            </a:extLst>
          </p:cNvPr>
          <p:cNvSpPr/>
          <p:nvPr/>
        </p:nvSpPr>
        <p:spPr>
          <a:xfrm>
            <a:off x="5755139" y="2660439"/>
            <a:ext cx="871538" cy="89436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4" name="Oval 223">
            <a:extLst>
              <a:ext uri="{FF2B5EF4-FFF2-40B4-BE49-F238E27FC236}">
                <a16:creationId xmlns:a16="http://schemas.microsoft.com/office/drawing/2014/main" id="{FBF36C01-21E2-4BE7-85B4-9ABA1708AE24}"/>
              </a:ext>
            </a:extLst>
          </p:cNvPr>
          <p:cNvSpPr/>
          <p:nvPr/>
        </p:nvSpPr>
        <p:spPr>
          <a:xfrm>
            <a:off x="2410663" y="2660439"/>
            <a:ext cx="871538" cy="89436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7" name="Rectangle 226">
            <a:extLst>
              <a:ext uri="{FF2B5EF4-FFF2-40B4-BE49-F238E27FC236}">
                <a16:creationId xmlns:a16="http://schemas.microsoft.com/office/drawing/2014/main" id="{3D78CB65-8D3D-4C3A-BDD1-5722E3BF9D27}"/>
              </a:ext>
            </a:extLst>
          </p:cNvPr>
          <p:cNvSpPr/>
          <p:nvPr/>
        </p:nvSpPr>
        <p:spPr>
          <a:xfrm>
            <a:off x="3006497" y="2938607"/>
            <a:ext cx="2978403" cy="471347"/>
          </a:xfrm>
          <a:prstGeom prst="rect">
            <a:avLst/>
          </a:prstGeom>
        </p:spPr>
        <p:txBody>
          <a:bodyPr wrap="square">
            <a:spAutoFit/>
          </a:bodyPr>
          <a:lstStyle/>
          <a:p>
            <a:pPr algn="ctr" rtl="1"/>
            <a:r>
              <a:rPr lang="fa-IR" sz="2463" b="1" dirty="0">
                <a:solidFill>
                  <a:schemeClr val="accent1">
                    <a:lumMod val="75000"/>
                  </a:schemeClr>
                </a:solidFill>
                <a:cs typeface="B Roya" panose="00000400000000000000" pitchFamily="2" charset="-78"/>
              </a:rPr>
              <a:t>فواید بارداری و شیردهی </a:t>
            </a:r>
          </a:p>
        </p:txBody>
      </p:sp>
      <p:grpSp>
        <p:nvGrpSpPr>
          <p:cNvPr id="7" name="Group 6">
            <a:extLst>
              <a:ext uri="{FF2B5EF4-FFF2-40B4-BE49-F238E27FC236}">
                <a16:creationId xmlns:a16="http://schemas.microsoft.com/office/drawing/2014/main" id="{D2EA8DA1-253A-4EB1-BF10-679B0CD28279}"/>
              </a:ext>
            </a:extLst>
          </p:cNvPr>
          <p:cNvGrpSpPr/>
          <p:nvPr/>
        </p:nvGrpSpPr>
        <p:grpSpPr>
          <a:xfrm>
            <a:off x="235453" y="3477260"/>
            <a:ext cx="8693010" cy="479617"/>
            <a:chOff x="502933" y="335330"/>
            <a:chExt cx="11590680" cy="623169"/>
          </a:xfrm>
        </p:grpSpPr>
        <p:sp>
          <p:nvSpPr>
            <p:cNvPr id="150" name="Rectangle 149">
              <a:extLst>
                <a:ext uri="{FF2B5EF4-FFF2-40B4-BE49-F238E27FC236}">
                  <a16:creationId xmlns:a16="http://schemas.microsoft.com/office/drawing/2014/main" id="{765054E9-2B3B-4216-A4C4-8ABACBA40337}"/>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51" name="Rectangle 150">
              <a:extLst>
                <a:ext uri="{FF2B5EF4-FFF2-40B4-BE49-F238E27FC236}">
                  <a16:creationId xmlns:a16="http://schemas.microsoft.com/office/drawing/2014/main" id="{1C750F48-C869-471E-B874-FBD809D8DFBF}"/>
                </a:ext>
              </a:extLst>
            </p:cNvPr>
            <p:cNvSpPr/>
            <p:nvPr/>
          </p:nvSpPr>
          <p:spPr>
            <a:xfrm rot="5400000">
              <a:off x="6142269" y="-4992845"/>
              <a:ext cx="312008" cy="11590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dirty="0"/>
            </a:p>
          </p:txBody>
        </p:sp>
        <p:grpSp>
          <p:nvGrpSpPr>
            <p:cNvPr id="152" name="Group 151">
              <a:extLst>
                <a:ext uri="{FF2B5EF4-FFF2-40B4-BE49-F238E27FC236}">
                  <a16:creationId xmlns:a16="http://schemas.microsoft.com/office/drawing/2014/main" id="{2C355D4D-E5FA-4CF8-971D-EC7965C1373D}"/>
                </a:ext>
              </a:extLst>
            </p:cNvPr>
            <p:cNvGrpSpPr/>
            <p:nvPr/>
          </p:nvGrpSpPr>
          <p:grpSpPr>
            <a:xfrm>
              <a:off x="3915040" y="425878"/>
              <a:ext cx="4766466" cy="185092"/>
              <a:chOff x="3556180" y="411943"/>
              <a:chExt cx="5125326" cy="199027"/>
            </a:xfrm>
          </p:grpSpPr>
          <p:grpSp>
            <p:nvGrpSpPr>
              <p:cNvPr id="153" name="Group 152">
                <a:extLst>
                  <a:ext uri="{FF2B5EF4-FFF2-40B4-BE49-F238E27FC236}">
                    <a16:creationId xmlns:a16="http://schemas.microsoft.com/office/drawing/2014/main" id="{DE4DCAB3-D3A9-4D57-8794-6ED9AEE1DECF}"/>
                  </a:ext>
                </a:extLst>
              </p:cNvPr>
              <p:cNvGrpSpPr/>
              <p:nvPr/>
            </p:nvGrpSpPr>
            <p:grpSpPr>
              <a:xfrm>
                <a:off x="7640829" y="411943"/>
                <a:ext cx="1040677" cy="199027"/>
                <a:chOff x="7358980" y="136843"/>
                <a:chExt cx="1040677" cy="199027"/>
              </a:xfrm>
            </p:grpSpPr>
            <p:sp>
              <p:nvSpPr>
                <p:cNvPr id="206" name="Oval 205">
                  <a:extLst>
                    <a:ext uri="{FF2B5EF4-FFF2-40B4-BE49-F238E27FC236}">
                      <a16:creationId xmlns:a16="http://schemas.microsoft.com/office/drawing/2014/main" id="{5FB5A613-52EE-4247-B64E-3EEBD7D4E12F}"/>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7" name="Oval 206">
                  <a:extLst>
                    <a:ext uri="{FF2B5EF4-FFF2-40B4-BE49-F238E27FC236}">
                      <a16:creationId xmlns:a16="http://schemas.microsoft.com/office/drawing/2014/main" id="{C7B7CEE5-B0D4-4476-8E25-04B7804C9D1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8" name="Oval 207">
                  <a:extLst>
                    <a:ext uri="{FF2B5EF4-FFF2-40B4-BE49-F238E27FC236}">
                      <a16:creationId xmlns:a16="http://schemas.microsoft.com/office/drawing/2014/main" id="{917A2151-2037-48E0-89D3-E6EE2B61680E}"/>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9" name="Oval 208">
                  <a:extLst>
                    <a:ext uri="{FF2B5EF4-FFF2-40B4-BE49-F238E27FC236}">
                      <a16:creationId xmlns:a16="http://schemas.microsoft.com/office/drawing/2014/main" id="{2ADE8AD1-8063-4BE6-AD28-2B5CBF977E8C}"/>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0" name="Oval 209">
                  <a:extLst>
                    <a:ext uri="{FF2B5EF4-FFF2-40B4-BE49-F238E27FC236}">
                      <a16:creationId xmlns:a16="http://schemas.microsoft.com/office/drawing/2014/main" id="{BA1C2912-8A25-44C8-B959-AED859C5C4F0}"/>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1" name="Oval 210">
                  <a:extLst>
                    <a:ext uri="{FF2B5EF4-FFF2-40B4-BE49-F238E27FC236}">
                      <a16:creationId xmlns:a16="http://schemas.microsoft.com/office/drawing/2014/main" id="{4620E021-88F1-4574-8524-7BF0CF5A25F2}"/>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2" name="Oval 211">
                  <a:extLst>
                    <a:ext uri="{FF2B5EF4-FFF2-40B4-BE49-F238E27FC236}">
                      <a16:creationId xmlns:a16="http://schemas.microsoft.com/office/drawing/2014/main" id="{4AF58148-CBDA-450C-815B-1713A48E1129}"/>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3" name="Oval 212">
                  <a:extLst>
                    <a:ext uri="{FF2B5EF4-FFF2-40B4-BE49-F238E27FC236}">
                      <a16:creationId xmlns:a16="http://schemas.microsoft.com/office/drawing/2014/main" id="{EDC7555B-6085-4D8D-ACE5-4B1970C861F1}"/>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4" name="Oval 213">
                  <a:extLst>
                    <a:ext uri="{FF2B5EF4-FFF2-40B4-BE49-F238E27FC236}">
                      <a16:creationId xmlns:a16="http://schemas.microsoft.com/office/drawing/2014/main" id="{17F74032-1681-44C6-984E-0A8205BF28F0}"/>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5" name="Oval 214">
                  <a:extLst>
                    <a:ext uri="{FF2B5EF4-FFF2-40B4-BE49-F238E27FC236}">
                      <a16:creationId xmlns:a16="http://schemas.microsoft.com/office/drawing/2014/main" id="{ACE2E8E8-8666-4605-B5D0-711AB6E082E0}"/>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6" name="Oval 215">
                  <a:extLst>
                    <a:ext uri="{FF2B5EF4-FFF2-40B4-BE49-F238E27FC236}">
                      <a16:creationId xmlns:a16="http://schemas.microsoft.com/office/drawing/2014/main" id="{B9534E83-0575-4C67-9D7A-E833ADFB5D17}"/>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7" name="Oval 216">
                  <a:extLst>
                    <a:ext uri="{FF2B5EF4-FFF2-40B4-BE49-F238E27FC236}">
                      <a16:creationId xmlns:a16="http://schemas.microsoft.com/office/drawing/2014/main" id="{3C47207B-E0C0-45D4-9E95-31D2A2449F40}"/>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54" name="Group 153">
                <a:extLst>
                  <a:ext uri="{FF2B5EF4-FFF2-40B4-BE49-F238E27FC236}">
                    <a16:creationId xmlns:a16="http://schemas.microsoft.com/office/drawing/2014/main" id="{67FC7A9E-3786-44CB-B4FC-B342526A6BEE}"/>
                  </a:ext>
                </a:extLst>
              </p:cNvPr>
              <p:cNvGrpSpPr/>
              <p:nvPr/>
            </p:nvGrpSpPr>
            <p:grpSpPr>
              <a:xfrm>
                <a:off x="6617372" y="411943"/>
                <a:ext cx="1040677" cy="199027"/>
                <a:chOff x="7358980" y="136843"/>
                <a:chExt cx="1040677" cy="199027"/>
              </a:xfrm>
            </p:grpSpPr>
            <p:sp>
              <p:nvSpPr>
                <p:cNvPr id="194" name="Oval 193">
                  <a:extLst>
                    <a:ext uri="{FF2B5EF4-FFF2-40B4-BE49-F238E27FC236}">
                      <a16:creationId xmlns:a16="http://schemas.microsoft.com/office/drawing/2014/main" id="{87D14402-05D3-4352-A8D2-C45E23A71570}"/>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5" name="Oval 194">
                  <a:extLst>
                    <a:ext uri="{FF2B5EF4-FFF2-40B4-BE49-F238E27FC236}">
                      <a16:creationId xmlns:a16="http://schemas.microsoft.com/office/drawing/2014/main" id="{B9C6742B-5024-432A-AA40-13E723D759C9}"/>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6" name="Oval 195">
                  <a:extLst>
                    <a:ext uri="{FF2B5EF4-FFF2-40B4-BE49-F238E27FC236}">
                      <a16:creationId xmlns:a16="http://schemas.microsoft.com/office/drawing/2014/main" id="{9B9DCAC8-0267-40A2-9B49-F4EAD26A2697}"/>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7" name="Oval 196">
                  <a:extLst>
                    <a:ext uri="{FF2B5EF4-FFF2-40B4-BE49-F238E27FC236}">
                      <a16:creationId xmlns:a16="http://schemas.microsoft.com/office/drawing/2014/main" id="{31AD1FD2-6F2E-4B44-809A-916C297DF5B0}"/>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8" name="Oval 197">
                  <a:extLst>
                    <a:ext uri="{FF2B5EF4-FFF2-40B4-BE49-F238E27FC236}">
                      <a16:creationId xmlns:a16="http://schemas.microsoft.com/office/drawing/2014/main" id="{011C320B-81EE-4D45-9DB7-975934CD6E02}"/>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9" name="Oval 198">
                  <a:extLst>
                    <a:ext uri="{FF2B5EF4-FFF2-40B4-BE49-F238E27FC236}">
                      <a16:creationId xmlns:a16="http://schemas.microsoft.com/office/drawing/2014/main" id="{F4C636E7-B9A9-437E-A2D5-2321A404AF02}"/>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0" name="Oval 199">
                  <a:extLst>
                    <a:ext uri="{FF2B5EF4-FFF2-40B4-BE49-F238E27FC236}">
                      <a16:creationId xmlns:a16="http://schemas.microsoft.com/office/drawing/2014/main" id="{A1E8F759-D96E-4ED7-8C66-23B9EF2036BC}"/>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1" name="Oval 200">
                  <a:extLst>
                    <a:ext uri="{FF2B5EF4-FFF2-40B4-BE49-F238E27FC236}">
                      <a16:creationId xmlns:a16="http://schemas.microsoft.com/office/drawing/2014/main" id="{71D693C4-0EAA-48AB-87F4-F694319F8E8C}"/>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2" name="Oval 201">
                  <a:extLst>
                    <a:ext uri="{FF2B5EF4-FFF2-40B4-BE49-F238E27FC236}">
                      <a16:creationId xmlns:a16="http://schemas.microsoft.com/office/drawing/2014/main" id="{F7A39E34-A16E-4E08-8CA8-08F8622A8988}"/>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3" name="Oval 202">
                  <a:extLst>
                    <a:ext uri="{FF2B5EF4-FFF2-40B4-BE49-F238E27FC236}">
                      <a16:creationId xmlns:a16="http://schemas.microsoft.com/office/drawing/2014/main" id="{572E918D-2B00-4BD3-BB0C-D0BB38B74E22}"/>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4" name="Oval 203">
                  <a:extLst>
                    <a:ext uri="{FF2B5EF4-FFF2-40B4-BE49-F238E27FC236}">
                      <a16:creationId xmlns:a16="http://schemas.microsoft.com/office/drawing/2014/main" id="{F13D64AB-418C-4652-91A9-F98BD930FD72}"/>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5" name="Oval 204">
                  <a:extLst>
                    <a:ext uri="{FF2B5EF4-FFF2-40B4-BE49-F238E27FC236}">
                      <a16:creationId xmlns:a16="http://schemas.microsoft.com/office/drawing/2014/main" id="{7ED77B30-5590-4E08-B2CA-F22B67672F2D}"/>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55" name="Group 154">
                <a:extLst>
                  <a:ext uri="{FF2B5EF4-FFF2-40B4-BE49-F238E27FC236}">
                    <a16:creationId xmlns:a16="http://schemas.microsoft.com/office/drawing/2014/main" id="{7EC39385-64BC-4F40-A8BF-2CE6511F1DBF}"/>
                  </a:ext>
                </a:extLst>
              </p:cNvPr>
              <p:cNvGrpSpPr/>
              <p:nvPr/>
            </p:nvGrpSpPr>
            <p:grpSpPr>
              <a:xfrm>
                <a:off x="5592305" y="411943"/>
                <a:ext cx="1040677" cy="199027"/>
                <a:chOff x="7358980" y="136843"/>
                <a:chExt cx="1040677" cy="199027"/>
              </a:xfrm>
            </p:grpSpPr>
            <p:sp>
              <p:nvSpPr>
                <p:cNvPr id="182" name="Oval 181">
                  <a:extLst>
                    <a:ext uri="{FF2B5EF4-FFF2-40B4-BE49-F238E27FC236}">
                      <a16:creationId xmlns:a16="http://schemas.microsoft.com/office/drawing/2014/main" id="{58E04D79-F794-4F71-9EAC-0755B139E259}"/>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3" name="Oval 182">
                  <a:extLst>
                    <a:ext uri="{FF2B5EF4-FFF2-40B4-BE49-F238E27FC236}">
                      <a16:creationId xmlns:a16="http://schemas.microsoft.com/office/drawing/2014/main" id="{5046191C-2F90-4DB6-8917-8BEBFC2BFDE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4" name="Oval 183">
                  <a:extLst>
                    <a:ext uri="{FF2B5EF4-FFF2-40B4-BE49-F238E27FC236}">
                      <a16:creationId xmlns:a16="http://schemas.microsoft.com/office/drawing/2014/main" id="{6E1C2390-7D1B-4E6E-BA2F-7FE7B65D06EC}"/>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5" name="Oval 184">
                  <a:extLst>
                    <a:ext uri="{FF2B5EF4-FFF2-40B4-BE49-F238E27FC236}">
                      <a16:creationId xmlns:a16="http://schemas.microsoft.com/office/drawing/2014/main" id="{7A699691-3852-4052-A3BD-DDAE79BF6193}"/>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6" name="Oval 185">
                  <a:extLst>
                    <a:ext uri="{FF2B5EF4-FFF2-40B4-BE49-F238E27FC236}">
                      <a16:creationId xmlns:a16="http://schemas.microsoft.com/office/drawing/2014/main" id="{8E98FCEC-8059-41CB-8148-4EDDD58D9B50}"/>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7" name="Oval 186">
                  <a:extLst>
                    <a:ext uri="{FF2B5EF4-FFF2-40B4-BE49-F238E27FC236}">
                      <a16:creationId xmlns:a16="http://schemas.microsoft.com/office/drawing/2014/main" id="{25D9423C-E2CA-4BA1-B5BF-7E9AE4F358CD}"/>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8" name="Oval 187">
                  <a:extLst>
                    <a:ext uri="{FF2B5EF4-FFF2-40B4-BE49-F238E27FC236}">
                      <a16:creationId xmlns:a16="http://schemas.microsoft.com/office/drawing/2014/main" id="{4FA8092C-8E8F-400E-8484-49F12EA7B506}"/>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9" name="Oval 188">
                  <a:extLst>
                    <a:ext uri="{FF2B5EF4-FFF2-40B4-BE49-F238E27FC236}">
                      <a16:creationId xmlns:a16="http://schemas.microsoft.com/office/drawing/2014/main" id="{69DDB112-E4F3-409E-8639-D048C6647FEF}"/>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0" name="Oval 189">
                  <a:extLst>
                    <a:ext uri="{FF2B5EF4-FFF2-40B4-BE49-F238E27FC236}">
                      <a16:creationId xmlns:a16="http://schemas.microsoft.com/office/drawing/2014/main" id="{9DB55099-4CDF-4BAC-A08D-BCB07450C367}"/>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1" name="Oval 190">
                  <a:extLst>
                    <a:ext uri="{FF2B5EF4-FFF2-40B4-BE49-F238E27FC236}">
                      <a16:creationId xmlns:a16="http://schemas.microsoft.com/office/drawing/2014/main" id="{56695AD3-ACE3-4982-8474-C799867DE042}"/>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2" name="Oval 191">
                  <a:extLst>
                    <a:ext uri="{FF2B5EF4-FFF2-40B4-BE49-F238E27FC236}">
                      <a16:creationId xmlns:a16="http://schemas.microsoft.com/office/drawing/2014/main" id="{BA60A379-0BC5-4941-8629-5CB1C25F0174}"/>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3" name="Oval 192">
                  <a:extLst>
                    <a:ext uri="{FF2B5EF4-FFF2-40B4-BE49-F238E27FC236}">
                      <a16:creationId xmlns:a16="http://schemas.microsoft.com/office/drawing/2014/main" id="{3B62D3F3-C38C-450A-AAED-5B00BD686E1C}"/>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56" name="Group 155">
                <a:extLst>
                  <a:ext uri="{FF2B5EF4-FFF2-40B4-BE49-F238E27FC236}">
                    <a16:creationId xmlns:a16="http://schemas.microsoft.com/office/drawing/2014/main" id="{8CB21A83-E7BE-45ED-ADCA-8269BDD338DF}"/>
                  </a:ext>
                </a:extLst>
              </p:cNvPr>
              <p:cNvGrpSpPr/>
              <p:nvPr/>
            </p:nvGrpSpPr>
            <p:grpSpPr>
              <a:xfrm>
                <a:off x="4568848" y="411943"/>
                <a:ext cx="1040677" cy="199027"/>
                <a:chOff x="7358980" y="136843"/>
                <a:chExt cx="1040677" cy="199027"/>
              </a:xfrm>
            </p:grpSpPr>
            <p:sp>
              <p:nvSpPr>
                <p:cNvPr id="170" name="Oval 169">
                  <a:extLst>
                    <a:ext uri="{FF2B5EF4-FFF2-40B4-BE49-F238E27FC236}">
                      <a16:creationId xmlns:a16="http://schemas.microsoft.com/office/drawing/2014/main" id="{75111933-1A4C-416B-B864-CB51D9A912B6}"/>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1" name="Oval 170">
                  <a:extLst>
                    <a:ext uri="{FF2B5EF4-FFF2-40B4-BE49-F238E27FC236}">
                      <a16:creationId xmlns:a16="http://schemas.microsoft.com/office/drawing/2014/main" id="{7718EA17-7381-4355-9A5E-60D0D11D833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2" name="Oval 171">
                  <a:extLst>
                    <a:ext uri="{FF2B5EF4-FFF2-40B4-BE49-F238E27FC236}">
                      <a16:creationId xmlns:a16="http://schemas.microsoft.com/office/drawing/2014/main" id="{8EF542E0-028E-434B-93A1-EC1D9CA365BC}"/>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3" name="Oval 172">
                  <a:extLst>
                    <a:ext uri="{FF2B5EF4-FFF2-40B4-BE49-F238E27FC236}">
                      <a16:creationId xmlns:a16="http://schemas.microsoft.com/office/drawing/2014/main" id="{DDCED571-1388-4F4D-8ED6-F08ABB31D386}"/>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4" name="Oval 173">
                  <a:extLst>
                    <a:ext uri="{FF2B5EF4-FFF2-40B4-BE49-F238E27FC236}">
                      <a16:creationId xmlns:a16="http://schemas.microsoft.com/office/drawing/2014/main" id="{F0A1F190-88B1-4212-B13B-A589AE374E8E}"/>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5" name="Oval 174">
                  <a:extLst>
                    <a:ext uri="{FF2B5EF4-FFF2-40B4-BE49-F238E27FC236}">
                      <a16:creationId xmlns:a16="http://schemas.microsoft.com/office/drawing/2014/main" id="{31B7992E-4D02-4944-AFE8-97ABBCE37EE2}"/>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6" name="Oval 175">
                  <a:extLst>
                    <a:ext uri="{FF2B5EF4-FFF2-40B4-BE49-F238E27FC236}">
                      <a16:creationId xmlns:a16="http://schemas.microsoft.com/office/drawing/2014/main" id="{3B8E6628-773E-4A81-AF38-C5E5748F7810}"/>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7" name="Oval 176">
                  <a:extLst>
                    <a:ext uri="{FF2B5EF4-FFF2-40B4-BE49-F238E27FC236}">
                      <a16:creationId xmlns:a16="http://schemas.microsoft.com/office/drawing/2014/main" id="{87A56ABD-B377-4A43-A187-7C67E22B802B}"/>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8" name="Oval 177">
                  <a:extLst>
                    <a:ext uri="{FF2B5EF4-FFF2-40B4-BE49-F238E27FC236}">
                      <a16:creationId xmlns:a16="http://schemas.microsoft.com/office/drawing/2014/main" id="{39B4DA60-5639-4ECB-822A-F1331C7A7337}"/>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9" name="Oval 178">
                  <a:extLst>
                    <a:ext uri="{FF2B5EF4-FFF2-40B4-BE49-F238E27FC236}">
                      <a16:creationId xmlns:a16="http://schemas.microsoft.com/office/drawing/2014/main" id="{9C68417E-BEA6-4D0C-9846-01173F1971CE}"/>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0" name="Oval 179">
                  <a:extLst>
                    <a:ext uri="{FF2B5EF4-FFF2-40B4-BE49-F238E27FC236}">
                      <a16:creationId xmlns:a16="http://schemas.microsoft.com/office/drawing/2014/main" id="{2CE05E07-E0FD-468E-8EA4-6E83C7ECDD53}"/>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1" name="Oval 180">
                  <a:extLst>
                    <a:ext uri="{FF2B5EF4-FFF2-40B4-BE49-F238E27FC236}">
                      <a16:creationId xmlns:a16="http://schemas.microsoft.com/office/drawing/2014/main" id="{AA883138-0AFD-4A0D-985E-E2AA8AD34852}"/>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57" name="Group 156">
                <a:extLst>
                  <a:ext uri="{FF2B5EF4-FFF2-40B4-BE49-F238E27FC236}">
                    <a16:creationId xmlns:a16="http://schemas.microsoft.com/office/drawing/2014/main" id="{74F84E25-0FFB-4CFA-8D7A-4F9B796B6DC7}"/>
                  </a:ext>
                </a:extLst>
              </p:cNvPr>
              <p:cNvGrpSpPr/>
              <p:nvPr/>
            </p:nvGrpSpPr>
            <p:grpSpPr>
              <a:xfrm>
                <a:off x="3556180" y="411943"/>
                <a:ext cx="1040677" cy="199027"/>
                <a:chOff x="7358980" y="136843"/>
                <a:chExt cx="1040677" cy="199027"/>
              </a:xfrm>
            </p:grpSpPr>
            <p:sp>
              <p:nvSpPr>
                <p:cNvPr id="158" name="Oval 157">
                  <a:extLst>
                    <a:ext uri="{FF2B5EF4-FFF2-40B4-BE49-F238E27FC236}">
                      <a16:creationId xmlns:a16="http://schemas.microsoft.com/office/drawing/2014/main" id="{1994A474-D172-4E3B-8276-3128C8AC2937}"/>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59" name="Oval 158">
                  <a:extLst>
                    <a:ext uri="{FF2B5EF4-FFF2-40B4-BE49-F238E27FC236}">
                      <a16:creationId xmlns:a16="http://schemas.microsoft.com/office/drawing/2014/main" id="{84342702-84D8-42B2-99C6-11FC3B7A2A1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0" name="Oval 159">
                  <a:extLst>
                    <a:ext uri="{FF2B5EF4-FFF2-40B4-BE49-F238E27FC236}">
                      <a16:creationId xmlns:a16="http://schemas.microsoft.com/office/drawing/2014/main" id="{2B556237-4366-4132-8137-BE4A7517F4AC}"/>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1" name="Oval 160">
                  <a:extLst>
                    <a:ext uri="{FF2B5EF4-FFF2-40B4-BE49-F238E27FC236}">
                      <a16:creationId xmlns:a16="http://schemas.microsoft.com/office/drawing/2014/main" id="{A4A9F833-2004-46AA-8F3D-D75F39FF8D0F}"/>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2" name="Oval 161">
                  <a:extLst>
                    <a:ext uri="{FF2B5EF4-FFF2-40B4-BE49-F238E27FC236}">
                      <a16:creationId xmlns:a16="http://schemas.microsoft.com/office/drawing/2014/main" id="{BDF9F7B8-C3D8-4A5A-87F2-22735B1349ED}"/>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3" name="Oval 162">
                  <a:extLst>
                    <a:ext uri="{FF2B5EF4-FFF2-40B4-BE49-F238E27FC236}">
                      <a16:creationId xmlns:a16="http://schemas.microsoft.com/office/drawing/2014/main" id="{6F9164D7-62E4-4A05-B2EE-28DA0BE60E4D}"/>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4" name="Oval 163">
                  <a:extLst>
                    <a:ext uri="{FF2B5EF4-FFF2-40B4-BE49-F238E27FC236}">
                      <a16:creationId xmlns:a16="http://schemas.microsoft.com/office/drawing/2014/main" id="{E0CF00C0-DAF2-469F-A9F9-1813DF12AE78}"/>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5" name="Oval 164">
                  <a:extLst>
                    <a:ext uri="{FF2B5EF4-FFF2-40B4-BE49-F238E27FC236}">
                      <a16:creationId xmlns:a16="http://schemas.microsoft.com/office/drawing/2014/main" id="{1F81F28E-D3F9-45E2-8674-4817295A34B7}"/>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6" name="Oval 165">
                  <a:extLst>
                    <a:ext uri="{FF2B5EF4-FFF2-40B4-BE49-F238E27FC236}">
                      <a16:creationId xmlns:a16="http://schemas.microsoft.com/office/drawing/2014/main" id="{2A0D89D3-F209-412D-B188-FA7350A70D2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7" name="Oval 166">
                  <a:extLst>
                    <a:ext uri="{FF2B5EF4-FFF2-40B4-BE49-F238E27FC236}">
                      <a16:creationId xmlns:a16="http://schemas.microsoft.com/office/drawing/2014/main" id="{592180B3-6F32-4B26-87AC-8F6C3DF13ED1}"/>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8" name="Oval 167">
                  <a:extLst>
                    <a:ext uri="{FF2B5EF4-FFF2-40B4-BE49-F238E27FC236}">
                      <a16:creationId xmlns:a16="http://schemas.microsoft.com/office/drawing/2014/main" id="{33EAF50E-4C52-4855-98D2-CF1C3B850982}"/>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9" name="Oval 168">
                  <a:extLst>
                    <a:ext uri="{FF2B5EF4-FFF2-40B4-BE49-F238E27FC236}">
                      <a16:creationId xmlns:a16="http://schemas.microsoft.com/office/drawing/2014/main" id="{187C97AA-4F84-4A25-8A76-0FD6502BB16B}"/>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grpSp>
      <p:grpSp>
        <p:nvGrpSpPr>
          <p:cNvPr id="8" name="Group 7">
            <a:extLst>
              <a:ext uri="{FF2B5EF4-FFF2-40B4-BE49-F238E27FC236}">
                <a16:creationId xmlns:a16="http://schemas.microsoft.com/office/drawing/2014/main" id="{39A28AF4-AD97-4BD7-B74A-935B50977200}"/>
              </a:ext>
            </a:extLst>
          </p:cNvPr>
          <p:cNvGrpSpPr/>
          <p:nvPr/>
        </p:nvGrpSpPr>
        <p:grpSpPr>
          <a:xfrm>
            <a:off x="836023" y="3987785"/>
            <a:ext cx="7491870" cy="479617"/>
            <a:chOff x="1303693" y="335330"/>
            <a:chExt cx="9989160" cy="623169"/>
          </a:xfrm>
        </p:grpSpPr>
        <p:sp>
          <p:nvSpPr>
            <p:cNvPr id="82" name="Rectangle 81">
              <a:extLst>
                <a:ext uri="{FF2B5EF4-FFF2-40B4-BE49-F238E27FC236}">
                  <a16:creationId xmlns:a16="http://schemas.microsoft.com/office/drawing/2014/main" id="{F9A246D9-1751-43A8-8291-71F71D383B0E}"/>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3" name="Rectangle 82">
              <a:extLst>
                <a:ext uri="{FF2B5EF4-FFF2-40B4-BE49-F238E27FC236}">
                  <a16:creationId xmlns:a16="http://schemas.microsoft.com/office/drawing/2014/main" id="{C5DF4893-7568-47A7-9B58-F45F1DA2BFA4}"/>
                </a:ext>
              </a:extLst>
            </p:cNvPr>
            <p:cNvSpPr/>
            <p:nvPr/>
          </p:nvSpPr>
          <p:spPr>
            <a:xfrm rot="5400000">
              <a:off x="6142269" y="-4192085"/>
              <a:ext cx="312008" cy="9989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84" name="Group 83">
              <a:extLst>
                <a:ext uri="{FF2B5EF4-FFF2-40B4-BE49-F238E27FC236}">
                  <a16:creationId xmlns:a16="http://schemas.microsoft.com/office/drawing/2014/main" id="{C1C4E2AF-3946-4CF3-BF45-CB47F47E2AFF}"/>
                </a:ext>
              </a:extLst>
            </p:cNvPr>
            <p:cNvGrpSpPr/>
            <p:nvPr/>
          </p:nvGrpSpPr>
          <p:grpSpPr>
            <a:xfrm>
              <a:off x="3915040" y="425878"/>
              <a:ext cx="4766466" cy="185092"/>
              <a:chOff x="3556180" y="411943"/>
              <a:chExt cx="5125326" cy="199027"/>
            </a:xfrm>
          </p:grpSpPr>
          <p:grpSp>
            <p:nvGrpSpPr>
              <p:cNvPr id="85" name="Group 84">
                <a:extLst>
                  <a:ext uri="{FF2B5EF4-FFF2-40B4-BE49-F238E27FC236}">
                    <a16:creationId xmlns:a16="http://schemas.microsoft.com/office/drawing/2014/main" id="{1A917A95-3D08-4E06-935F-41EC9BAD324E}"/>
                  </a:ext>
                </a:extLst>
              </p:cNvPr>
              <p:cNvGrpSpPr/>
              <p:nvPr/>
            </p:nvGrpSpPr>
            <p:grpSpPr>
              <a:xfrm>
                <a:off x="7640829" y="411943"/>
                <a:ext cx="1040677" cy="199027"/>
                <a:chOff x="7358980" y="136843"/>
                <a:chExt cx="1040677" cy="199027"/>
              </a:xfrm>
            </p:grpSpPr>
            <p:sp>
              <p:nvSpPr>
                <p:cNvPr id="138" name="Oval 137">
                  <a:extLst>
                    <a:ext uri="{FF2B5EF4-FFF2-40B4-BE49-F238E27FC236}">
                      <a16:creationId xmlns:a16="http://schemas.microsoft.com/office/drawing/2014/main" id="{D7C9EA4F-399C-42B3-B4FF-75A09483D305}"/>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9" name="Oval 138">
                  <a:extLst>
                    <a:ext uri="{FF2B5EF4-FFF2-40B4-BE49-F238E27FC236}">
                      <a16:creationId xmlns:a16="http://schemas.microsoft.com/office/drawing/2014/main" id="{33A73AF6-A0F7-4924-9717-8EA5B7C4A254}"/>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0" name="Oval 139">
                  <a:extLst>
                    <a:ext uri="{FF2B5EF4-FFF2-40B4-BE49-F238E27FC236}">
                      <a16:creationId xmlns:a16="http://schemas.microsoft.com/office/drawing/2014/main" id="{542E5173-E753-4DAB-ADEF-CB6A5B94D1DF}"/>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1" name="Oval 140">
                  <a:extLst>
                    <a:ext uri="{FF2B5EF4-FFF2-40B4-BE49-F238E27FC236}">
                      <a16:creationId xmlns:a16="http://schemas.microsoft.com/office/drawing/2014/main" id="{DCE2F881-E74C-4AE7-8C7A-AE5E806EAD9D}"/>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2" name="Oval 141">
                  <a:extLst>
                    <a:ext uri="{FF2B5EF4-FFF2-40B4-BE49-F238E27FC236}">
                      <a16:creationId xmlns:a16="http://schemas.microsoft.com/office/drawing/2014/main" id="{A6F1E281-66B5-4B09-BE96-1AEE181D9D08}"/>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3" name="Oval 142">
                  <a:extLst>
                    <a:ext uri="{FF2B5EF4-FFF2-40B4-BE49-F238E27FC236}">
                      <a16:creationId xmlns:a16="http://schemas.microsoft.com/office/drawing/2014/main" id="{75FF1883-901A-4CEA-806F-8352935493A1}"/>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4" name="Oval 143">
                  <a:extLst>
                    <a:ext uri="{FF2B5EF4-FFF2-40B4-BE49-F238E27FC236}">
                      <a16:creationId xmlns:a16="http://schemas.microsoft.com/office/drawing/2014/main" id="{DEDD792A-E2D0-4F01-99F8-A89CCFAAEDA7}"/>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5" name="Oval 144">
                  <a:extLst>
                    <a:ext uri="{FF2B5EF4-FFF2-40B4-BE49-F238E27FC236}">
                      <a16:creationId xmlns:a16="http://schemas.microsoft.com/office/drawing/2014/main" id="{3C9CE5B1-5E14-426B-AD8B-B92CEAA19F05}"/>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6" name="Oval 145">
                  <a:extLst>
                    <a:ext uri="{FF2B5EF4-FFF2-40B4-BE49-F238E27FC236}">
                      <a16:creationId xmlns:a16="http://schemas.microsoft.com/office/drawing/2014/main" id="{A6509244-567C-42A0-9F91-FB9F90FAA540}"/>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7" name="Oval 146">
                  <a:extLst>
                    <a:ext uri="{FF2B5EF4-FFF2-40B4-BE49-F238E27FC236}">
                      <a16:creationId xmlns:a16="http://schemas.microsoft.com/office/drawing/2014/main" id="{4E7109EC-4323-4C91-B3C7-2FB23B20CC95}"/>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8" name="Oval 147">
                  <a:extLst>
                    <a:ext uri="{FF2B5EF4-FFF2-40B4-BE49-F238E27FC236}">
                      <a16:creationId xmlns:a16="http://schemas.microsoft.com/office/drawing/2014/main" id="{537E3DBC-BBFB-4FC8-BB8A-CB46EF5B9710}"/>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9" name="Oval 148">
                  <a:extLst>
                    <a:ext uri="{FF2B5EF4-FFF2-40B4-BE49-F238E27FC236}">
                      <a16:creationId xmlns:a16="http://schemas.microsoft.com/office/drawing/2014/main" id="{05304FD9-2717-4713-A99C-2D2D5C298186}"/>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86" name="Group 85">
                <a:extLst>
                  <a:ext uri="{FF2B5EF4-FFF2-40B4-BE49-F238E27FC236}">
                    <a16:creationId xmlns:a16="http://schemas.microsoft.com/office/drawing/2014/main" id="{2E6F8316-D85F-44C7-AB29-629945C358E1}"/>
                  </a:ext>
                </a:extLst>
              </p:cNvPr>
              <p:cNvGrpSpPr/>
              <p:nvPr/>
            </p:nvGrpSpPr>
            <p:grpSpPr>
              <a:xfrm>
                <a:off x="6617372" y="411943"/>
                <a:ext cx="1040677" cy="199027"/>
                <a:chOff x="7358980" y="136843"/>
                <a:chExt cx="1040677" cy="199027"/>
              </a:xfrm>
            </p:grpSpPr>
            <p:sp>
              <p:nvSpPr>
                <p:cNvPr id="126" name="Oval 125">
                  <a:extLst>
                    <a:ext uri="{FF2B5EF4-FFF2-40B4-BE49-F238E27FC236}">
                      <a16:creationId xmlns:a16="http://schemas.microsoft.com/office/drawing/2014/main" id="{324A0CED-431E-48FC-B5E0-865F2F40291A}"/>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7" name="Oval 126">
                  <a:extLst>
                    <a:ext uri="{FF2B5EF4-FFF2-40B4-BE49-F238E27FC236}">
                      <a16:creationId xmlns:a16="http://schemas.microsoft.com/office/drawing/2014/main" id="{6EC6D29F-BDC1-4548-BBE5-BE9CF988E6FC}"/>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8" name="Oval 127">
                  <a:extLst>
                    <a:ext uri="{FF2B5EF4-FFF2-40B4-BE49-F238E27FC236}">
                      <a16:creationId xmlns:a16="http://schemas.microsoft.com/office/drawing/2014/main" id="{DB4182AB-850F-4A9C-880F-D8A924D84171}"/>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9" name="Oval 128">
                  <a:extLst>
                    <a:ext uri="{FF2B5EF4-FFF2-40B4-BE49-F238E27FC236}">
                      <a16:creationId xmlns:a16="http://schemas.microsoft.com/office/drawing/2014/main" id="{018BA933-F009-48BB-91C0-1398DC6CE4D1}"/>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0" name="Oval 129">
                  <a:extLst>
                    <a:ext uri="{FF2B5EF4-FFF2-40B4-BE49-F238E27FC236}">
                      <a16:creationId xmlns:a16="http://schemas.microsoft.com/office/drawing/2014/main" id="{33CE5534-DCD0-452A-A914-86B5F371359F}"/>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1" name="Oval 130">
                  <a:extLst>
                    <a:ext uri="{FF2B5EF4-FFF2-40B4-BE49-F238E27FC236}">
                      <a16:creationId xmlns:a16="http://schemas.microsoft.com/office/drawing/2014/main" id="{855AE855-0E59-47C5-B3C7-60E02003B57E}"/>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2" name="Oval 131">
                  <a:extLst>
                    <a:ext uri="{FF2B5EF4-FFF2-40B4-BE49-F238E27FC236}">
                      <a16:creationId xmlns:a16="http://schemas.microsoft.com/office/drawing/2014/main" id="{C58140F7-A82B-4F20-B6CA-20599E0F4FDA}"/>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3" name="Oval 132">
                  <a:extLst>
                    <a:ext uri="{FF2B5EF4-FFF2-40B4-BE49-F238E27FC236}">
                      <a16:creationId xmlns:a16="http://schemas.microsoft.com/office/drawing/2014/main" id="{6D0D0D75-2AD6-42E3-9A4C-819F3A78C83F}"/>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4" name="Oval 133">
                  <a:extLst>
                    <a:ext uri="{FF2B5EF4-FFF2-40B4-BE49-F238E27FC236}">
                      <a16:creationId xmlns:a16="http://schemas.microsoft.com/office/drawing/2014/main" id="{465DA3F3-2C3C-4333-842D-821F5A8A628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5" name="Oval 134">
                  <a:extLst>
                    <a:ext uri="{FF2B5EF4-FFF2-40B4-BE49-F238E27FC236}">
                      <a16:creationId xmlns:a16="http://schemas.microsoft.com/office/drawing/2014/main" id="{CD78BF3F-F36F-4B7C-BF20-1659D6A5E964}"/>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6" name="Oval 135">
                  <a:extLst>
                    <a:ext uri="{FF2B5EF4-FFF2-40B4-BE49-F238E27FC236}">
                      <a16:creationId xmlns:a16="http://schemas.microsoft.com/office/drawing/2014/main" id="{0B608EFA-BDB6-4EDB-A71C-14E26ED0D5C3}"/>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7" name="Oval 136">
                  <a:extLst>
                    <a:ext uri="{FF2B5EF4-FFF2-40B4-BE49-F238E27FC236}">
                      <a16:creationId xmlns:a16="http://schemas.microsoft.com/office/drawing/2014/main" id="{54F3AE6C-7E10-499F-9755-521155A5888B}"/>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87" name="Group 86">
                <a:extLst>
                  <a:ext uri="{FF2B5EF4-FFF2-40B4-BE49-F238E27FC236}">
                    <a16:creationId xmlns:a16="http://schemas.microsoft.com/office/drawing/2014/main" id="{125CC299-8D1B-421E-876C-E024981FBEB6}"/>
                  </a:ext>
                </a:extLst>
              </p:cNvPr>
              <p:cNvGrpSpPr/>
              <p:nvPr/>
            </p:nvGrpSpPr>
            <p:grpSpPr>
              <a:xfrm>
                <a:off x="5592305" y="411943"/>
                <a:ext cx="1040677" cy="199027"/>
                <a:chOff x="7358980" y="136843"/>
                <a:chExt cx="1040677" cy="199027"/>
              </a:xfrm>
            </p:grpSpPr>
            <p:sp>
              <p:nvSpPr>
                <p:cNvPr id="114" name="Oval 113">
                  <a:extLst>
                    <a:ext uri="{FF2B5EF4-FFF2-40B4-BE49-F238E27FC236}">
                      <a16:creationId xmlns:a16="http://schemas.microsoft.com/office/drawing/2014/main" id="{E24CE5C0-6C14-441A-A90C-BBF7287345C1}"/>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5" name="Oval 114">
                  <a:extLst>
                    <a:ext uri="{FF2B5EF4-FFF2-40B4-BE49-F238E27FC236}">
                      <a16:creationId xmlns:a16="http://schemas.microsoft.com/office/drawing/2014/main" id="{6DC14F83-C62E-45EC-9895-B68B5B1B993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6" name="Oval 115">
                  <a:extLst>
                    <a:ext uri="{FF2B5EF4-FFF2-40B4-BE49-F238E27FC236}">
                      <a16:creationId xmlns:a16="http://schemas.microsoft.com/office/drawing/2014/main" id="{29119302-7F6E-44BF-B467-667B433DB6F0}"/>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7" name="Oval 116">
                  <a:extLst>
                    <a:ext uri="{FF2B5EF4-FFF2-40B4-BE49-F238E27FC236}">
                      <a16:creationId xmlns:a16="http://schemas.microsoft.com/office/drawing/2014/main" id="{DA15BDAE-EDE6-4B5E-A52B-060E544E16A7}"/>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8" name="Oval 117">
                  <a:extLst>
                    <a:ext uri="{FF2B5EF4-FFF2-40B4-BE49-F238E27FC236}">
                      <a16:creationId xmlns:a16="http://schemas.microsoft.com/office/drawing/2014/main" id="{EF596A39-8DF2-4682-A0CE-26EC4E44ECFE}"/>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9" name="Oval 118">
                  <a:extLst>
                    <a:ext uri="{FF2B5EF4-FFF2-40B4-BE49-F238E27FC236}">
                      <a16:creationId xmlns:a16="http://schemas.microsoft.com/office/drawing/2014/main" id="{4B658EB8-94D7-4506-B153-E25AF000A78F}"/>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0" name="Oval 119">
                  <a:extLst>
                    <a:ext uri="{FF2B5EF4-FFF2-40B4-BE49-F238E27FC236}">
                      <a16:creationId xmlns:a16="http://schemas.microsoft.com/office/drawing/2014/main" id="{468AABAF-F426-4E34-B3D3-785F8DEAA395}"/>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1" name="Oval 120">
                  <a:extLst>
                    <a:ext uri="{FF2B5EF4-FFF2-40B4-BE49-F238E27FC236}">
                      <a16:creationId xmlns:a16="http://schemas.microsoft.com/office/drawing/2014/main" id="{C95FF7F0-AB4C-4BF8-B0E7-6E4E8E57FBF0}"/>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2" name="Oval 121">
                  <a:extLst>
                    <a:ext uri="{FF2B5EF4-FFF2-40B4-BE49-F238E27FC236}">
                      <a16:creationId xmlns:a16="http://schemas.microsoft.com/office/drawing/2014/main" id="{0D974DDB-9518-41AE-8B20-280904F2483B}"/>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3" name="Oval 122">
                  <a:extLst>
                    <a:ext uri="{FF2B5EF4-FFF2-40B4-BE49-F238E27FC236}">
                      <a16:creationId xmlns:a16="http://schemas.microsoft.com/office/drawing/2014/main" id="{62A20F8C-638C-43EF-89BE-F6E868879C26}"/>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4" name="Oval 123">
                  <a:extLst>
                    <a:ext uri="{FF2B5EF4-FFF2-40B4-BE49-F238E27FC236}">
                      <a16:creationId xmlns:a16="http://schemas.microsoft.com/office/drawing/2014/main" id="{0F76089C-F6CE-4A06-A34B-017296DCC4AE}"/>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5" name="Oval 124">
                  <a:extLst>
                    <a:ext uri="{FF2B5EF4-FFF2-40B4-BE49-F238E27FC236}">
                      <a16:creationId xmlns:a16="http://schemas.microsoft.com/office/drawing/2014/main" id="{9933AB8B-21F4-41FD-914C-D1A4D2BD5BCC}"/>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88" name="Group 87">
                <a:extLst>
                  <a:ext uri="{FF2B5EF4-FFF2-40B4-BE49-F238E27FC236}">
                    <a16:creationId xmlns:a16="http://schemas.microsoft.com/office/drawing/2014/main" id="{EB284966-6B9D-4A5A-BA3D-70E8B9D1BCEE}"/>
                  </a:ext>
                </a:extLst>
              </p:cNvPr>
              <p:cNvGrpSpPr/>
              <p:nvPr/>
            </p:nvGrpSpPr>
            <p:grpSpPr>
              <a:xfrm>
                <a:off x="4568848" y="411943"/>
                <a:ext cx="1040677" cy="199027"/>
                <a:chOff x="7358980" y="136843"/>
                <a:chExt cx="1040677" cy="199027"/>
              </a:xfrm>
            </p:grpSpPr>
            <p:sp>
              <p:nvSpPr>
                <p:cNvPr id="102" name="Oval 101">
                  <a:extLst>
                    <a:ext uri="{FF2B5EF4-FFF2-40B4-BE49-F238E27FC236}">
                      <a16:creationId xmlns:a16="http://schemas.microsoft.com/office/drawing/2014/main" id="{C3BAE71D-0BD1-43B8-82BE-5DA8F2A543D0}"/>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3" name="Oval 102">
                  <a:extLst>
                    <a:ext uri="{FF2B5EF4-FFF2-40B4-BE49-F238E27FC236}">
                      <a16:creationId xmlns:a16="http://schemas.microsoft.com/office/drawing/2014/main" id="{348BB973-B66D-4034-BE0F-9858BFAD75C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4" name="Oval 103">
                  <a:extLst>
                    <a:ext uri="{FF2B5EF4-FFF2-40B4-BE49-F238E27FC236}">
                      <a16:creationId xmlns:a16="http://schemas.microsoft.com/office/drawing/2014/main" id="{C5B3C145-C05D-48B0-BB8B-620BB68D5E86}"/>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5" name="Oval 104">
                  <a:extLst>
                    <a:ext uri="{FF2B5EF4-FFF2-40B4-BE49-F238E27FC236}">
                      <a16:creationId xmlns:a16="http://schemas.microsoft.com/office/drawing/2014/main" id="{C85CDD55-D95D-4868-8D7E-84B0AB8ACA6A}"/>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6" name="Oval 105">
                  <a:extLst>
                    <a:ext uri="{FF2B5EF4-FFF2-40B4-BE49-F238E27FC236}">
                      <a16:creationId xmlns:a16="http://schemas.microsoft.com/office/drawing/2014/main" id="{247A9EFC-3479-4278-A40D-554A27B2C210}"/>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7" name="Oval 106">
                  <a:extLst>
                    <a:ext uri="{FF2B5EF4-FFF2-40B4-BE49-F238E27FC236}">
                      <a16:creationId xmlns:a16="http://schemas.microsoft.com/office/drawing/2014/main" id="{16FDDA77-151E-46C9-B459-95C1F087020C}"/>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8" name="Oval 107">
                  <a:extLst>
                    <a:ext uri="{FF2B5EF4-FFF2-40B4-BE49-F238E27FC236}">
                      <a16:creationId xmlns:a16="http://schemas.microsoft.com/office/drawing/2014/main" id="{F303A586-E326-4B2C-9A82-7DEEBA3941AA}"/>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9" name="Oval 108">
                  <a:extLst>
                    <a:ext uri="{FF2B5EF4-FFF2-40B4-BE49-F238E27FC236}">
                      <a16:creationId xmlns:a16="http://schemas.microsoft.com/office/drawing/2014/main" id="{207F9F6E-4BC3-450A-B29D-7E5FD853C4F9}"/>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0" name="Oval 109">
                  <a:extLst>
                    <a:ext uri="{FF2B5EF4-FFF2-40B4-BE49-F238E27FC236}">
                      <a16:creationId xmlns:a16="http://schemas.microsoft.com/office/drawing/2014/main" id="{38792DF9-98FE-4C65-A7BE-4BB7798EE53D}"/>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1" name="Oval 110">
                  <a:extLst>
                    <a:ext uri="{FF2B5EF4-FFF2-40B4-BE49-F238E27FC236}">
                      <a16:creationId xmlns:a16="http://schemas.microsoft.com/office/drawing/2014/main" id="{C64E1B7F-A4C1-4D29-A0BF-B20A17F4F9F8}"/>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2" name="Oval 111">
                  <a:extLst>
                    <a:ext uri="{FF2B5EF4-FFF2-40B4-BE49-F238E27FC236}">
                      <a16:creationId xmlns:a16="http://schemas.microsoft.com/office/drawing/2014/main" id="{BC842D25-5A82-469C-B015-7CDC62550C7F}"/>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3" name="Oval 112">
                  <a:extLst>
                    <a:ext uri="{FF2B5EF4-FFF2-40B4-BE49-F238E27FC236}">
                      <a16:creationId xmlns:a16="http://schemas.microsoft.com/office/drawing/2014/main" id="{4B84DE78-8254-464A-8C82-0A2706BCB13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89" name="Group 88">
                <a:extLst>
                  <a:ext uri="{FF2B5EF4-FFF2-40B4-BE49-F238E27FC236}">
                    <a16:creationId xmlns:a16="http://schemas.microsoft.com/office/drawing/2014/main" id="{89F5E9A2-1D41-49E5-9C49-12B948B21A10}"/>
                  </a:ext>
                </a:extLst>
              </p:cNvPr>
              <p:cNvGrpSpPr/>
              <p:nvPr/>
            </p:nvGrpSpPr>
            <p:grpSpPr>
              <a:xfrm>
                <a:off x="3556180" y="411943"/>
                <a:ext cx="1040677" cy="199027"/>
                <a:chOff x="7358980" y="136843"/>
                <a:chExt cx="1040677" cy="199027"/>
              </a:xfrm>
            </p:grpSpPr>
            <p:sp>
              <p:nvSpPr>
                <p:cNvPr id="90" name="Oval 89">
                  <a:extLst>
                    <a:ext uri="{FF2B5EF4-FFF2-40B4-BE49-F238E27FC236}">
                      <a16:creationId xmlns:a16="http://schemas.microsoft.com/office/drawing/2014/main" id="{82397BA1-6195-4CC5-A380-D9E50B8AAE4C}"/>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1" name="Oval 90">
                  <a:extLst>
                    <a:ext uri="{FF2B5EF4-FFF2-40B4-BE49-F238E27FC236}">
                      <a16:creationId xmlns:a16="http://schemas.microsoft.com/office/drawing/2014/main" id="{9ADC9253-D3A6-4BE9-9F50-2DDFB46C1F90}"/>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2" name="Oval 91">
                  <a:extLst>
                    <a:ext uri="{FF2B5EF4-FFF2-40B4-BE49-F238E27FC236}">
                      <a16:creationId xmlns:a16="http://schemas.microsoft.com/office/drawing/2014/main" id="{F614B95F-43BE-4EC9-B4C3-CE6360DF6D24}"/>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3" name="Oval 92">
                  <a:extLst>
                    <a:ext uri="{FF2B5EF4-FFF2-40B4-BE49-F238E27FC236}">
                      <a16:creationId xmlns:a16="http://schemas.microsoft.com/office/drawing/2014/main" id="{A83EBD6B-5AC3-4946-AE8A-50C14489EAE8}"/>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4" name="Oval 93">
                  <a:extLst>
                    <a:ext uri="{FF2B5EF4-FFF2-40B4-BE49-F238E27FC236}">
                      <a16:creationId xmlns:a16="http://schemas.microsoft.com/office/drawing/2014/main" id="{452EF32F-B69C-4DD3-BFB0-EDF74347F705}"/>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5" name="Oval 94">
                  <a:extLst>
                    <a:ext uri="{FF2B5EF4-FFF2-40B4-BE49-F238E27FC236}">
                      <a16:creationId xmlns:a16="http://schemas.microsoft.com/office/drawing/2014/main" id="{2B91370F-3010-4C8A-8DCB-E6B40A173B90}"/>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6" name="Oval 95">
                  <a:extLst>
                    <a:ext uri="{FF2B5EF4-FFF2-40B4-BE49-F238E27FC236}">
                      <a16:creationId xmlns:a16="http://schemas.microsoft.com/office/drawing/2014/main" id="{CF9F14DE-88D9-4DF1-BDDA-3A2C3E557CA6}"/>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7" name="Oval 96">
                  <a:extLst>
                    <a:ext uri="{FF2B5EF4-FFF2-40B4-BE49-F238E27FC236}">
                      <a16:creationId xmlns:a16="http://schemas.microsoft.com/office/drawing/2014/main" id="{6BAFEF15-747A-4E7A-A473-D82EED097F44}"/>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8" name="Oval 97">
                  <a:extLst>
                    <a:ext uri="{FF2B5EF4-FFF2-40B4-BE49-F238E27FC236}">
                      <a16:creationId xmlns:a16="http://schemas.microsoft.com/office/drawing/2014/main" id="{1028A29C-3707-43DE-AA56-D0CB33FA31E2}"/>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9" name="Oval 98">
                  <a:extLst>
                    <a:ext uri="{FF2B5EF4-FFF2-40B4-BE49-F238E27FC236}">
                      <a16:creationId xmlns:a16="http://schemas.microsoft.com/office/drawing/2014/main" id="{B2C32549-7191-4FE3-AA66-790000066339}"/>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0" name="Oval 99">
                  <a:extLst>
                    <a:ext uri="{FF2B5EF4-FFF2-40B4-BE49-F238E27FC236}">
                      <a16:creationId xmlns:a16="http://schemas.microsoft.com/office/drawing/2014/main" id="{91914CCC-2924-4D15-A37B-B2066F1023CF}"/>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1" name="Oval 100">
                  <a:extLst>
                    <a:ext uri="{FF2B5EF4-FFF2-40B4-BE49-F238E27FC236}">
                      <a16:creationId xmlns:a16="http://schemas.microsoft.com/office/drawing/2014/main" id="{CF574526-40EC-453A-B963-85F39A8F3318}"/>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grpSp>
      <p:sp>
        <p:nvSpPr>
          <p:cNvPr id="9" name="Rectangle 8">
            <a:extLst>
              <a:ext uri="{FF2B5EF4-FFF2-40B4-BE49-F238E27FC236}">
                <a16:creationId xmlns:a16="http://schemas.microsoft.com/office/drawing/2014/main" id="{7FA10E94-4D70-4363-818D-565666C10B7C}"/>
              </a:ext>
            </a:extLst>
          </p:cNvPr>
          <p:cNvSpPr/>
          <p:nvPr/>
        </p:nvSpPr>
        <p:spPr>
          <a:xfrm>
            <a:off x="91442" y="3704348"/>
            <a:ext cx="8961120" cy="305468"/>
          </a:xfrm>
          <a:prstGeom prst="rect">
            <a:avLst/>
          </a:prstGeom>
        </p:spPr>
        <p:txBody>
          <a:bodyPr wrap="square">
            <a:spAutoFit/>
          </a:bodyPr>
          <a:lstStyle/>
          <a:p>
            <a:pPr algn="ctr" rtl="1"/>
            <a:r>
              <a:rPr lang="fa-IR" sz="1385" b="1" dirty="0">
                <a:solidFill>
                  <a:schemeClr val="accent5">
                    <a:lumMod val="75000"/>
                  </a:schemeClr>
                </a:solidFill>
                <a:cs typeface="B Roya" panose="00000400000000000000" pitchFamily="2" charset="-78"/>
              </a:rPr>
              <a:t>نسبت سرطان سینه در زنانی که بچه ندارند (نولی پار) به زنانی</a:t>
            </a:r>
            <a:r>
              <a:rPr lang="en-US" sz="1385" b="1" dirty="0">
                <a:solidFill>
                  <a:schemeClr val="accent5">
                    <a:lumMod val="75000"/>
                  </a:schemeClr>
                </a:solidFill>
                <a:cs typeface="B Roya" panose="00000400000000000000" pitchFamily="2" charset="-78"/>
              </a:rPr>
              <a:t> </a:t>
            </a:r>
            <a:r>
              <a:rPr lang="fa-IR" sz="1385" b="1" dirty="0">
                <a:solidFill>
                  <a:schemeClr val="accent5">
                    <a:lumMod val="75000"/>
                  </a:schemeClr>
                </a:solidFill>
                <a:cs typeface="B Roya" panose="00000400000000000000" pitchFamily="2" charset="-78"/>
              </a:rPr>
              <a:t>که 2 و بیشتر بچه دارند (مولتی پار) 1.2 تا 1.7 (امریکن ژورنال اپیدمیک)</a:t>
            </a:r>
          </a:p>
        </p:txBody>
      </p:sp>
      <p:sp>
        <p:nvSpPr>
          <p:cNvPr id="10" name="Rectangle 9">
            <a:extLst>
              <a:ext uri="{FF2B5EF4-FFF2-40B4-BE49-F238E27FC236}">
                <a16:creationId xmlns:a16="http://schemas.microsoft.com/office/drawing/2014/main" id="{2D3B0DD7-87D9-46A5-AE83-8E5211664902}"/>
              </a:ext>
            </a:extLst>
          </p:cNvPr>
          <p:cNvSpPr/>
          <p:nvPr/>
        </p:nvSpPr>
        <p:spPr>
          <a:xfrm>
            <a:off x="780433" y="4224103"/>
            <a:ext cx="7563395" cy="566052"/>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هرچه سن اولین بارداری ای که به انتها رسیده باشد (ترم شده باشد یعنی 37 هفته)  پایین تر :</a:t>
            </a:r>
            <a:r>
              <a:rPr lang="fa-IR" sz="1539" b="1" dirty="0">
                <a:solidFill>
                  <a:srgbClr val="FF0000"/>
                </a:solidFill>
                <a:cs typeface="B Roya" panose="00000400000000000000" pitchFamily="2" charset="-78"/>
              </a:rPr>
              <a:t>اثر محافظتی فوق بیش </a:t>
            </a:r>
            <a:r>
              <a:rPr lang="fa-IR" sz="1539" b="1" dirty="0">
                <a:solidFill>
                  <a:schemeClr val="accent5">
                    <a:lumMod val="75000"/>
                  </a:schemeClr>
                </a:solidFill>
                <a:cs typeface="B Roya" panose="00000400000000000000" pitchFamily="2" charset="-78"/>
              </a:rPr>
              <a:t>تر </a:t>
            </a:r>
          </a:p>
        </p:txBody>
      </p:sp>
      <p:grpSp>
        <p:nvGrpSpPr>
          <p:cNvPr id="11" name="Group 10">
            <a:extLst>
              <a:ext uri="{FF2B5EF4-FFF2-40B4-BE49-F238E27FC236}">
                <a16:creationId xmlns:a16="http://schemas.microsoft.com/office/drawing/2014/main" id="{EF9639C2-22A7-48D9-B828-4A7F4DA39473}"/>
              </a:ext>
            </a:extLst>
          </p:cNvPr>
          <p:cNvGrpSpPr/>
          <p:nvPr/>
        </p:nvGrpSpPr>
        <p:grpSpPr>
          <a:xfrm>
            <a:off x="2619103" y="4507914"/>
            <a:ext cx="3925710" cy="479617"/>
            <a:chOff x="3681133" y="335330"/>
            <a:chExt cx="5234280" cy="623169"/>
          </a:xfrm>
        </p:grpSpPr>
        <p:sp>
          <p:nvSpPr>
            <p:cNvPr id="14" name="Rectangle 13">
              <a:extLst>
                <a:ext uri="{FF2B5EF4-FFF2-40B4-BE49-F238E27FC236}">
                  <a16:creationId xmlns:a16="http://schemas.microsoft.com/office/drawing/2014/main" id="{D919BEEB-378C-47DE-A8B7-3C49577537BF}"/>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5" name="Rectangle 14">
              <a:extLst>
                <a:ext uri="{FF2B5EF4-FFF2-40B4-BE49-F238E27FC236}">
                  <a16:creationId xmlns:a16="http://schemas.microsoft.com/office/drawing/2014/main" id="{0752F751-8444-4BBE-8707-AA2835FC2C12}"/>
                </a:ext>
              </a:extLst>
            </p:cNvPr>
            <p:cNvSpPr/>
            <p:nvPr/>
          </p:nvSpPr>
          <p:spPr>
            <a:xfrm rot="5400000">
              <a:off x="6142269" y="-1814645"/>
              <a:ext cx="312008" cy="5234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16" name="Group 15">
              <a:extLst>
                <a:ext uri="{FF2B5EF4-FFF2-40B4-BE49-F238E27FC236}">
                  <a16:creationId xmlns:a16="http://schemas.microsoft.com/office/drawing/2014/main" id="{DED10719-BB1F-4E0C-B53E-89035E2E72CA}"/>
                </a:ext>
              </a:extLst>
            </p:cNvPr>
            <p:cNvGrpSpPr/>
            <p:nvPr/>
          </p:nvGrpSpPr>
          <p:grpSpPr>
            <a:xfrm>
              <a:off x="3915040" y="425878"/>
              <a:ext cx="4766466" cy="185092"/>
              <a:chOff x="3556180" y="411943"/>
              <a:chExt cx="5125326" cy="199027"/>
            </a:xfrm>
          </p:grpSpPr>
          <p:grpSp>
            <p:nvGrpSpPr>
              <p:cNvPr id="17" name="Group 16">
                <a:extLst>
                  <a:ext uri="{FF2B5EF4-FFF2-40B4-BE49-F238E27FC236}">
                    <a16:creationId xmlns:a16="http://schemas.microsoft.com/office/drawing/2014/main" id="{FC192642-849B-4174-962E-4A0AA38ADF1B}"/>
                  </a:ext>
                </a:extLst>
              </p:cNvPr>
              <p:cNvGrpSpPr/>
              <p:nvPr/>
            </p:nvGrpSpPr>
            <p:grpSpPr>
              <a:xfrm>
                <a:off x="7640829" y="411943"/>
                <a:ext cx="1040677" cy="199027"/>
                <a:chOff x="7358980" y="136843"/>
                <a:chExt cx="1040677" cy="199027"/>
              </a:xfrm>
            </p:grpSpPr>
            <p:sp>
              <p:nvSpPr>
                <p:cNvPr id="70" name="Oval 69">
                  <a:extLst>
                    <a:ext uri="{FF2B5EF4-FFF2-40B4-BE49-F238E27FC236}">
                      <a16:creationId xmlns:a16="http://schemas.microsoft.com/office/drawing/2014/main" id="{87867486-8B38-4182-A8A3-424A4ECD586B}"/>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1" name="Oval 70">
                  <a:extLst>
                    <a:ext uri="{FF2B5EF4-FFF2-40B4-BE49-F238E27FC236}">
                      <a16:creationId xmlns:a16="http://schemas.microsoft.com/office/drawing/2014/main" id="{E6DC6465-E80C-433D-BFF7-BB9CD74FAB9B}"/>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2" name="Oval 71">
                  <a:extLst>
                    <a:ext uri="{FF2B5EF4-FFF2-40B4-BE49-F238E27FC236}">
                      <a16:creationId xmlns:a16="http://schemas.microsoft.com/office/drawing/2014/main" id="{A5DAA8ED-0CA0-4245-A679-531926E43D03}"/>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3" name="Oval 72">
                  <a:extLst>
                    <a:ext uri="{FF2B5EF4-FFF2-40B4-BE49-F238E27FC236}">
                      <a16:creationId xmlns:a16="http://schemas.microsoft.com/office/drawing/2014/main" id="{245AC47D-3243-4E2F-9843-65788C121B0A}"/>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4" name="Oval 73">
                  <a:extLst>
                    <a:ext uri="{FF2B5EF4-FFF2-40B4-BE49-F238E27FC236}">
                      <a16:creationId xmlns:a16="http://schemas.microsoft.com/office/drawing/2014/main" id="{DD98FF7C-55F3-46C0-A3B5-0C4E185B97F6}"/>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5" name="Oval 74">
                  <a:extLst>
                    <a:ext uri="{FF2B5EF4-FFF2-40B4-BE49-F238E27FC236}">
                      <a16:creationId xmlns:a16="http://schemas.microsoft.com/office/drawing/2014/main" id="{C189BFFA-7A4E-4D02-8BAA-8720A67CF2F6}"/>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6" name="Oval 75">
                  <a:extLst>
                    <a:ext uri="{FF2B5EF4-FFF2-40B4-BE49-F238E27FC236}">
                      <a16:creationId xmlns:a16="http://schemas.microsoft.com/office/drawing/2014/main" id="{D08763FC-2889-447E-87A1-C5BE26AF5A45}"/>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7" name="Oval 76">
                  <a:extLst>
                    <a:ext uri="{FF2B5EF4-FFF2-40B4-BE49-F238E27FC236}">
                      <a16:creationId xmlns:a16="http://schemas.microsoft.com/office/drawing/2014/main" id="{DE589A31-A5B5-4958-8AE3-156882B68CF4}"/>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8" name="Oval 77">
                  <a:extLst>
                    <a:ext uri="{FF2B5EF4-FFF2-40B4-BE49-F238E27FC236}">
                      <a16:creationId xmlns:a16="http://schemas.microsoft.com/office/drawing/2014/main" id="{F41BB7E2-4F07-44CD-A77C-F9C60F1A6772}"/>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9" name="Oval 78">
                  <a:extLst>
                    <a:ext uri="{FF2B5EF4-FFF2-40B4-BE49-F238E27FC236}">
                      <a16:creationId xmlns:a16="http://schemas.microsoft.com/office/drawing/2014/main" id="{5175C3B5-B54C-4550-891A-931DD16EE82D}"/>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0" name="Oval 79">
                  <a:extLst>
                    <a:ext uri="{FF2B5EF4-FFF2-40B4-BE49-F238E27FC236}">
                      <a16:creationId xmlns:a16="http://schemas.microsoft.com/office/drawing/2014/main" id="{255A0B96-58ED-4420-AF31-725FB9BFB714}"/>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1" name="Oval 80">
                  <a:extLst>
                    <a:ext uri="{FF2B5EF4-FFF2-40B4-BE49-F238E27FC236}">
                      <a16:creationId xmlns:a16="http://schemas.microsoft.com/office/drawing/2014/main" id="{30C1A77E-701A-436F-9536-1D7006762A7F}"/>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8" name="Group 17">
                <a:extLst>
                  <a:ext uri="{FF2B5EF4-FFF2-40B4-BE49-F238E27FC236}">
                    <a16:creationId xmlns:a16="http://schemas.microsoft.com/office/drawing/2014/main" id="{90080FDD-BEF8-4B1C-9250-88564E67C7BD}"/>
                  </a:ext>
                </a:extLst>
              </p:cNvPr>
              <p:cNvGrpSpPr/>
              <p:nvPr/>
            </p:nvGrpSpPr>
            <p:grpSpPr>
              <a:xfrm>
                <a:off x="6617372" y="411943"/>
                <a:ext cx="1040677" cy="199027"/>
                <a:chOff x="7358980" y="136843"/>
                <a:chExt cx="1040677" cy="199027"/>
              </a:xfrm>
            </p:grpSpPr>
            <p:sp>
              <p:nvSpPr>
                <p:cNvPr id="58" name="Oval 57">
                  <a:extLst>
                    <a:ext uri="{FF2B5EF4-FFF2-40B4-BE49-F238E27FC236}">
                      <a16:creationId xmlns:a16="http://schemas.microsoft.com/office/drawing/2014/main" id="{EECE1BE8-F32E-4A8C-9AA6-416FBE472343}"/>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9" name="Oval 58">
                  <a:extLst>
                    <a:ext uri="{FF2B5EF4-FFF2-40B4-BE49-F238E27FC236}">
                      <a16:creationId xmlns:a16="http://schemas.microsoft.com/office/drawing/2014/main" id="{6A6F070F-D012-4E16-ABBB-2390DD4C6A85}"/>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0" name="Oval 59">
                  <a:extLst>
                    <a:ext uri="{FF2B5EF4-FFF2-40B4-BE49-F238E27FC236}">
                      <a16:creationId xmlns:a16="http://schemas.microsoft.com/office/drawing/2014/main" id="{F7C5DA00-F6E6-4F82-91A4-F55440B282D3}"/>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1" name="Oval 60">
                  <a:extLst>
                    <a:ext uri="{FF2B5EF4-FFF2-40B4-BE49-F238E27FC236}">
                      <a16:creationId xmlns:a16="http://schemas.microsoft.com/office/drawing/2014/main" id="{67F7A096-52C7-41DE-BF91-5EAD9ABEEAC0}"/>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2" name="Oval 61">
                  <a:extLst>
                    <a:ext uri="{FF2B5EF4-FFF2-40B4-BE49-F238E27FC236}">
                      <a16:creationId xmlns:a16="http://schemas.microsoft.com/office/drawing/2014/main" id="{DA70FA87-3FD9-4B02-AE92-C11E2AC72F81}"/>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3" name="Oval 62">
                  <a:extLst>
                    <a:ext uri="{FF2B5EF4-FFF2-40B4-BE49-F238E27FC236}">
                      <a16:creationId xmlns:a16="http://schemas.microsoft.com/office/drawing/2014/main" id="{FF390260-8E73-468A-BECA-62F693EADC90}"/>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4" name="Oval 63">
                  <a:extLst>
                    <a:ext uri="{FF2B5EF4-FFF2-40B4-BE49-F238E27FC236}">
                      <a16:creationId xmlns:a16="http://schemas.microsoft.com/office/drawing/2014/main" id="{F5CACA57-02B2-452C-BA83-39E2CD96D64B}"/>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5" name="Oval 64">
                  <a:extLst>
                    <a:ext uri="{FF2B5EF4-FFF2-40B4-BE49-F238E27FC236}">
                      <a16:creationId xmlns:a16="http://schemas.microsoft.com/office/drawing/2014/main" id="{52A4B71D-E92D-4DF9-81CE-B6ACF926F5BF}"/>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6" name="Oval 65">
                  <a:extLst>
                    <a:ext uri="{FF2B5EF4-FFF2-40B4-BE49-F238E27FC236}">
                      <a16:creationId xmlns:a16="http://schemas.microsoft.com/office/drawing/2014/main" id="{1BC98D2C-C746-4190-BBCB-060696B844F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7" name="Oval 66">
                  <a:extLst>
                    <a:ext uri="{FF2B5EF4-FFF2-40B4-BE49-F238E27FC236}">
                      <a16:creationId xmlns:a16="http://schemas.microsoft.com/office/drawing/2014/main" id="{99091CE0-9003-4AD7-BC66-F8FB6EB4D4DC}"/>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8" name="Oval 67">
                  <a:extLst>
                    <a:ext uri="{FF2B5EF4-FFF2-40B4-BE49-F238E27FC236}">
                      <a16:creationId xmlns:a16="http://schemas.microsoft.com/office/drawing/2014/main" id="{C4084D18-9645-4824-81C9-5B8E30B6F36D}"/>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9" name="Oval 68">
                  <a:extLst>
                    <a:ext uri="{FF2B5EF4-FFF2-40B4-BE49-F238E27FC236}">
                      <a16:creationId xmlns:a16="http://schemas.microsoft.com/office/drawing/2014/main" id="{AF37840F-613D-46E1-BABB-92FC79D6B305}"/>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9" name="Group 18">
                <a:extLst>
                  <a:ext uri="{FF2B5EF4-FFF2-40B4-BE49-F238E27FC236}">
                    <a16:creationId xmlns:a16="http://schemas.microsoft.com/office/drawing/2014/main" id="{FD1C3926-F2BE-436F-8C11-7113D956A5C5}"/>
                  </a:ext>
                </a:extLst>
              </p:cNvPr>
              <p:cNvGrpSpPr/>
              <p:nvPr/>
            </p:nvGrpSpPr>
            <p:grpSpPr>
              <a:xfrm>
                <a:off x="5592305" y="411943"/>
                <a:ext cx="1040677" cy="199027"/>
                <a:chOff x="7358980" y="136843"/>
                <a:chExt cx="1040677" cy="199027"/>
              </a:xfrm>
            </p:grpSpPr>
            <p:sp>
              <p:nvSpPr>
                <p:cNvPr id="46" name="Oval 45">
                  <a:extLst>
                    <a:ext uri="{FF2B5EF4-FFF2-40B4-BE49-F238E27FC236}">
                      <a16:creationId xmlns:a16="http://schemas.microsoft.com/office/drawing/2014/main" id="{465C62E3-BE01-4F42-974A-BAC6F48FC2DE}"/>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7" name="Oval 46">
                  <a:extLst>
                    <a:ext uri="{FF2B5EF4-FFF2-40B4-BE49-F238E27FC236}">
                      <a16:creationId xmlns:a16="http://schemas.microsoft.com/office/drawing/2014/main" id="{28FE82C8-4419-4BA2-B338-965790C9B759}"/>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8" name="Oval 47">
                  <a:extLst>
                    <a:ext uri="{FF2B5EF4-FFF2-40B4-BE49-F238E27FC236}">
                      <a16:creationId xmlns:a16="http://schemas.microsoft.com/office/drawing/2014/main" id="{48F18D3F-76F9-4921-8246-BD79B3FAA10B}"/>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9" name="Oval 48">
                  <a:extLst>
                    <a:ext uri="{FF2B5EF4-FFF2-40B4-BE49-F238E27FC236}">
                      <a16:creationId xmlns:a16="http://schemas.microsoft.com/office/drawing/2014/main" id="{6D8FF321-5EC5-464A-B6A8-3CD5D59053E3}"/>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0" name="Oval 49">
                  <a:extLst>
                    <a:ext uri="{FF2B5EF4-FFF2-40B4-BE49-F238E27FC236}">
                      <a16:creationId xmlns:a16="http://schemas.microsoft.com/office/drawing/2014/main" id="{5F608D2B-7197-4082-8123-7CD0FD497511}"/>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1" name="Oval 50">
                  <a:extLst>
                    <a:ext uri="{FF2B5EF4-FFF2-40B4-BE49-F238E27FC236}">
                      <a16:creationId xmlns:a16="http://schemas.microsoft.com/office/drawing/2014/main" id="{C99CA584-C102-4761-B931-0F2FE048AA7E}"/>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2" name="Oval 51">
                  <a:extLst>
                    <a:ext uri="{FF2B5EF4-FFF2-40B4-BE49-F238E27FC236}">
                      <a16:creationId xmlns:a16="http://schemas.microsoft.com/office/drawing/2014/main" id="{3ACECD91-DE4D-4251-A342-154A7FEB03F7}"/>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3" name="Oval 52">
                  <a:extLst>
                    <a:ext uri="{FF2B5EF4-FFF2-40B4-BE49-F238E27FC236}">
                      <a16:creationId xmlns:a16="http://schemas.microsoft.com/office/drawing/2014/main" id="{2619DC8B-3346-4DEF-94C3-A2EE6F82AA21}"/>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4" name="Oval 53">
                  <a:extLst>
                    <a:ext uri="{FF2B5EF4-FFF2-40B4-BE49-F238E27FC236}">
                      <a16:creationId xmlns:a16="http://schemas.microsoft.com/office/drawing/2014/main" id="{8520A93A-6E0E-4471-9ED9-94F6B750FD17}"/>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5" name="Oval 54">
                  <a:extLst>
                    <a:ext uri="{FF2B5EF4-FFF2-40B4-BE49-F238E27FC236}">
                      <a16:creationId xmlns:a16="http://schemas.microsoft.com/office/drawing/2014/main" id="{9104C2D5-9BB7-4BE9-BD53-79FB9FBD6598}"/>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6" name="Oval 55">
                  <a:extLst>
                    <a:ext uri="{FF2B5EF4-FFF2-40B4-BE49-F238E27FC236}">
                      <a16:creationId xmlns:a16="http://schemas.microsoft.com/office/drawing/2014/main" id="{DA0E2950-6E18-40CC-AD79-611D43578F21}"/>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7" name="Oval 56">
                  <a:extLst>
                    <a:ext uri="{FF2B5EF4-FFF2-40B4-BE49-F238E27FC236}">
                      <a16:creationId xmlns:a16="http://schemas.microsoft.com/office/drawing/2014/main" id="{90D2F4F7-2731-442E-A6E8-4A17FC0BC4E3}"/>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0" name="Group 19">
                <a:extLst>
                  <a:ext uri="{FF2B5EF4-FFF2-40B4-BE49-F238E27FC236}">
                    <a16:creationId xmlns:a16="http://schemas.microsoft.com/office/drawing/2014/main" id="{D8AE7AA3-4DFD-47A0-8ACA-135AB23734BD}"/>
                  </a:ext>
                </a:extLst>
              </p:cNvPr>
              <p:cNvGrpSpPr/>
              <p:nvPr/>
            </p:nvGrpSpPr>
            <p:grpSpPr>
              <a:xfrm>
                <a:off x="4568848" y="411943"/>
                <a:ext cx="1040677" cy="199027"/>
                <a:chOff x="7358980" y="136843"/>
                <a:chExt cx="1040677" cy="199027"/>
              </a:xfrm>
            </p:grpSpPr>
            <p:sp>
              <p:nvSpPr>
                <p:cNvPr id="34" name="Oval 33">
                  <a:extLst>
                    <a:ext uri="{FF2B5EF4-FFF2-40B4-BE49-F238E27FC236}">
                      <a16:creationId xmlns:a16="http://schemas.microsoft.com/office/drawing/2014/main" id="{0864110B-85D6-45AF-A02F-DFDDDEB24A35}"/>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 name="Oval 34">
                  <a:extLst>
                    <a:ext uri="{FF2B5EF4-FFF2-40B4-BE49-F238E27FC236}">
                      <a16:creationId xmlns:a16="http://schemas.microsoft.com/office/drawing/2014/main" id="{5187A63D-D268-4748-9B52-910152B978DE}"/>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 name="Oval 35">
                  <a:extLst>
                    <a:ext uri="{FF2B5EF4-FFF2-40B4-BE49-F238E27FC236}">
                      <a16:creationId xmlns:a16="http://schemas.microsoft.com/office/drawing/2014/main" id="{8EA1537A-CCBE-4806-ADF8-FB3CB14BBEFA}"/>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 name="Oval 36">
                  <a:extLst>
                    <a:ext uri="{FF2B5EF4-FFF2-40B4-BE49-F238E27FC236}">
                      <a16:creationId xmlns:a16="http://schemas.microsoft.com/office/drawing/2014/main" id="{1ECBBE55-EF2F-4722-8798-8E5CDB118904}"/>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 name="Oval 37">
                  <a:extLst>
                    <a:ext uri="{FF2B5EF4-FFF2-40B4-BE49-F238E27FC236}">
                      <a16:creationId xmlns:a16="http://schemas.microsoft.com/office/drawing/2014/main" id="{76C30B2B-7110-4101-8A4C-F319E870C969}"/>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9" name="Oval 38">
                  <a:extLst>
                    <a:ext uri="{FF2B5EF4-FFF2-40B4-BE49-F238E27FC236}">
                      <a16:creationId xmlns:a16="http://schemas.microsoft.com/office/drawing/2014/main" id="{1B8CCF74-448C-4658-BF0B-3B87C224812E}"/>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0" name="Oval 39">
                  <a:extLst>
                    <a:ext uri="{FF2B5EF4-FFF2-40B4-BE49-F238E27FC236}">
                      <a16:creationId xmlns:a16="http://schemas.microsoft.com/office/drawing/2014/main" id="{8DD33197-7E37-44A6-BC69-C83C68C017AE}"/>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 name="Oval 40">
                  <a:extLst>
                    <a:ext uri="{FF2B5EF4-FFF2-40B4-BE49-F238E27FC236}">
                      <a16:creationId xmlns:a16="http://schemas.microsoft.com/office/drawing/2014/main" id="{24575244-5A4B-420F-BBCE-7012B177A8AF}"/>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 name="Oval 41">
                  <a:extLst>
                    <a:ext uri="{FF2B5EF4-FFF2-40B4-BE49-F238E27FC236}">
                      <a16:creationId xmlns:a16="http://schemas.microsoft.com/office/drawing/2014/main" id="{24C689B7-000C-4F45-945F-3009DB03544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 name="Oval 42">
                  <a:extLst>
                    <a:ext uri="{FF2B5EF4-FFF2-40B4-BE49-F238E27FC236}">
                      <a16:creationId xmlns:a16="http://schemas.microsoft.com/office/drawing/2014/main" id="{721266D1-37DC-41FC-B0C5-6C4D370857B7}"/>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 name="Oval 43">
                  <a:extLst>
                    <a:ext uri="{FF2B5EF4-FFF2-40B4-BE49-F238E27FC236}">
                      <a16:creationId xmlns:a16="http://schemas.microsoft.com/office/drawing/2014/main" id="{8C8B7D5F-9FA2-4432-A971-E1F28747BD0A}"/>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5" name="Oval 44">
                  <a:extLst>
                    <a:ext uri="{FF2B5EF4-FFF2-40B4-BE49-F238E27FC236}">
                      <a16:creationId xmlns:a16="http://schemas.microsoft.com/office/drawing/2014/main" id="{505D5C4A-2107-4094-AD8A-0C1596FFC77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1" name="Group 20">
                <a:extLst>
                  <a:ext uri="{FF2B5EF4-FFF2-40B4-BE49-F238E27FC236}">
                    <a16:creationId xmlns:a16="http://schemas.microsoft.com/office/drawing/2014/main" id="{99EC2150-37DA-4270-A3F5-D3D243E29B77}"/>
                  </a:ext>
                </a:extLst>
              </p:cNvPr>
              <p:cNvGrpSpPr/>
              <p:nvPr/>
            </p:nvGrpSpPr>
            <p:grpSpPr>
              <a:xfrm>
                <a:off x="3556180" y="411943"/>
                <a:ext cx="1040677" cy="199027"/>
                <a:chOff x="7358980" y="136843"/>
                <a:chExt cx="1040677" cy="199027"/>
              </a:xfrm>
            </p:grpSpPr>
            <p:sp>
              <p:nvSpPr>
                <p:cNvPr id="22" name="Oval 21">
                  <a:extLst>
                    <a:ext uri="{FF2B5EF4-FFF2-40B4-BE49-F238E27FC236}">
                      <a16:creationId xmlns:a16="http://schemas.microsoft.com/office/drawing/2014/main" id="{93A23E0B-EEE2-4E65-907E-4912D4E4093B}"/>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3" name="Oval 22">
                  <a:extLst>
                    <a:ext uri="{FF2B5EF4-FFF2-40B4-BE49-F238E27FC236}">
                      <a16:creationId xmlns:a16="http://schemas.microsoft.com/office/drawing/2014/main" id="{3E320046-8A85-4E90-B23D-0FBD373BAF21}"/>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 name="Oval 23">
                  <a:extLst>
                    <a:ext uri="{FF2B5EF4-FFF2-40B4-BE49-F238E27FC236}">
                      <a16:creationId xmlns:a16="http://schemas.microsoft.com/office/drawing/2014/main" id="{64FB35D9-5907-4623-922A-974940765F14}"/>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 name="Oval 24">
                  <a:extLst>
                    <a:ext uri="{FF2B5EF4-FFF2-40B4-BE49-F238E27FC236}">
                      <a16:creationId xmlns:a16="http://schemas.microsoft.com/office/drawing/2014/main" id="{59D4D3BD-EEEF-450F-9DD6-074F8539CF8A}"/>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 name="Oval 25">
                  <a:extLst>
                    <a:ext uri="{FF2B5EF4-FFF2-40B4-BE49-F238E27FC236}">
                      <a16:creationId xmlns:a16="http://schemas.microsoft.com/office/drawing/2014/main" id="{E53C3126-C032-4C52-86F4-EC73807C2B29}"/>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 name="Oval 26">
                  <a:extLst>
                    <a:ext uri="{FF2B5EF4-FFF2-40B4-BE49-F238E27FC236}">
                      <a16:creationId xmlns:a16="http://schemas.microsoft.com/office/drawing/2014/main" id="{03675981-9047-4CDA-A47D-C3250568B8E6}"/>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 name="Oval 27">
                  <a:extLst>
                    <a:ext uri="{FF2B5EF4-FFF2-40B4-BE49-F238E27FC236}">
                      <a16:creationId xmlns:a16="http://schemas.microsoft.com/office/drawing/2014/main" id="{E5BD365D-CB41-409C-A82D-9C5BA4254337}"/>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 name="Oval 28">
                  <a:extLst>
                    <a:ext uri="{FF2B5EF4-FFF2-40B4-BE49-F238E27FC236}">
                      <a16:creationId xmlns:a16="http://schemas.microsoft.com/office/drawing/2014/main" id="{0B8E5514-6669-47F9-A083-D82A5260B224}"/>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 name="Oval 29">
                  <a:extLst>
                    <a:ext uri="{FF2B5EF4-FFF2-40B4-BE49-F238E27FC236}">
                      <a16:creationId xmlns:a16="http://schemas.microsoft.com/office/drawing/2014/main" id="{9CAE7644-53C5-49E9-9BC0-04CE4A857C10}"/>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 name="Oval 30">
                  <a:extLst>
                    <a:ext uri="{FF2B5EF4-FFF2-40B4-BE49-F238E27FC236}">
                      <a16:creationId xmlns:a16="http://schemas.microsoft.com/office/drawing/2014/main" id="{FC9B1131-8438-45B2-96B1-CBCF5F11DEC9}"/>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 name="Oval 31">
                  <a:extLst>
                    <a:ext uri="{FF2B5EF4-FFF2-40B4-BE49-F238E27FC236}">
                      <a16:creationId xmlns:a16="http://schemas.microsoft.com/office/drawing/2014/main" id="{59E3D0AF-7BAC-4DA4-AFE1-33B231B4AD7C}"/>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 name="Oval 32">
                  <a:extLst>
                    <a:ext uri="{FF2B5EF4-FFF2-40B4-BE49-F238E27FC236}">
                      <a16:creationId xmlns:a16="http://schemas.microsoft.com/office/drawing/2014/main" id="{FE0A2577-9469-4217-A554-69047E566DB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grpSp>
      <p:sp>
        <p:nvSpPr>
          <p:cNvPr id="12" name="Rectangle 11">
            <a:extLst>
              <a:ext uri="{FF2B5EF4-FFF2-40B4-BE49-F238E27FC236}">
                <a16:creationId xmlns:a16="http://schemas.microsoft.com/office/drawing/2014/main" id="{CC200906-0A21-41C4-B1D5-BB5B5F3B5CBC}"/>
              </a:ext>
            </a:extLst>
          </p:cNvPr>
          <p:cNvSpPr/>
          <p:nvPr/>
        </p:nvSpPr>
        <p:spPr>
          <a:xfrm>
            <a:off x="2501538" y="4732600"/>
            <a:ext cx="4140925" cy="329193"/>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اثر محافظتی بارداری بر روی سرطان پستان تا 10 سال است. </a:t>
            </a:r>
          </a:p>
        </p:txBody>
      </p:sp>
      <p:pic>
        <p:nvPicPr>
          <p:cNvPr id="229" name="Graphic 228" descr="Pregnant lady">
            <a:extLst>
              <a:ext uri="{FF2B5EF4-FFF2-40B4-BE49-F238E27FC236}">
                <a16:creationId xmlns:a16="http://schemas.microsoft.com/office/drawing/2014/main" id="{08AC93E7-52CC-470D-BD10-51C0C41637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93711" y="2507083"/>
            <a:ext cx="871538" cy="894362"/>
          </a:xfrm>
          <a:prstGeom prst="rect">
            <a:avLst/>
          </a:prstGeom>
        </p:spPr>
      </p:pic>
      <p:pic>
        <p:nvPicPr>
          <p:cNvPr id="231" name="Graphic 230" descr="Woman with baby">
            <a:extLst>
              <a:ext uri="{FF2B5EF4-FFF2-40B4-BE49-F238E27FC236}">
                <a16:creationId xmlns:a16="http://schemas.microsoft.com/office/drawing/2014/main" id="{A6CC5A98-CBF5-433B-A464-8580C3200D3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22058" y="2524618"/>
            <a:ext cx="871538" cy="894362"/>
          </a:xfrm>
          <a:prstGeom prst="rect">
            <a:avLst/>
          </a:prstGeom>
        </p:spPr>
      </p:pic>
      <p:pic>
        <p:nvPicPr>
          <p:cNvPr id="233" name="Picture 232">
            <a:extLst>
              <a:ext uri="{FF2B5EF4-FFF2-40B4-BE49-F238E27FC236}">
                <a16:creationId xmlns:a16="http://schemas.microsoft.com/office/drawing/2014/main" id="{F5212F46-6258-4E0F-95E1-DA9FE1CB34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6942" y="1037510"/>
            <a:ext cx="1107978" cy="1835962"/>
          </a:xfrm>
          <a:prstGeom prst="rect">
            <a:avLst/>
          </a:prstGeom>
        </p:spPr>
      </p:pic>
      <p:grpSp>
        <p:nvGrpSpPr>
          <p:cNvPr id="234" name="Group 233">
            <a:extLst>
              <a:ext uri="{FF2B5EF4-FFF2-40B4-BE49-F238E27FC236}">
                <a16:creationId xmlns:a16="http://schemas.microsoft.com/office/drawing/2014/main" id="{A0EB8EB9-251F-450E-9F3E-CEB57E50E9C0}"/>
              </a:ext>
            </a:extLst>
          </p:cNvPr>
          <p:cNvGrpSpPr/>
          <p:nvPr/>
        </p:nvGrpSpPr>
        <p:grpSpPr>
          <a:xfrm>
            <a:off x="1645961" y="5035110"/>
            <a:ext cx="5852078" cy="479617"/>
            <a:chOff x="3115504" y="335330"/>
            <a:chExt cx="6365538" cy="623169"/>
          </a:xfrm>
        </p:grpSpPr>
        <p:sp>
          <p:nvSpPr>
            <p:cNvPr id="235" name="Rectangle 234">
              <a:extLst>
                <a:ext uri="{FF2B5EF4-FFF2-40B4-BE49-F238E27FC236}">
                  <a16:creationId xmlns:a16="http://schemas.microsoft.com/office/drawing/2014/main" id="{B3162CBD-6580-4AC9-9D89-1998E6A14C47}"/>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36" name="Rectangle 235">
              <a:extLst>
                <a:ext uri="{FF2B5EF4-FFF2-40B4-BE49-F238E27FC236}">
                  <a16:creationId xmlns:a16="http://schemas.microsoft.com/office/drawing/2014/main" id="{B0751292-E6CB-450A-9D73-93CC44028D61}"/>
                </a:ext>
              </a:extLst>
            </p:cNvPr>
            <p:cNvSpPr/>
            <p:nvPr/>
          </p:nvSpPr>
          <p:spPr>
            <a:xfrm rot="5400000">
              <a:off x="6142269" y="-2380274"/>
              <a:ext cx="312008" cy="6365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237" name="Group 236">
              <a:extLst>
                <a:ext uri="{FF2B5EF4-FFF2-40B4-BE49-F238E27FC236}">
                  <a16:creationId xmlns:a16="http://schemas.microsoft.com/office/drawing/2014/main" id="{4DCFAFF7-5E65-4BE9-9D2E-18BE59FE6DC7}"/>
                </a:ext>
              </a:extLst>
            </p:cNvPr>
            <p:cNvGrpSpPr/>
            <p:nvPr/>
          </p:nvGrpSpPr>
          <p:grpSpPr>
            <a:xfrm>
              <a:off x="3915040" y="425878"/>
              <a:ext cx="4766466" cy="185092"/>
              <a:chOff x="3556180" y="411943"/>
              <a:chExt cx="5125326" cy="199027"/>
            </a:xfrm>
          </p:grpSpPr>
          <p:grpSp>
            <p:nvGrpSpPr>
              <p:cNvPr id="238" name="Group 237">
                <a:extLst>
                  <a:ext uri="{FF2B5EF4-FFF2-40B4-BE49-F238E27FC236}">
                    <a16:creationId xmlns:a16="http://schemas.microsoft.com/office/drawing/2014/main" id="{8AF757DA-E954-437A-9163-64AD0068AE03}"/>
                  </a:ext>
                </a:extLst>
              </p:cNvPr>
              <p:cNvGrpSpPr/>
              <p:nvPr/>
            </p:nvGrpSpPr>
            <p:grpSpPr>
              <a:xfrm>
                <a:off x="7640829" y="411943"/>
                <a:ext cx="1040677" cy="199027"/>
                <a:chOff x="7358980" y="136843"/>
                <a:chExt cx="1040677" cy="199027"/>
              </a:xfrm>
            </p:grpSpPr>
            <p:sp>
              <p:nvSpPr>
                <p:cNvPr id="291" name="Oval 290">
                  <a:extLst>
                    <a:ext uri="{FF2B5EF4-FFF2-40B4-BE49-F238E27FC236}">
                      <a16:creationId xmlns:a16="http://schemas.microsoft.com/office/drawing/2014/main" id="{E899F229-4170-4E50-A8C1-EE2B4511D0C3}"/>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2" name="Oval 291">
                  <a:extLst>
                    <a:ext uri="{FF2B5EF4-FFF2-40B4-BE49-F238E27FC236}">
                      <a16:creationId xmlns:a16="http://schemas.microsoft.com/office/drawing/2014/main" id="{9728535C-AB98-4CBB-A35B-EDE79BB7DEA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3" name="Oval 292">
                  <a:extLst>
                    <a:ext uri="{FF2B5EF4-FFF2-40B4-BE49-F238E27FC236}">
                      <a16:creationId xmlns:a16="http://schemas.microsoft.com/office/drawing/2014/main" id="{48CAC055-1C7B-4CFC-8F29-BEB8E2BA524F}"/>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4" name="Oval 293">
                  <a:extLst>
                    <a:ext uri="{FF2B5EF4-FFF2-40B4-BE49-F238E27FC236}">
                      <a16:creationId xmlns:a16="http://schemas.microsoft.com/office/drawing/2014/main" id="{FD2B2C64-37E2-4AC5-AAA3-41D1C34DE5C9}"/>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5" name="Oval 294">
                  <a:extLst>
                    <a:ext uri="{FF2B5EF4-FFF2-40B4-BE49-F238E27FC236}">
                      <a16:creationId xmlns:a16="http://schemas.microsoft.com/office/drawing/2014/main" id="{062900AA-941A-4362-9EF9-E14CA5B7A4B5}"/>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6" name="Oval 295">
                  <a:extLst>
                    <a:ext uri="{FF2B5EF4-FFF2-40B4-BE49-F238E27FC236}">
                      <a16:creationId xmlns:a16="http://schemas.microsoft.com/office/drawing/2014/main" id="{DD7CA76D-A7CA-4D9C-B12A-768F7923F6FD}"/>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7" name="Oval 296">
                  <a:extLst>
                    <a:ext uri="{FF2B5EF4-FFF2-40B4-BE49-F238E27FC236}">
                      <a16:creationId xmlns:a16="http://schemas.microsoft.com/office/drawing/2014/main" id="{639CD4EC-09CA-4AC0-B4A1-B6800B77EA41}"/>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8" name="Oval 297">
                  <a:extLst>
                    <a:ext uri="{FF2B5EF4-FFF2-40B4-BE49-F238E27FC236}">
                      <a16:creationId xmlns:a16="http://schemas.microsoft.com/office/drawing/2014/main" id="{46BDC689-3C43-4F54-8741-07F7773E75EB}"/>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9" name="Oval 298">
                  <a:extLst>
                    <a:ext uri="{FF2B5EF4-FFF2-40B4-BE49-F238E27FC236}">
                      <a16:creationId xmlns:a16="http://schemas.microsoft.com/office/drawing/2014/main" id="{28A384B1-9B16-4991-8165-1D40FDA6154E}"/>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0" name="Oval 299">
                  <a:extLst>
                    <a:ext uri="{FF2B5EF4-FFF2-40B4-BE49-F238E27FC236}">
                      <a16:creationId xmlns:a16="http://schemas.microsoft.com/office/drawing/2014/main" id="{3C200209-438E-4764-B8DA-D9C2CC88A27B}"/>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1" name="Oval 300">
                  <a:extLst>
                    <a:ext uri="{FF2B5EF4-FFF2-40B4-BE49-F238E27FC236}">
                      <a16:creationId xmlns:a16="http://schemas.microsoft.com/office/drawing/2014/main" id="{C8A0F02C-D176-4F76-BBAC-194B68E93EA9}"/>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2" name="Oval 301">
                  <a:extLst>
                    <a:ext uri="{FF2B5EF4-FFF2-40B4-BE49-F238E27FC236}">
                      <a16:creationId xmlns:a16="http://schemas.microsoft.com/office/drawing/2014/main" id="{019DC1FF-8F08-44E9-83C4-6260D457E97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39" name="Group 238">
                <a:extLst>
                  <a:ext uri="{FF2B5EF4-FFF2-40B4-BE49-F238E27FC236}">
                    <a16:creationId xmlns:a16="http://schemas.microsoft.com/office/drawing/2014/main" id="{3F5F4AA3-0474-4A89-9B17-ADB957D96A1D}"/>
                  </a:ext>
                </a:extLst>
              </p:cNvPr>
              <p:cNvGrpSpPr/>
              <p:nvPr/>
            </p:nvGrpSpPr>
            <p:grpSpPr>
              <a:xfrm>
                <a:off x="6617372" y="411943"/>
                <a:ext cx="1040677" cy="199027"/>
                <a:chOff x="7358980" y="136843"/>
                <a:chExt cx="1040677" cy="199027"/>
              </a:xfrm>
            </p:grpSpPr>
            <p:sp>
              <p:nvSpPr>
                <p:cNvPr id="279" name="Oval 278">
                  <a:extLst>
                    <a:ext uri="{FF2B5EF4-FFF2-40B4-BE49-F238E27FC236}">
                      <a16:creationId xmlns:a16="http://schemas.microsoft.com/office/drawing/2014/main" id="{DFACA530-FD04-4346-8CCF-2B9F700016B6}"/>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0" name="Oval 279">
                  <a:extLst>
                    <a:ext uri="{FF2B5EF4-FFF2-40B4-BE49-F238E27FC236}">
                      <a16:creationId xmlns:a16="http://schemas.microsoft.com/office/drawing/2014/main" id="{D5B6F046-230D-47C9-A6B2-581F9080FEF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1" name="Oval 280">
                  <a:extLst>
                    <a:ext uri="{FF2B5EF4-FFF2-40B4-BE49-F238E27FC236}">
                      <a16:creationId xmlns:a16="http://schemas.microsoft.com/office/drawing/2014/main" id="{11BC7169-983D-4569-8781-791BF7D840C7}"/>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2" name="Oval 281">
                  <a:extLst>
                    <a:ext uri="{FF2B5EF4-FFF2-40B4-BE49-F238E27FC236}">
                      <a16:creationId xmlns:a16="http://schemas.microsoft.com/office/drawing/2014/main" id="{68DC4B30-31D6-45BB-BE63-E6D2B1FCDE72}"/>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3" name="Oval 282">
                  <a:extLst>
                    <a:ext uri="{FF2B5EF4-FFF2-40B4-BE49-F238E27FC236}">
                      <a16:creationId xmlns:a16="http://schemas.microsoft.com/office/drawing/2014/main" id="{CB2EA893-19E8-43C8-81DA-5AAB2B6A8A78}"/>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4" name="Oval 283">
                  <a:extLst>
                    <a:ext uri="{FF2B5EF4-FFF2-40B4-BE49-F238E27FC236}">
                      <a16:creationId xmlns:a16="http://schemas.microsoft.com/office/drawing/2014/main" id="{4475E915-8D53-416D-8C37-B28F6389DA2E}"/>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5" name="Oval 284">
                  <a:extLst>
                    <a:ext uri="{FF2B5EF4-FFF2-40B4-BE49-F238E27FC236}">
                      <a16:creationId xmlns:a16="http://schemas.microsoft.com/office/drawing/2014/main" id="{2F55BB10-56D7-432F-81F6-C20ECCB20CD0}"/>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6" name="Oval 285">
                  <a:extLst>
                    <a:ext uri="{FF2B5EF4-FFF2-40B4-BE49-F238E27FC236}">
                      <a16:creationId xmlns:a16="http://schemas.microsoft.com/office/drawing/2014/main" id="{7556C3BE-E751-47F7-847F-9C2889BB2B2D}"/>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7" name="Oval 286">
                  <a:extLst>
                    <a:ext uri="{FF2B5EF4-FFF2-40B4-BE49-F238E27FC236}">
                      <a16:creationId xmlns:a16="http://schemas.microsoft.com/office/drawing/2014/main" id="{8739E150-2DB3-4864-AA1F-71BFD8A77E03}"/>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8" name="Oval 287">
                  <a:extLst>
                    <a:ext uri="{FF2B5EF4-FFF2-40B4-BE49-F238E27FC236}">
                      <a16:creationId xmlns:a16="http://schemas.microsoft.com/office/drawing/2014/main" id="{7884351E-FCDC-4B40-9F42-1231BADC4869}"/>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9" name="Oval 288">
                  <a:extLst>
                    <a:ext uri="{FF2B5EF4-FFF2-40B4-BE49-F238E27FC236}">
                      <a16:creationId xmlns:a16="http://schemas.microsoft.com/office/drawing/2014/main" id="{16994395-3267-4E12-A4EF-5027413072D8}"/>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0" name="Oval 289">
                  <a:extLst>
                    <a:ext uri="{FF2B5EF4-FFF2-40B4-BE49-F238E27FC236}">
                      <a16:creationId xmlns:a16="http://schemas.microsoft.com/office/drawing/2014/main" id="{66CA8E04-FF36-4C98-B86C-1EFD59986F7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40" name="Group 239">
                <a:extLst>
                  <a:ext uri="{FF2B5EF4-FFF2-40B4-BE49-F238E27FC236}">
                    <a16:creationId xmlns:a16="http://schemas.microsoft.com/office/drawing/2014/main" id="{99196A81-4A3A-4AA5-A973-D89C38E7832B}"/>
                  </a:ext>
                </a:extLst>
              </p:cNvPr>
              <p:cNvGrpSpPr/>
              <p:nvPr/>
            </p:nvGrpSpPr>
            <p:grpSpPr>
              <a:xfrm>
                <a:off x="5592305" y="411943"/>
                <a:ext cx="1040677" cy="199027"/>
                <a:chOff x="7358980" y="136843"/>
                <a:chExt cx="1040677" cy="199027"/>
              </a:xfrm>
            </p:grpSpPr>
            <p:sp>
              <p:nvSpPr>
                <p:cNvPr id="267" name="Oval 266">
                  <a:extLst>
                    <a:ext uri="{FF2B5EF4-FFF2-40B4-BE49-F238E27FC236}">
                      <a16:creationId xmlns:a16="http://schemas.microsoft.com/office/drawing/2014/main" id="{171B5384-5F9C-42BD-9945-65E4C0AD3FA1}"/>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8" name="Oval 267">
                  <a:extLst>
                    <a:ext uri="{FF2B5EF4-FFF2-40B4-BE49-F238E27FC236}">
                      <a16:creationId xmlns:a16="http://schemas.microsoft.com/office/drawing/2014/main" id="{2B0FFABD-04E2-4E8C-86C1-F4BB78CA1BE1}"/>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9" name="Oval 268">
                  <a:extLst>
                    <a:ext uri="{FF2B5EF4-FFF2-40B4-BE49-F238E27FC236}">
                      <a16:creationId xmlns:a16="http://schemas.microsoft.com/office/drawing/2014/main" id="{305F6B6F-1469-43BF-83F4-2DB3B9CDFCAD}"/>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0" name="Oval 269">
                  <a:extLst>
                    <a:ext uri="{FF2B5EF4-FFF2-40B4-BE49-F238E27FC236}">
                      <a16:creationId xmlns:a16="http://schemas.microsoft.com/office/drawing/2014/main" id="{46CF3B11-EA21-4B71-A77E-651A5DA4982C}"/>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1" name="Oval 270">
                  <a:extLst>
                    <a:ext uri="{FF2B5EF4-FFF2-40B4-BE49-F238E27FC236}">
                      <a16:creationId xmlns:a16="http://schemas.microsoft.com/office/drawing/2014/main" id="{6A8A41F8-F4BF-489D-A61C-769A14CDAE85}"/>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2" name="Oval 271">
                  <a:extLst>
                    <a:ext uri="{FF2B5EF4-FFF2-40B4-BE49-F238E27FC236}">
                      <a16:creationId xmlns:a16="http://schemas.microsoft.com/office/drawing/2014/main" id="{9C199E66-46D2-4768-8020-7478D6B002B5}"/>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3" name="Oval 272">
                  <a:extLst>
                    <a:ext uri="{FF2B5EF4-FFF2-40B4-BE49-F238E27FC236}">
                      <a16:creationId xmlns:a16="http://schemas.microsoft.com/office/drawing/2014/main" id="{7449A187-906C-499C-ABD3-01798A2CA1B3}"/>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4" name="Oval 273">
                  <a:extLst>
                    <a:ext uri="{FF2B5EF4-FFF2-40B4-BE49-F238E27FC236}">
                      <a16:creationId xmlns:a16="http://schemas.microsoft.com/office/drawing/2014/main" id="{47FF9E4D-8A88-41F5-B1FC-6D008F825B96}"/>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5" name="Oval 274">
                  <a:extLst>
                    <a:ext uri="{FF2B5EF4-FFF2-40B4-BE49-F238E27FC236}">
                      <a16:creationId xmlns:a16="http://schemas.microsoft.com/office/drawing/2014/main" id="{DA7D4DAD-EDAE-4871-8CE4-2787D8AD4464}"/>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6" name="Oval 275">
                  <a:extLst>
                    <a:ext uri="{FF2B5EF4-FFF2-40B4-BE49-F238E27FC236}">
                      <a16:creationId xmlns:a16="http://schemas.microsoft.com/office/drawing/2014/main" id="{C5119A97-D874-44FC-9D5C-3E2A8432D925}"/>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7" name="Oval 276">
                  <a:extLst>
                    <a:ext uri="{FF2B5EF4-FFF2-40B4-BE49-F238E27FC236}">
                      <a16:creationId xmlns:a16="http://schemas.microsoft.com/office/drawing/2014/main" id="{A814B061-ECEB-468A-A500-40F3FD7C9A5C}"/>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8" name="Oval 277">
                  <a:extLst>
                    <a:ext uri="{FF2B5EF4-FFF2-40B4-BE49-F238E27FC236}">
                      <a16:creationId xmlns:a16="http://schemas.microsoft.com/office/drawing/2014/main" id="{4A3AC0D2-3420-471A-A402-E937CCD080DE}"/>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41" name="Group 240">
                <a:extLst>
                  <a:ext uri="{FF2B5EF4-FFF2-40B4-BE49-F238E27FC236}">
                    <a16:creationId xmlns:a16="http://schemas.microsoft.com/office/drawing/2014/main" id="{CC111102-B7B9-4390-9CAC-C665F5B3ADBD}"/>
                  </a:ext>
                </a:extLst>
              </p:cNvPr>
              <p:cNvGrpSpPr/>
              <p:nvPr/>
            </p:nvGrpSpPr>
            <p:grpSpPr>
              <a:xfrm>
                <a:off x="4568848" y="411943"/>
                <a:ext cx="1040677" cy="199027"/>
                <a:chOff x="7358980" y="136843"/>
                <a:chExt cx="1040677" cy="199027"/>
              </a:xfrm>
            </p:grpSpPr>
            <p:sp>
              <p:nvSpPr>
                <p:cNvPr id="255" name="Oval 254">
                  <a:extLst>
                    <a:ext uri="{FF2B5EF4-FFF2-40B4-BE49-F238E27FC236}">
                      <a16:creationId xmlns:a16="http://schemas.microsoft.com/office/drawing/2014/main" id="{625CC4AE-D965-4E79-8696-E1117C60A02C}"/>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6" name="Oval 255">
                  <a:extLst>
                    <a:ext uri="{FF2B5EF4-FFF2-40B4-BE49-F238E27FC236}">
                      <a16:creationId xmlns:a16="http://schemas.microsoft.com/office/drawing/2014/main" id="{F0711901-4173-4B5B-BD6D-D2DDAC4885A5}"/>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7" name="Oval 256">
                  <a:extLst>
                    <a:ext uri="{FF2B5EF4-FFF2-40B4-BE49-F238E27FC236}">
                      <a16:creationId xmlns:a16="http://schemas.microsoft.com/office/drawing/2014/main" id="{E070170A-E06B-4CAB-B706-32F7C9F0E3A5}"/>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8" name="Oval 257">
                  <a:extLst>
                    <a:ext uri="{FF2B5EF4-FFF2-40B4-BE49-F238E27FC236}">
                      <a16:creationId xmlns:a16="http://schemas.microsoft.com/office/drawing/2014/main" id="{134201CC-C6A3-4255-A1BE-3C2037AD34B3}"/>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9" name="Oval 258">
                  <a:extLst>
                    <a:ext uri="{FF2B5EF4-FFF2-40B4-BE49-F238E27FC236}">
                      <a16:creationId xmlns:a16="http://schemas.microsoft.com/office/drawing/2014/main" id="{D5682DF5-0341-4D61-A113-FD8B0CEA62C1}"/>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0" name="Oval 259">
                  <a:extLst>
                    <a:ext uri="{FF2B5EF4-FFF2-40B4-BE49-F238E27FC236}">
                      <a16:creationId xmlns:a16="http://schemas.microsoft.com/office/drawing/2014/main" id="{32FDAF7A-31FC-46A0-BB97-FEF1EACB4D80}"/>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1" name="Oval 260">
                  <a:extLst>
                    <a:ext uri="{FF2B5EF4-FFF2-40B4-BE49-F238E27FC236}">
                      <a16:creationId xmlns:a16="http://schemas.microsoft.com/office/drawing/2014/main" id="{3100BD2C-A8DF-4CC3-AD6E-785C90B6723C}"/>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2" name="Oval 261">
                  <a:extLst>
                    <a:ext uri="{FF2B5EF4-FFF2-40B4-BE49-F238E27FC236}">
                      <a16:creationId xmlns:a16="http://schemas.microsoft.com/office/drawing/2014/main" id="{57940F80-B232-45B7-ABD3-AEB8F7F9FA67}"/>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3" name="Oval 262">
                  <a:extLst>
                    <a:ext uri="{FF2B5EF4-FFF2-40B4-BE49-F238E27FC236}">
                      <a16:creationId xmlns:a16="http://schemas.microsoft.com/office/drawing/2014/main" id="{E0E59E67-A135-44F9-BE0C-C80634E5145D}"/>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4" name="Oval 263">
                  <a:extLst>
                    <a:ext uri="{FF2B5EF4-FFF2-40B4-BE49-F238E27FC236}">
                      <a16:creationId xmlns:a16="http://schemas.microsoft.com/office/drawing/2014/main" id="{5E1A0DBD-1E45-498D-B5C2-C4BED4E97BBE}"/>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5" name="Oval 264">
                  <a:extLst>
                    <a:ext uri="{FF2B5EF4-FFF2-40B4-BE49-F238E27FC236}">
                      <a16:creationId xmlns:a16="http://schemas.microsoft.com/office/drawing/2014/main" id="{777A8CB7-4289-45F6-99AC-0B2208BD7D74}"/>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6" name="Oval 265">
                  <a:extLst>
                    <a:ext uri="{FF2B5EF4-FFF2-40B4-BE49-F238E27FC236}">
                      <a16:creationId xmlns:a16="http://schemas.microsoft.com/office/drawing/2014/main" id="{853B9FFD-E618-40A0-87D9-6C24B9120F68}"/>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42" name="Group 241">
                <a:extLst>
                  <a:ext uri="{FF2B5EF4-FFF2-40B4-BE49-F238E27FC236}">
                    <a16:creationId xmlns:a16="http://schemas.microsoft.com/office/drawing/2014/main" id="{BD59A3FF-C516-438D-9AE5-6F85FBDB7D02}"/>
                  </a:ext>
                </a:extLst>
              </p:cNvPr>
              <p:cNvGrpSpPr/>
              <p:nvPr/>
            </p:nvGrpSpPr>
            <p:grpSpPr>
              <a:xfrm>
                <a:off x="3556180" y="411943"/>
                <a:ext cx="1040677" cy="199027"/>
                <a:chOff x="7358980" y="136843"/>
                <a:chExt cx="1040677" cy="199027"/>
              </a:xfrm>
            </p:grpSpPr>
            <p:sp>
              <p:nvSpPr>
                <p:cNvPr id="243" name="Oval 242">
                  <a:extLst>
                    <a:ext uri="{FF2B5EF4-FFF2-40B4-BE49-F238E27FC236}">
                      <a16:creationId xmlns:a16="http://schemas.microsoft.com/office/drawing/2014/main" id="{5B81DBD5-3F94-4516-AE7C-1447D30828D2}"/>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4" name="Oval 243">
                  <a:extLst>
                    <a:ext uri="{FF2B5EF4-FFF2-40B4-BE49-F238E27FC236}">
                      <a16:creationId xmlns:a16="http://schemas.microsoft.com/office/drawing/2014/main" id="{7D74360C-CD51-4653-8369-B1AF08EEFD1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5" name="Oval 244">
                  <a:extLst>
                    <a:ext uri="{FF2B5EF4-FFF2-40B4-BE49-F238E27FC236}">
                      <a16:creationId xmlns:a16="http://schemas.microsoft.com/office/drawing/2014/main" id="{52D65E53-D6FE-4265-A27B-071FECF307C7}"/>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6" name="Oval 245">
                  <a:extLst>
                    <a:ext uri="{FF2B5EF4-FFF2-40B4-BE49-F238E27FC236}">
                      <a16:creationId xmlns:a16="http://schemas.microsoft.com/office/drawing/2014/main" id="{15BDD2F6-B644-4548-86E8-648807FD3B81}"/>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7" name="Oval 246">
                  <a:extLst>
                    <a:ext uri="{FF2B5EF4-FFF2-40B4-BE49-F238E27FC236}">
                      <a16:creationId xmlns:a16="http://schemas.microsoft.com/office/drawing/2014/main" id="{DB3F12AB-D2CD-4DE0-B8C7-F093A6CC0429}"/>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8" name="Oval 247">
                  <a:extLst>
                    <a:ext uri="{FF2B5EF4-FFF2-40B4-BE49-F238E27FC236}">
                      <a16:creationId xmlns:a16="http://schemas.microsoft.com/office/drawing/2014/main" id="{E69BE103-0ECE-49BB-A9AC-FD2CC4CCC491}"/>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9" name="Oval 248">
                  <a:extLst>
                    <a:ext uri="{FF2B5EF4-FFF2-40B4-BE49-F238E27FC236}">
                      <a16:creationId xmlns:a16="http://schemas.microsoft.com/office/drawing/2014/main" id="{9F20380E-C836-4CBA-83C0-61166CDF036D}"/>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0" name="Oval 249">
                  <a:extLst>
                    <a:ext uri="{FF2B5EF4-FFF2-40B4-BE49-F238E27FC236}">
                      <a16:creationId xmlns:a16="http://schemas.microsoft.com/office/drawing/2014/main" id="{F3BCA188-8EA4-46EF-B914-64BF6E61680A}"/>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1" name="Oval 250">
                  <a:extLst>
                    <a:ext uri="{FF2B5EF4-FFF2-40B4-BE49-F238E27FC236}">
                      <a16:creationId xmlns:a16="http://schemas.microsoft.com/office/drawing/2014/main" id="{45F2F389-C7C3-4F8D-857F-A0FD5865729B}"/>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2" name="Oval 251">
                  <a:extLst>
                    <a:ext uri="{FF2B5EF4-FFF2-40B4-BE49-F238E27FC236}">
                      <a16:creationId xmlns:a16="http://schemas.microsoft.com/office/drawing/2014/main" id="{F2D60D81-91A2-4C94-B875-72C459394855}"/>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3" name="Oval 252">
                  <a:extLst>
                    <a:ext uri="{FF2B5EF4-FFF2-40B4-BE49-F238E27FC236}">
                      <a16:creationId xmlns:a16="http://schemas.microsoft.com/office/drawing/2014/main" id="{00930DFF-B0E2-4548-8872-34CE38BBB9AA}"/>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4" name="Oval 253">
                  <a:extLst>
                    <a:ext uri="{FF2B5EF4-FFF2-40B4-BE49-F238E27FC236}">
                      <a16:creationId xmlns:a16="http://schemas.microsoft.com/office/drawing/2014/main" id="{D4DB9EA2-7FDE-4905-88CA-CBA2B2D8B405}"/>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grpSp>
      <p:sp>
        <p:nvSpPr>
          <p:cNvPr id="303" name="Rectangle 302">
            <a:extLst>
              <a:ext uri="{FF2B5EF4-FFF2-40B4-BE49-F238E27FC236}">
                <a16:creationId xmlns:a16="http://schemas.microsoft.com/office/drawing/2014/main" id="{A7364DC9-4A07-4737-8440-E5339AFC0F24}"/>
              </a:ext>
            </a:extLst>
          </p:cNvPr>
          <p:cNvSpPr/>
          <p:nvPr/>
        </p:nvSpPr>
        <p:spPr>
          <a:xfrm>
            <a:off x="1651219" y="5211005"/>
            <a:ext cx="5669201" cy="329193"/>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هرچه اولین بارداری زودتر و آخرین بارداری دیرتر : </a:t>
            </a:r>
            <a:r>
              <a:rPr lang="fa-IR" sz="1539" b="1" dirty="0">
                <a:solidFill>
                  <a:srgbClr val="FF0000"/>
                </a:solidFill>
                <a:cs typeface="B Roya" panose="00000400000000000000" pitchFamily="2" charset="-78"/>
              </a:rPr>
              <a:t>ضریب محافظتی بالاتر </a:t>
            </a:r>
          </a:p>
        </p:txBody>
      </p:sp>
      <p:grpSp>
        <p:nvGrpSpPr>
          <p:cNvPr id="310" name="Group 309">
            <a:extLst>
              <a:ext uri="{FF2B5EF4-FFF2-40B4-BE49-F238E27FC236}">
                <a16:creationId xmlns:a16="http://schemas.microsoft.com/office/drawing/2014/main" id="{8EDAB9AB-1B36-48D8-AF23-8F394E83FDCB}"/>
              </a:ext>
            </a:extLst>
          </p:cNvPr>
          <p:cNvGrpSpPr/>
          <p:nvPr/>
        </p:nvGrpSpPr>
        <p:grpSpPr>
          <a:xfrm>
            <a:off x="431746" y="1445882"/>
            <a:ext cx="1547940" cy="1221366"/>
            <a:chOff x="5104186" y="4984740"/>
            <a:chExt cx="2063920" cy="1586927"/>
          </a:xfrm>
        </p:grpSpPr>
        <p:sp>
          <p:nvSpPr>
            <p:cNvPr id="304" name="Rectangle 303">
              <a:extLst>
                <a:ext uri="{FF2B5EF4-FFF2-40B4-BE49-F238E27FC236}">
                  <a16:creationId xmlns:a16="http://schemas.microsoft.com/office/drawing/2014/main" id="{1C87CBA6-1CCE-45D1-AAD7-760872339F25}"/>
                </a:ext>
              </a:extLst>
            </p:cNvPr>
            <p:cNvSpPr/>
            <p:nvPr/>
          </p:nvSpPr>
          <p:spPr>
            <a:xfrm>
              <a:off x="5104186" y="5272438"/>
              <a:ext cx="2063920" cy="1299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dirty="0"/>
            </a:p>
          </p:txBody>
        </p:sp>
        <p:grpSp>
          <p:nvGrpSpPr>
            <p:cNvPr id="305" name="Group 304">
              <a:extLst>
                <a:ext uri="{FF2B5EF4-FFF2-40B4-BE49-F238E27FC236}">
                  <a16:creationId xmlns:a16="http://schemas.microsoft.com/office/drawing/2014/main" id="{4218A729-6C1F-4CE7-97C7-3FFBAA17DA1E}"/>
                </a:ext>
              </a:extLst>
            </p:cNvPr>
            <p:cNvGrpSpPr/>
            <p:nvPr/>
          </p:nvGrpSpPr>
          <p:grpSpPr>
            <a:xfrm>
              <a:off x="5108594" y="4984740"/>
              <a:ext cx="2057882" cy="1504607"/>
              <a:chOff x="6731000" y="4365438"/>
              <a:chExt cx="4305301" cy="3147790"/>
            </a:xfrm>
          </p:grpSpPr>
          <p:sp>
            <p:nvSpPr>
              <p:cNvPr id="306" name="Rectangle 305">
                <a:extLst>
                  <a:ext uri="{FF2B5EF4-FFF2-40B4-BE49-F238E27FC236}">
                    <a16:creationId xmlns:a16="http://schemas.microsoft.com/office/drawing/2014/main" id="{734B786A-DDD1-4090-BDB7-26A15A018D27}"/>
                  </a:ext>
                </a:extLst>
              </p:cNvPr>
              <p:cNvSpPr/>
              <p:nvPr/>
            </p:nvSpPr>
            <p:spPr>
              <a:xfrm>
                <a:off x="6731000" y="4480568"/>
                <a:ext cx="4305301" cy="48676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7"/>
              </a:p>
            </p:txBody>
          </p:sp>
          <p:sp>
            <p:nvSpPr>
              <p:cNvPr id="308" name="Rectangle 307">
                <a:extLst>
                  <a:ext uri="{FF2B5EF4-FFF2-40B4-BE49-F238E27FC236}">
                    <a16:creationId xmlns:a16="http://schemas.microsoft.com/office/drawing/2014/main" id="{2552B5B4-5577-4FCB-BCD4-3C1A84348AF3}"/>
                  </a:ext>
                </a:extLst>
              </p:cNvPr>
              <p:cNvSpPr/>
              <p:nvPr/>
            </p:nvSpPr>
            <p:spPr>
              <a:xfrm>
                <a:off x="6746950" y="4365438"/>
                <a:ext cx="4287699" cy="3147790"/>
              </a:xfrm>
              <a:prstGeom prst="rect">
                <a:avLst/>
              </a:prstGeom>
            </p:spPr>
            <p:txBody>
              <a:bodyPr wrap="square">
                <a:spAutoFit/>
              </a:bodyPr>
              <a:lstStyle/>
              <a:p>
                <a:pPr algn="ctr" rtl="1"/>
                <a:r>
                  <a:rPr lang="fa-IR" sz="1385" b="1" dirty="0">
                    <a:solidFill>
                      <a:schemeClr val="accent5">
                        <a:lumMod val="75000"/>
                      </a:schemeClr>
                    </a:solidFill>
                    <a:cs typeface="B Roya" panose="00000400000000000000" pitchFamily="2" charset="-78"/>
                  </a:rPr>
                  <a:t>اولین علت ذکر شده برای سرطان تخمدان در کتاب های مرجع پزشکی : </a:t>
                </a:r>
                <a:r>
                  <a:rPr lang="fa-IR" sz="1385" b="1" dirty="0">
                    <a:solidFill>
                      <a:srgbClr val="FF0000"/>
                    </a:solidFill>
                    <a:cs typeface="B Roya" panose="00000400000000000000" pitchFamily="2" charset="-78"/>
                  </a:rPr>
                  <a:t>زایمان کم یا نازایی </a:t>
                </a:r>
              </a:p>
            </p:txBody>
          </p:sp>
        </p:grpSp>
      </p:grpSp>
      <p:grpSp>
        <p:nvGrpSpPr>
          <p:cNvPr id="311" name="Group 310">
            <a:extLst>
              <a:ext uri="{FF2B5EF4-FFF2-40B4-BE49-F238E27FC236}">
                <a16:creationId xmlns:a16="http://schemas.microsoft.com/office/drawing/2014/main" id="{01A4C6D1-79C0-4B49-B499-52000BA0DD8A}"/>
              </a:ext>
            </a:extLst>
          </p:cNvPr>
          <p:cNvGrpSpPr/>
          <p:nvPr/>
        </p:nvGrpSpPr>
        <p:grpSpPr>
          <a:xfrm>
            <a:off x="7246736" y="1530233"/>
            <a:ext cx="1547940" cy="1137014"/>
            <a:chOff x="5104186" y="4995221"/>
            <a:chExt cx="2063920" cy="1477328"/>
          </a:xfrm>
        </p:grpSpPr>
        <p:sp>
          <p:nvSpPr>
            <p:cNvPr id="312" name="Rectangle 311">
              <a:extLst>
                <a:ext uri="{FF2B5EF4-FFF2-40B4-BE49-F238E27FC236}">
                  <a16:creationId xmlns:a16="http://schemas.microsoft.com/office/drawing/2014/main" id="{E42C23D0-C79F-4FEE-A5EC-7AD4647741B1}"/>
                </a:ext>
              </a:extLst>
            </p:cNvPr>
            <p:cNvSpPr/>
            <p:nvPr/>
          </p:nvSpPr>
          <p:spPr>
            <a:xfrm>
              <a:off x="5104186" y="5272438"/>
              <a:ext cx="2063920" cy="12001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313" name="Group 312">
              <a:extLst>
                <a:ext uri="{FF2B5EF4-FFF2-40B4-BE49-F238E27FC236}">
                  <a16:creationId xmlns:a16="http://schemas.microsoft.com/office/drawing/2014/main" id="{1B056B79-87C1-4D20-AEED-A0804BAD6820}"/>
                </a:ext>
              </a:extLst>
            </p:cNvPr>
            <p:cNvGrpSpPr/>
            <p:nvPr/>
          </p:nvGrpSpPr>
          <p:grpSpPr>
            <a:xfrm>
              <a:off x="5108594" y="4995221"/>
              <a:ext cx="2057882" cy="1227680"/>
              <a:chOff x="6731000" y="4387364"/>
              <a:chExt cx="4305301" cy="2568431"/>
            </a:xfrm>
          </p:grpSpPr>
          <p:sp>
            <p:nvSpPr>
              <p:cNvPr id="314" name="Rectangle 313">
                <a:extLst>
                  <a:ext uri="{FF2B5EF4-FFF2-40B4-BE49-F238E27FC236}">
                    <a16:creationId xmlns:a16="http://schemas.microsoft.com/office/drawing/2014/main" id="{6F37BC44-5B6B-4025-A7C3-64B87D9A493F}"/>
                  </a:ext>
                </a:extLst>
              </p:cNvPr>
              <p:cNvSpPr/>
              <p:nvPr/>
            </p:nvSpPr>
            <p:spPr>
              <a:xfrm>
                <a:off x="6731000" y="4480568"/>
                <a:ext cx="4305301" cy="48676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15" name="Rectangle 314">
                <a:extLst>
                  <a:ext uri="{FF2B5EF4-FFF2-40B4-BE49-F238E27FC236}">
                    <a16:creationId xmlns:a16="http://schemas.microsoft.com/office/drawing/2014/main" id="{348CA475-C317-4A53-8F3A-A50C09426696}"/>
                  </a:ext>
                </a:extLst>
              </p:cNvPr>
              <p:cNvSpPr/>
              <p:nvPr/>
            </p:nvSpPr>
            <p:spPr>
              <a:xfrm>
                <a:off x="6791548" y="4387364"/>
                <a:ext cx="4171875" cy="2568431"/>
              </a:xfrm>
              <a:prstGeom prst="rect">
                <a:avLst/>
              </a:prstGeom>
            </p:spPr>
            <p:txBody>
              <a:bodyPr wrap="square">
                <a:spAutoFit/>
              </a:bodyPr>
              <a:lstStyle/>
              <a:p>
                <a:pPr algn="ctr" rtl="1"/>
                <a:r>
                  <a:rPr lang="fa-IR" sz="1385" b="1" dirty="0">
                    <a:solidFill>
                      <a:schemeClr val="accent5">
                        <a:lumMod val="75000"/>
                      </a:schemeClr>
                    </a:solidFill>
                    <a:cs typeface="B Roya" panose="00000400000000000000" pitchFamily="2" charset="-78"/>
                  </a:rPr>
                  <a:t>نولی پاریتی یا تجربه نکردن حتی یک زایمان: </a:t>
                </a:r>
                <a:r>
                  <a:rPr lang="fa-IR" sz="1385" b="1" dirty="0">
                    <a:solidFill>
                      <a:srgbClr val="FF0000"/>
                    </a:solidFill>
                    <a:cs typeface="B Roya" panose="00000400000000000000" pitchFamily="2" charset="-78"/>
                  </a:rPr>
                  <a:t>از عوامل خطر قطعی سرطان تخمدان </a:t>
                </a:r>
              </a:p>
            </p:txBody>
          </p:sp>
        </p:grpSp>
      </p:grpSp>
      <p:pic>
        <p:nvPicPr>
          <p:cNvPr id="307" name="Picture 306">
            <a:extLst>
              <a:ext uri="{FF2B5EF4-FFF2-40B4-BE49-F238E27FC236}">
                <a16:creationId xmlns:a16="http://schemas.microsoft.com/office/drawing/2014/main" id="{B3977D31-5171-4D0F-AE0C-462BA00435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95936" y="5877272"/>
            <a:ext cx="920736" cy="928107"/>
          </a:xfrm>
          <a:prstGeom prst="rect">
            <a:avLst/>
          </a:prstGeom>
        </p:spPr>
      </p:pic>
    </p:spTree>
    <p:extLst>
      <p:ext uri="{BB962C8B-B14F-4D97-AF65-F5344CB8AC3E}">
        <p14:creationId xmlns:p14="http://schemas.microsoft.com/office/powerpoint/2010/main" val="398474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18"/>
                                        </p:tgtEl>
                                        <p:attrNameLst>
                                          <p:attrName>style.visibility</p:attrName>
                                        </p:attrNameLst>
                                      </p:cBhvr>
                                      <p:to>
                                        <p:strVal val="visible"/>
                                      </p:to>
                                    </p:set>
                                    <p:animEffect transition="in" filter="barn(outVertical)">
                                      <p:cBhvr>
                                        <p:cTn id="10" dur="500"/>
                                        <p:tgtEl>
                                          <p:spTgt spid="218"/>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219"/>
                                        </p:tgtEl>
                                        <p:attrNameLst>
                                          <p:attrName>style.visibility</p:attrName>
                                        </p:attrNameLst>
                                      </p:cBhvr>
                                      <p:to>
                                        <p:strVal val="visible"/>
                                      </p:to>
                                    </p:set>
                                    <p:animEffect transition="in" filter="barn(outVertical)">
                                      <p:cBhvr>
                                        <p:cTn id="13" dur="500"/>
                                        <p:tgtEl>
                                          <p:spTgt spid="219"/>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220"/>
                                        </p:tgtEl>
                                        <p:attrNameLst>
                                          <p:attrName>style.visibility</p:attrName>
                                        </p:attrNameLst>
                                      </p:cBhvr>
                                      <p:to>
                                        <p:strVal val="visible"/>
                                      </p:to>
                                    </p:set>
                                    <p:animEffect transition="in" filter="barn(outVertical)">
                                      <p:cBhvr>
                                        <p:cTn id="16" dur="500"/>
                                        <p:tgtEl>
                                          <p:spTgt spid="220"/>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221"/>
                                        </p:tgtEl>
                                        <p:attrNameLst>
                                          <p:attrName>style.visibility</p:attrName>
                                        </p:attrNameLst>
                                      </p:cBhvr>
                                      <p:to>
                                        <p:strVal val="visible"/>
                                      </p:to>
                                    </p:set>
                                    <p:animEffect transition="in" filter="barn(outVertical)">
                                      <p:cBhvr>
                                        <p:cTn id="19" dur="500"/>
                                        <p:tgtEl>
                                          <p:spTgt spid="221"/>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222"/>
                                        </p:tgtEl>
                                        <p:attrNameLst>
                                          <p:attrName>style.visibility</p:attrName>
                                        </p:attrNameLst>
                                      </p:cBhvr>
                                      <p:to>
                                        <p:strVal val="visible"/>
                                      </p:to>
                                    </p:set>
                                    <p:animEffect transition="in" filter="barn(outVertical)">
                                      <p:cBhvr>
                                        <p:cTn id="22" dur="500"/>
                                        <p:tgtEl>
                                          <p:spTgt spid="222"/>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223"/>
                                        </p:tgtEl>
                                        <p:attrNameLst>
                                          <p:attrName>style.visibility</p:attrName>
                                        </p:attrNameLst>
                                      </p:cBhvr>
                                      <p:to>
                                        <p:strVal val="visible"/>
                                      </p:to>
                                    </p:set>
                                    <p:animEffect transition="in" filter="barn(outVertical)">
                                      <p:cBhvr>
                                        <p:cTn id="25" dur="500"/>
                                        <p:tgtEl>
                                          <p:spTgt spid="223"/>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224"/>
                                        </p:tgtEl>
                                        <p:attrNameLst>
                                          <p:attrName>style.visibility</p:attrName>
                                        </p:attrNameLst>
                                      </p:cBhvr>
                                      <p:to>
                                        <p:strVal val="visible"/>
                                      </p:to>
                                    </p:set>
                                    <p:animEffect transition="in" filter="barn(outVertical)">
                                      <p:cBhvr>
                                        <p:cTn id="28" dur="500"/>
                                        <p:tgtEl>
                                          <p:spTgt spid="224"/>
                                        </p:tgtEl>
                                      </p:cBhvr>
                                    </p:animEffect>
                                  </p:childTnLst>
                                </p:cTn>
                              </p:par>
                              <p:par>
                                <p:cTn id="29" presetID="16" presetClass="entr" presetSubtype="37" fill="hold" grpId="0" nodeType="withEffect">
                                  <p:stCondLst>
                                    <p:cond delay="0"/>
                                  </p:stCondLst>
                                  <p:childTnLst>
                                    <p:set>
                                      <p:cBhvr>
                                        <p:cTn id="30" dur="1" fill="hold">
                                          <p:stCondLst>
                                            <p:cond delay="0"/>
                                          </p:stCondLst>
                                        </p:cTn>
                                        <p:tgtEl>
                                          <p:spTgt spid="227"/>
                                        </p:tgtEl>
                                        <p:attrNameLst>
                                          <p:attrName>style.visibility</p:attrName>
                                        </p:attrNameLst>
                                      </p:cBhvr>
                                      <p:to>
                                        <p:strVal val="visible"/>
                                      </p:to>
                                    </p:set>
                                    <p:animEffect transition="in" filter="barn(outVertical)">
                                      <p:cBhvr>
                                        <p:cTn id="31" dur="500"/>
                                        <p:tgtEl>
                                          <p:spTgt spid="227"/>
                                        </p:tgtEl>
                                      </p:cBhvr>
                                    </p:animEffect>
                                  </p:childTnLst>
                                </p:cTn>
                              </p:par>
                              <p:par>
                                <p:cTn id="32" presetID="16" presetClass="entr" presetSubtype="37"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outVertical)">
                                      <p:cBhvr>
                                        <p:cTn id="34" dur="500"/>
                                        <p:tgtEl>
                                          <p:spTgt spid="7"/>
                                        </p:tgtEl>
                                      </p:cBhvr>
                                    </p:animEffect>
                                  </p:childTnLst>
                                </p:cTn>
                              </p:par>
                              <p:par>
                                <p:cTn id="35" presetID="16" presetClass="entr" presetSubtype="37"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outVertical)">
                                      <p:cBhvr>
                                        <p:cTn id="37" dur="500"/>
                                        <p:tgtEl>
                                          <p:spTgt spid="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outVertical)">
                                      <p:cBhvr>
                                        <p:cTn id="43" dur="500"/>
                                        <p:tgtEl>
                                          <p:spTgt spid="10"/>
                                        </p:tgtEl>
                                      </p:cBhvr>
                                    </p:animEffect>
                                  </p:childTnLst>
                                </p:cTn>
                              </p:par>
                              <p:par>
                                <p:cTn id="44" presetID="16" presetClass="entr" presetSubtype="37"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outVertical)">
                                      <p:cBhvr>
                                        <p:cTn id="46" dur="500"/>
                                        <p:tgtEl>
                                          <p:spTgt spid="11"/>
                                        </p:tgtEl>
                                      </p:cBhvr>
                                    </p:animEffect>
                                  </p:childTnLst>
                                </p:cTn>
                              </p:par>
                              <p:par>
                                <p:cTn id="47" presetID="16" presetClass="entr" presetSubtype="37"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arn(outVertical)">
                                      <p:cBhvr>
                                        <p:cTn id="49" dur="500"/>
                                        <p:tgtEl>
                                          <p:spTgt spid="12"/>
                                        </p:tgtEl>
                                      </p:cBhvr>
                                    </p:animEffect>
                                  </p:childTnLst>
                                </p:cTn>
                              </p:par>
                              <p:par>
                                <p:cTn id="50" presetID="16" presetClass="entr" presetSubtype="37" fill="hold" nodeType="withEffect">
                                  <p:stCondLst>
                                    <p:cond delay="0"/>
                                  </p:stCondLst>
                                  <p:childTnLst>
                                    <p:set>
                                      <p:cBhvr>
                                        <p:cTn id="51" dur="1" fill="hold">
                                          <p:stCondLst>
                                            <p:cond delay="0"/>
                                          </p:stCondLst>
                                        </p:cTn>
                                        <p:tgtEl>
                                          <p:spTgt spid="229"/>
                                        </p:tgtEl>
                                        <p:attrNameLst>
                                          <p:attrName>style.visibility</p:attrName>
                                        </p:attrNameLst>
                                      </p:cBhvr>
                                      <p:to>
                                        <p:strVal val="visible"/>
                                      </p:to>
                                    </p:set>
                                    <p:animEffect transition="in" filter="barn(outVertical)">
                                      <p:cBhvr>
                                        <p:cTn id="52" dur="500"/>
                                        <p:tgtEl>
                                          <p:spTgt spid="229"/>
                                        </p:tgtEl>
                                      </p:cBhvr>
                                    </p:animEffect>
                                  </p:childTnLst>
                                </p:cTn>
                              </p:par>
                              <p:par>
                                <p:cTn id="53" presetID="16" presetClass="entr" presetSubtype="37" fill="hold" nodeType="withEffect">
                                  <p:stCondLst>
                                    <p:cond delay="0"/>
                                  </p:stCondLst>
                                  <p:childTnLst>
                                    <p:set>
                                      <p:cBhvr>
                                        <p:cTn id="54" dur="1" fill="hold">
                                          <p:stCondLst>
                                            <p:cond delay="0"/>
                                          </p:stCondLst>
                                        </p:cTn>
                                        <p:tgtEl>
                                          <p:spTgt spid="231"/>
                                        </p:tgtEl>
                                        <p:attrNameLst>
                                          <p:attrName>style.visibility</p:attrName>
                                        </p:attrNameLst>
                                      </p:cBhvr>
                                      <p:to>
                                        <p:strVal val="visible"/>
                                      </p:to>
                                    </p:set>
                                    <p:animEffect transition="in" filter="barn(outVertical)">
                                      <p:cBhvr>
                                        <p:cTn id="55" dur="500"/>
                                        <p:tgtEl>
                                          <p:spTgt spid="231"/>
                                        </p:tgtEl>
                                      </p:cBhvr>
                                    </p:animEffect>
                                  </p:childTnLst>
                                </p:cTn>
                              </p:par>
                              <p:par>
                                <p:cTn id="56" presetID="16" presetClass="entr" presetSubtype="37" fill="hold" nodeType="withEffect">
                                  <p:stCondLst>
                                    <p:cond delay="0"/>
                                  </p:stCondLst>
                                  <p:childTnLst>
                                    <p:set>
                                      <p:cBhvr>
                                        <p:cTn id="57" dur="1" fill="hold">
                                          <p:stCondLst>
                                            <p:cond delay="0"/>
                                          </p:stCondLst>
                                        </p:cTn>
                                        <p:tgtEl>
                                          <p:spTgt spid="233"/>
                                        </p:tgtEl>
                                        <p:attrNameLst>
                                          <p:attrName>style.visibility</p:attrName>
                                        </p:attrNameLst>
                                      </p:cBhvr>
                                      <p:to>
                                        <p:strVal val="visible"/>
                                      </p:to>
                                    </p:set>
                                    <p:animEffect transition="in" filter="barn(outVertical)">
                                      <p:cBhvr>
                                        <p:cTn id="58" dur="500"/>
                                        <p:tgtEl>
                                          <p:spTgt spid="233"/>
                                        </p:tgtEl>
                                      </p:cBhvr>
                                    </p:animEffect>
                                  </p:childTnLst>
                                </p:cTn>
                              </p:par>
                              <p:par>
                                <p:cTn id="59" presetID="16" presetClass="entr" presetSubtype="37" fill="hold" nodeType="withEffect">
                                  <p:stCondLst>
                                    <p:cond delay="0"/>
                                  </p:stCondLst>
                                  <p:childTnLst>
                                    <p:set>
                                      <p:cBhvr>
                                        <p:cTn id="60" dur="1" fill="hold">
                                          <p:stCondLst>
                                            <p:cond delay="0"/>
                                          </p:stCondLst>
                                        </p:cTn>
                                        <p:tgtEl>
                                          <p:spTgt spid="234"/>
                                        </p:tgtEl>
                                        <p:attrNameLst>
                                          <p:attrName>style.visibility</p:attrName>
                                        </p:attrNameLst>
                                      </p:cBhvr>
                                      <p:to>
                                        <p:strVal val="visible"/>
                                      </p:to>
                                    </p:set>
                                    <p:animEffect transition="in" filter="barn(outVertical)">
                                      <p:cBhvr>
                                        <p:cTn id="61" dur="500"/>
                                        <p:tgtEl>
                                          <p:spTgt spid="234"/>
                                        </p:tgtEl>
                                      </p:cBhvr>
                                    </p:animEffect>
                                  </p:childTnLst>
                                </p:cTn>
                              </p:par>
                              <p:par>
                                <p:cTn id="62" presetID="16" presetClass="entr" presetSubtype="37" fill="hold" grpId="0" nodeType="withEffect">
                                  <p:stCondLst>
                                    <p:cond delay="0"/>
                                  </p:stCondLst>
                                  <p:childTnLst>
                                    <p:set>
                                      <p:cBhvr>
                                        <p:cTn id="63" dur="1" fill="hold">
                                          <p:stCondLst>
                                            <p:cond delay="0"/>
                                          </p:stCondLst>
                                        </p:cTn>
                                        <p:tgtEl>
                                          <p:spTgt spid="303"/>
                                        </p:tgtEl>
                                        <p:attrNameLst>
                                          <p:attrName>style.visibility</p:attrName>
                                        </p:attrNameLst>
                                      </p:cBhvr>
                                      <p:to>
                                        <p:strVal val="visible"/>
                                      </p:to>
                                    </p:set>
                                    <p:animEffect transition="in" filter="barn(outVertical)">
                                      <p:cBhvr>
                                        <p:cTn id="64" dur="500"/>
                                        <p:tgtEl>
                                          <p:spTgt spid="303"/>
                                        </p:tgtEl>
                                      </p:cBhvr>
                                    </p:animEffect>
                                  </p:childTnLst>
                                </p:cTn>
                              </p:par>
                              <p:par>
                                <p:cTn id="65" presetID="16" presetClass="entr" presetSubtype="37" fill="hold" nodeType="withEffect">
                                  <p:stCondLst>
                                    <p:cond delay="0"/>
                                  </p:stCondLst>
                                  <p:childTnLst>
                                    <p:set>
                                      <p:cBhvr>
                                        <p:cTn id="66" dur="1" fill="hold">
                                          <p:stCondLst>
                                            <p:cond delay="0"/>
                                          </p:stCondLst>
                                        </p:cTn>
                                        <p:tgtEl>
                                          <p:spTgt spid="310"/>
                                        </p:tgtEl>
                                        <p:attrNameLst>
                                          <p:attrName>style.visibility</p:attrName>
                                        </p:attrNameLst>
                                      </p:cBhvr>
                                      <p:to>
                                        <p:strVal val="visible"/>
                                      </p:to>
                                    </p:set>
                                    <p:animEffect transition="in" filter="barn(outVertical)">
                                      <p:cBhvr>
                                        <p:cTn id="67" dur="500"/>
                                        <p:tgtEl>
                                          <p:spTgt spid="310"/>
                                        </p:tgtEl>
                                      </p:cBhvr>
                                    </p:animEffect>
                                  </p:childTnLst>
                                </p:cTn>
                              </p:par>
                              <p:par>
                                <p:cTn id="68" presetID="16" presetClass="entr" presetSubtype="37" fill="hold" nodeType="withEffect">
                                  <p:stCondLst>
                                    <p:cond delay="0"/>
                                  </p:stCondLst>
                                  <p:childTnLst>
                                    <p:set>
                                      <p:cBhvr>
                                        <p:cTn id="69" dur="1" fill="hold">
                                          <p:stCondLst>
                                            <p:cond delay="0"/>
                                          </p:stCondLst>
                                        </p:cTn>
                                        <p:tgtEl>
                                          <p:spTgt spid="311"/>
                                        </p:tgtEl>
                                        <p:attrNameLst>
                                          <p:attrName>style.visibility</p:attrName>
                                        </p:attrNameLst>
                                      </p:cBhvr>
                                      <p:to>
                                        <p:strVal val="visible"/>
                                      </p:to>
                                    </p:set>
                                    <p:animEffect transition="in" filter="barn(outVertical)">
                                      <p:cBhvr>
                                        <p:cTn id="70" dur="5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8" grpId="0" animBg="1"/>
      <p:bldP spid="219" grpId="0" animBg="1"/>
      <p:bldP spid="220" grpId="0" animBg="1"/>
      <p:bldP spid="221" grpId="0" animBg="1"/>
      <p:bldP spid="222" grpId="0" animBg="1"/>
      <p:bldP spid="223" grpId="0" animBg="1"/>
      <p:bldP spid="224" grpId="0" animBg="1"/>
      <p:bldP spid="227" grpId="0"/>
      <p:bldP spid="9" grpId="0"/>
      <p:bldP spid="10" grpId="0"/>
      <p:bldP spid="12" grpId="0"/>
      <p:bldP spid="30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04660311-D9E8-459A-835F-13BC67FBF53B}"/>
              </a:ext>
            </a:extLst>
          </p:cNvPr>
          <p:cNvSpPr/>
          <p:nvPr/>
        </p:nvSpPr>
        <p:spPr>
          <a:xfrm>
            <a:off x="3380838" y="1602980"/>
            <a:ext cx="2246680" cy="2305519"/>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8" name="Rectangle 217">
            <a:extLst>
              <a:ext uri="{FF2B5EF4-FFF2-40B4-BE49-F238E27FC236}">
                <a16:creationId xmlns:a16="http://schemas.microsoft.com/office/drawing/2014/main" id="{5DA068A3-7F22-46E1-B249-D85E8221B482}"/>
              </a:ext>
            </a:extLst>
          </p:cNvPr>
          <p:cNvSpPr/>
          <p:nvPr/>
        </p:nvSpPr>
        <p:spPr>
          <a:xfrm>
            <a:off x="3236258" y="3107869"/>
            <a:ext cx="2659275" cy="8522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9" name="Rectangle 218">
            <a:extLst>
              <a:ext uri="{FF2B5EF4-FFF2-40B4-BE49-F238E27FC236}">
                <a16:creationId xmlns:a16="http://schemas.microsoft.com/office/drawing/2014/main" id="{0EB2E191-9D9B-4C6A-8ACC-325A89E55F99}"/>
              </a:ext>
            </a:extLst>
          </p:cNvPr>
          <p:cNvSpPr/>
          <p:nvPr/>
        </p:nvSpPr>
        <p:spPr>
          <a:xfrm>
            <a:off x="3236258" y="3225054"/>
            <a:ext cx="2659275" cy="8522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0" name="Rectangle 219">
            <a:extLst>
              <a:ext uri="{FF2B5EF4-FFF2-40B4-BE49-F238E27FC236}">
                <a16:creationId xmlns:a16="http://schemas.microsoft.com/office/drawing/2014/main" id="{E77B459A-0F91-4C8E-9F9B-A3FEC6BE78B2}"/>
              </a:ext>
            </a:extLst>
          </p:cNvPr>
          <p:cNvSpPr/>
          <p:nvPr/>
        </p:nvSpPr>
        <p:spPr>
          <a:xfrm>
            <a:off x="3236258" y="2990683"/>
            <a:ext cx="2659275" cy="85228"/>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1" name="Rectangle 220">
            <a:extLst>
              <a:ext uri="{FF2B5EF4-FFF2-40B4-BE49-F238E27FC236}">
                <a16:creationId xmlns:a16="http://schemas.microsoft.com/office/drawing/2014/main" id="{A3B83675-500D-45D8-BEBA-A310DC61A224}"/>
              </a:ext>
            </a:extLst>
          </p:cNvPr>
          <p:cNvSpPr/>
          <p:nvPr/>
        </p:nvSpPr>
        <p:spPr>
          <a:xfrm>
            <a:off x="3065706" y="3342237"/>
            <a:ext cx="3000377" cy="100785"/>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dirty="0"/>
          </a:p>
        </p:txBody>
      </p:sp>
      <p:sp>
        <p:nvSpPr>
          <p:cNvPr id="222" name="Rectangle 221">
            <a:extLst>
              <a:ext uri="{FF2B5EF4-FFF2-40B4-BE49-F238E27FC236}">
                <a16:creationId xmlns:a16="http://schemas.microsoft.com/office/drawing/2014/main" id="{D3351390-7A1D-4905-AB7C-BB682FF08C1E}"/>
              </a:ext>
            </a:extLst>
          </p:cNvPr>
          <p:cNvSpPr/>
          <p:nvPr/>
        </p:nvSpPr>
        <p:spPr>
          <a:xfrm>
            <a:off x="3065706" y="2873495"/>
            <a:ext cx="3000377" cy="85229"/>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3" name="Oval 222">
            <a:extLst>
              <a:ext uri="{FF2B5EF4-FFF2-40B4-BE49-F238E27FC236}">
                <a16:creationId xmlns:a16="http://schemas.microsoft.com/office/drawing/2014/main" id="{B7B66823-BE52-4A28-AA08-90FF09702CD7}"/>
              </a:ext>
            </a:extLst>
          </p:cNvPr>
          <p:cNvSpPr/>
          <p:nvPr/>
        </p:nvSpPr>
        <p:spPr>
          <a:xfrm>
            <a:off x="5755139" y="2660439"/>
            <a:ext cx="871538" cy="89436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4" name="Oval 223">
            <a:extLst>
              <a:ext uri="{FF2B5EF4-FFF2-40B4-BE49-F238E27FC236}">
                <a16:creationId xmlns:a16="http://schemas.microsoft.com/office/drawing/2014/main" id="{FBF36C01-21E2-4BE7-85B4-9ABA1708AE24}"/>
              </a:ext>
            </a:extLst>
          </p:cNvPr>
          <p:cNvSpPr/>
          <p:nvPr/>
        </p:nvSpPr>
        <p:spPr>
          <a:xfrm>
            <a:off x="2410663" y="2660439"/>
            <a:ext cx="871538" cy="89436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27" name="Rectangle 226">
            <a:extLst>
              <a:ext uri="{FF2B5EF4-FFF2-40B4-BE49-F238E27FC236}">
                <a16:creationId xmlns:a16="http://schemas.microsoft.com/office/drawing/2014/main" id="{3D78CB65-8D3D-4C3A-BDD1-5722E3BF9D27}"/>
              </a:ext>
            </a:extLst>
          </p:cNvPr>
          <p:cNvSpPr/>
          <p:nvPr/>
        </p:nvSpPr>
        <p:spPr>
          <a:xfrm>
            <a:off x="3006497" y="2938606"/>
            <a:ext cx="2978403" cy="423962"/>
          </a:xfrm>
          <a:prstGeom prst="rect">
            <a:avLst/>
          </a:prstGeom>
        </p:spPr>
        <p:txBody>
          <a:bodyPr wrap="square">
            <a:spAutoFit/>
          </a:bodyPr>
          <a:lstStyle/>
          <a:p>
            <a:pPr algn="ctr" rtl="1"/>
            <a:r>
              <a:rPr lang="fa-IR" sz="2155" b="1" dirty="0">
                <a:solidFill>
                  <a:schemeClr val="accent1">
                    <a:lumMod val="75000"/>
                  </a:schemeClr>
                </a:solidFill>
                <a:cs typeface="B Roya" panose="00000400000000000000" pitchFamily="2" charset="-78"/>
              </a:rPr>
              <a:t>فواید بارداری و شیردهی </a:t>
            </a:r>
          </a:p>
        </p:txBody>
      </p:sp>
      <p:grpSp>
        <p:nvGrpSpPr>
          <p:cNvPr id="7" name="Group 6">
            <a:extLst>
              <a:ext uri="{FF2B5EF4-FFF2-40B4-BE49-F238E27FC236}">
                <a16:creationId xmlns:a16="http://schemas.microsoft.com/office/drawing/2014/main" id="{D2EA8DA1-253A-4EB1-BF10-679B0CD28279}"/>
              </a:ext>
            </a:extLst>
          </p:cNvPr>
          <p:cNvGrpSpPr/>
          <p:nvPr/>
        </p:nvGrpSpPr>
        <p:grpSpPr>
          <a:xfrm>
            <a:off x="1476424" y="3477260"/>
            <a:ext cx="6211068" cy="479617"/>
            <a:chOff x="2157561" y="335330"/>
            <a:chExt cx="8281424" cy="623169"/>
          </a:xfrm>
        </p:grpSpPr>
        <p:sp>
          <p:nvSpPr>
            <p:cNvPr id="150" name="Rectangle 149">
              <a:extLst>
                <a:ext uri="{FF2B5EF4-FFF2-40B4-BE49-F238E27FC236}">
                  <a16:creationId xmlns:a16="http://schemas.microsoft.com/office/drawing/2014/main" id="{765054E9-2B3B-4216-A4C4-8ABACBA40337}"/>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51" name="Rectangle 150">
              <a:extLst>
                <a:ext uri="{FF2B5EF4-FFF2-40B4-BE49-F238E27FC236}">
                  <a16:creationId xmlns:a16="http://schemas.microsoft.com/office/drawing/2014/main" id="{1C750F48-C869-471E-B874-FBD809D8DFBF}"/>
                </a:ext>
              </a:extLst>
            </p:cNvPr>
            <p:cNvSpPr/>
            <p:nvPr/>
          </p:nvSpPr>
          <p:spPr>
            <a:xfrm rot="5400000">
              <a:off x="6142269" y="-3338217"/>
              <a:ext cx="312008" cy="8281424"/>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dirty="0"/>
            </a:p>
          </p:txBody>
        </p:sp>
        <p:grpSp>
          <p:nvGrpSpPr>
            <p:cNvPr id="152" name="Group 151">
              <a:extLst>
                <a:ext uri="{FF2B5EF4-FFF2-40B4-BE49-F238E27FC236}">
                  <a16:creationId xmlns:a16="http://schemas.microsoft.com/office/drawing/2014/main" id="{2C355D4D-E5FA-4CF8-971D-EC7965C1373D}"/>
                </a:ext>
              </a:extLst>
            </p:cNvPr>
            <p:cNvGrpSpPr/>
            <p:nvPr/>
          </p:nvGrpSpPr>
          <p:grpSpPr>
            <a:xfrm>
              <a:off x="3915040" y="425878"/>
              <a:ext cx="4766466" cy="185092"/>
              <a:chOff x="3556180" y="411943"/>
              <a:chExt cx="5125326" cy="199027"/>
            </a:xfrm>
          </p:grpSpPr>
          <p:grpSp>
            <p:nvGrpSpPr>
              <p:cNvPr id="153" name="Group 152">
                <a:extLst>
                  <a:ext uri="{FF2B5EF4-FFF2-40B4-BE49-F238E27FC236}">
                    <a16:creationId xmlns:a16="http://schemas.microsoft.com/office/drawing/2014/main" id="{DE4DCAB3-D3A9-4D57-8794-6ED9AEE1DECF}"/>
                  </a:ext>
                </a:extLst>
              </p:cNvPr>
              <p:cNvGrpSpPr/>
              <p:nvPr/>
            </p:nvGrpSpPr>
            <p:grpSpPr>
              <a:xfrm>
                <a:off x="7640829" y="411943"/>
                <a:ext cx="1040677" cy="199027"/>
                <a:chOff x="7358980" y="136843"/>
                <a:chExt cx="1040677" cy="199027"/>
              </a:xfrm>
            </p:grpSpPr>
            <p:sp>
              <p:nvSpPr>
                <p:cNvPr id="206" name="Oval 205">
                  <a:extLst>
                    <a:ext uri="{FF2B5EF4-FFF2-40B4-BE49-F238E27FC236}">
                      <a16:creationId xmlns:a16="http://schemas.microsoft.com/office/drawing/2014/main" id="{5FB5A613-52EE-4247-B64E-3EEBD7D4E12F}"/>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7" name="Oval 206">
                  <a:extLst>
                    <a:ext uri="{FF2B5EF4-FFF2-40B4-BE49-F238E27FC236}">
                      <a16:creationId xmlns:a16="http://schemas.microsoft.com/office/drawing/2014/main" id="{C7B7CEE5-B0D4-4476-8E25-04B7804C9D1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8" name="Oval 207">
                  <a:extLst>
                    <a:ext uri="{FF2B5EF4-FFF2-40B4-BE49-F238E27FC236}">
                      <a16:creationId xmlns:a16="http://schemas.microsoft.com/office/drawing/2014/main" id="{917A2151-2037-48E0-89D3-E6EE2B61680E}"/>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9" name="Oval 208">
                  <a:extLst>
                    <a:ext uri="{FF2B5EF4-FFF2-40B4-BE49-F238E27FC236}">
                      <a16:creationId xmlns:a16="http://schemas.microsoft.com/office/drawing/2014/main" id="{2ADE8AD1-8063-4BE6-AD28-2B5CBF977E8C}"/>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0" name="Oval 209">
                  <a:extLst>
                    <a:ext uri="{FF2B5EF4-FFF2-40B4-BE49-F238E27FC236}">
                      <a16:creationId xmlns:a16="http://schemas.microsoft.com/office/drawing/2014/main" id="{BA1C2912-8A25-44C8-B959-AED859C5C4F0}"/>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1" name="Oval 210">
                  <a:extLst>
                    <a:ext uri="{FF2B5EF4-FFF2-40B4-BE49-F238E27FC236}">
                      <a16:creationId xmlns:a16="http://schemas.microsoft.com/office/drawing/2014/main" id="{4620E021-88F1-4574-8524-7BF0CF5A25F2}"/>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2" name="Oval 211">
                  <a:extLst>
                    <a:ext uri="{FF2B5EF4-FFF2-40B4-BE49-F238E27FC236}">
                      <a16:creationId xmlns:a16="http://schemas.microsoft.com/office/drawing/2014/main" id="{4AF58148-CBDA-450C-815B-1713A48E1129}"/>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3" name="Oval 212">
                  <a:extLst>
                    <a:ext uri="{FF2B5EF4-FFF2-40B4-BE49-F238E27FC236}">
                      <a16:creationId xmlns:a16="http://schemas.microsoft.com/office/drawing/2014/main" id="{EDC7555B-6085-4D8D-ACE5-4B1970C861F1}"/>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4" name="Oval 213">
                  <a:extLst>
                    <a:ext uri="{FF2B5EF4-FFF2-40B4-BE49-F238E27FC236}">
                      <a16:creationId xmlns:a16="http://schemas.microsoft.com/office/drawing/2014/main" id="{17F74032-1681-44C6-984E-0A8205BF28F0}"/>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5" name="Oval 214">
                  <a:extLst>
                    <a:ext uri="{FF2B5EF4-FFF2-40B4-BE49-F238E27FC236}">
                      <a16:creationId xmlns:a16="http://schemas.microsoft.com/office/drawing/2014/main" id="{ACE2E8E8-8666-4605-B5D0-711AB6E082E0}"/>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6" name="Oval 215">
                  <a:extLst>
                    <a:ext uri="{FF2B5EF4-FFF2-40B4-BE49-F238E27FC236}">
                      <a16:creationId xmlns:a16="http://schemas.microsoft.com/office/drawing/2014/main" id="{B9534E83-0575-4C67-9D7A-E833ADFB5D17}"/>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17" name="Oval 216">
                  <a:extLst>
                    <a:ext uri="{FF2B5EF4-FFF2-40B4-BE49-F238E27FC236}">
                      <a16:creationId xmlns:a16="http://schemas.microsoft.com/office/drawing/2014/main" id="{3C47207B-E0C0-45D4-9E95-31D2A2449F40}"/>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54" name="Group 153">
                <a:extLst>
                  <a:ext uri="{FF2B5EF4-FFF2-40B4-BE49-F238E27FC236}">
                    <a16:creationId xmlns:a16="http://schemas.microsoft.com/office/drawing/2014/main" id="{67FC7A9E-3786-44CB-B4FC-B342526A6BEE}"/>
                  </a:ext>
                </a:extLst>
              </p:cNvPr>
              <p:cNvGrpSpPr/>
              <p:nvPr/>
            </p:nvGrpSpPr>
            <p:grpSpPr>
              <a:xfrm>
                <a:off x="6617372" y="411943"/>
                <a:ext cx="1040677" cy="199027"/>
                <a:chOff x="7358980" y="136843"/>
                <a:chExt cx="1040677" cy="199027"/>
              </a:xfrm>
            </p:grpSpPr>
            <p:sp>
              <p:nvSpPr>
                <p:cNvPr id="194" name="Oval 193">
                  <a:extLst>
                    <a:ext uri="{FF2B5EF4-FFF2-40B4-BE49-F238E27FC236}">
                      <a16:creationId xmlns:a16="http://schemas.microsoft.com/office/drawing/2014/main" id="{87D14402-05D3-4352-A8D2-C45E23A71570}"/>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5" name="Oval 194">
                  <a:extLst>
                    <a:ext uri="{FF2B5EF4-FFF2-40B4-BE49-F238E27FC236}">
                      <a16:creationId xmlns:a16="http://schemas.microsoft.com/office/drawing/2014/main" id="{B9C6742B-5024-432A-AA40-13E723D759C9}"/>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6" name="Oval 195">
                  <a:extLst>
                    <a:ext uri="{FF2B5EF4-FFF2-40B4-BE49-F238E27FC236}">
                      <a16:creationId xmlns:a16="http://schemas.microsoft.com/office/drawing/2014/main" id="{9B9DCAC8-0267-40A2-9B49-F4EAD26A2697}"/>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7" name="Oval 196">
                  <a:extLst>
                    <a:ext uri="{FF2B5EF4-FFF2-40B4-BE49-F238E27FC236}">
                      <a16:creationId xmlns:a16="http://schemas.microsoft.com/office/drawing/2014/main" id="{31AD1FD2-6F2E-4B44-809A-916C297DF5B0}"/>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8" name="Oval 197">
                  <a:extLst>
                    <a:ext uri="{FF2B5EF4-FFF2-40B4-BE49-F238E27FC236}">
                      <a16:creationId xmlns:a16="http://schemas.microsoft.com/office/drawing/2014/main" id="{011C320B-81EE-4D45-9DB7-975934CD6E02}"/>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9" name="Oval 198">
                  <a:extLst>
                    <a:ext uri="{FF2B5EF4-FFF2-40B4-BE49-F238E27FC236}">
                      <a16:creationId xmlns:a16="http://schemas.microsoft.com/office/drawing/2014/main" id="{F4C636E7-B9A9-437E-A2D5-2321A404AF02}"/>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0" name="Oval 199">
                  <a:extLst>
                    <a:ext uri="{FF2B5EF4-FFF2-40B4-BE49-F238E27FC236}">
                      <a16:creationId xmlns:a16="http://schemas.microsoft.com/office/drawing/2014/main" id="{A1E8F759-D96E-4ED7-8C66-23B9EF2036BC}"/>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1" name="Oval 200">
                  <a:extLst>
                    <a:ext uri="{FF2B5EF4-FFF2-40B4-BE49-F238E27FC236}">
                      <a16:creationId xmlns:a16="http://schemas.microsoft.com/office/drawing/2014/main" id="{71D693C4-0EAA-48AB-87F4-F694319F8E8C}"/>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2" name="Oval 201">
                  <a:extLst>
                    <a:ext uri="{FF2B5EF4-FFF2-40B4-BE49-F238E27FC236}">
                      <a16:creationId xmlns:a16="http://schemas.microsoft.com/office/drawing/2014/main" id="{F7A39E34-A16E-4E08-8CA8-08F8622A8988}"/>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3" name="Oval 202">
                  <a:extLst>
                    <a:ext uri="{FF2B5EF4-FFF2-40B4-BE49-F238E27FC236}">
                      <a16:creationId xmlns:a16="http://schemas.microsoft.com/office/drawing/2014/main" id="{572E918D-2B00-4BD3-BB0C-D0BB38B74E22}"/>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4" name="Oval 203">
                  <a:extLst>
                    <a:ext uri="{FF2B5EF4-FFF2-40B4-BE49-F238E27FC236}">
                      <a16:creationId xmlns:a16="http://schemas.microsoft.com/office/drawing/2014/main" id="{F13D64AB-418C-4652-91A9-F98BD930FD72}"/>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05" name="Oval 204">
                  <a:extLst>
                    <a:ext uri="{FF2B5EF4-FFF2-40B4-BE49-F238E27FC236}">
                      <a16:creationId xmlns:a16="http://schemas.microsoft.com/office/drawing/2014/main" id="{7ED77B30-5590-4E08-B2CA-F22B67672F2D}"/>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55" name="Group 154">
                <a:extLst>
                  <a:ext uri="{FF2B5EF4-FFF2-40B4-BE49-F238E27FC236}">
                    <a16:creationId xmlns:a16="http://schemas.microsoft.com/office/drawing/2014/main" id="{7EC39385-64BC-4F40-A8BF-2CE6511F1DBF}"/>
                  </a:ext>
                </a:extLst>
              </p:cNvPr>
              <p:cNvGrpSpPr/>
              <p:nvPr/>
            </p:nvGrpSpPr>
            <p:grpSpPr>
              <a:xfrm>
                <a:off x="5592305" y="411943"/>
                <a:ext cx="1040677" cy="199027"/>
                <a:chOff x="7358980" y="136843"/>
                <a:chExt cx="1040677" cy="199027"/>
              </a:xfrm>
            </p:grpSpPr>
            <p:sp>
              <p:nvSpPr>
                <p:cNvPr id="182" name="Oval 181">
                  <a:extLst>
                    <a:ext uri="{FF2B5EF4-FFF2-40B4-BE49-F238E27FC236}">
                      <a16:creationId xmlns:a16="http://schemas.microsoft.com/office/drawing/2014/main" id="{58E04D79-F794-4F71-9EAC-0755B139E259}"/>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3" name="Oval 182">
                  <a:extLst>
                    <a:ext uri="{FF2B5EF4-FFF2-40B4-BE49-F238E27FC236}">
                      <a16:creationId xmlns:a16="http://schemas.microsoft.com/office/drawing/2014/main" id="{5046191C-2F90-4DB6-8917-8BEBFC2BFDE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4" name="Oval 183">
                  <a:extLst>
                    <a:ext uri="{FF2B5EF4-FFF2-40B4-BE49-F238E27FC236}">
                      <a16:creationId xmlns:a16="http://schemas.microsoft.com/office/drawing/2014/main" id="{6E1C2390-7D1B-4E6E-BA2F-7FE7B65D06EC}"/>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5" name="Oval 184">
                  <a:extLst>
                    <a:ext uri="{FF2B5EF4-FFF2-40B4-BE49-F238E27FC236}">
                      <a16:creationId xmlns:a16="http://schemas.microsoft.com/office/drawing/2014/main" id="{7A699691-3852-4052-A3BD-DDAE79BF6193}"/>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6" name="Oval 185">
                  <a:extLst>
                    <a:ext uri="{FF2B5EF4-FFF2-40B4-BE49-F238E27FC236}">
                      <a16:creationId xmlns:a16="http://schemas.microsoft.com/office/drawing/2014/main" id="{8E98FCEC-8059-41CB-8148-4EDDD58D9B50}"/>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7" name="Oval 186">
                  <a:extLst>
                    <a:ext uri="{FF2B5EF4-FFF2-40B4-BE49-F238E27FC236}">
                      <a16:creationId xmlns:a16="http://schemas.microsoft.com/office/drawing/2014/main" id="{25D9423C-E2CA-4BA1-B5BF-7E9AE4F358CD}"/>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8" name="Oval 187">
                  <a:extLst>
                    <a:ext uri="{FF2B5EF4-FFF2-40B4-BE49-F238E27FC236}">
                      <a16:creationId xmlns:a16="http://schemas.microsoft.com/office/drawing/2014/main" id="{4FA8092C-8E8F-400E-8484-49F12EA7B506}"/>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9" name="Oval 188">
                  <a:extLst>
                    <a:ext uri="{FF2B5EF4-FFF2-40B4-BE49-F238E27FC236}">
                      <a16:creationId xmlns:a16="http://schemas.microsoft.com/office/drawing/2014/main" id="{69DDB112-E4F3-409E-8639-D048C6647FEF}"/>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0" name="Oval 189">
                  <a:extLst>
                    <a:ext uri="{FF2B5EF4-FFF2-40B4-BE49-F238E27FC236}">
                      <a16:creationId xmlns:a16="http://schemas.microsoft.com/office/drawing/2014/main" id="{9DB55099-4CDF-4BAC-A08D-BCB07450C367}"/>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1" name="Oval 190">
                  <a:extLst>
                    <a:ext uri="{FF2B5EF4-FFF2-40B4-BE49-F238E27FC236}">
                      <a16:creationId xmlns:a16="http://schemas.microsoft.com/office/drawing/2014/main" id="{56695AD3-ACE3-4982-8474-C799867DE042}"/>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2" name="Oval 191">
                  <a:extLst>
                    <a:ext uri="{FF2B5EF4-FFF2-40B4-BE49-F238E27FC236}">
                      <a16:creationId xmlns:a16="http://schemas.microsoft.com/office/drawing/2014/main" id="{BA60A379-0BC5-4941-8629-5CB1C25F0174}"/>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93" name="Oval 192">
                  <a:extLst>
                    <a:ext uri="{FF2B5EF4-FFF2-40B4-BE49-F238E27FC236}">
                      <a16:creationId xmlns:a16="http://schemas.microsoft.com/office/drawing/2014/main" id="{3B62D3F3-C38C-450A-AAED-5B00BD686E1C}"/>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56" name="Group 155">
                <a:extLst>
                  <a:ext uri="{FF2B5EF4-FFF2-40B4-BE49-F238E27FC236}">
                    <a16:creationId xmlns:a16="http://schemas.microsoft.com/office/drawing/2014/main" id="{8CB21A83-E7BE-45ED-ADCA-8269BDD338DF}"/>
                  </a:ext>
                </a:extLst>
              </p:cNvPr>
              <p:cNvGrpSpPr/>
              <p:nvPr/>
            </p:nvGrpSpPr>
            <p:grpSpPr>
              <a:xfrm>
                <a:off x="4568848" y="411943"/>
                <a:ext cx="1040677" cy="199027"/>
                <a:chOff x="7358980" y="136843"/>
                <a:chExt cx="1040677" cy="199027"/>
              </a:xfrm>
            </p:grpSpPr>
            <p:sp>
              <p:nvSpPr>
                <p:cNvPr id="170" name="Oval 169">
                  <a:extLst>
                    <a:ext uri="{FF2B5EF4-FFF2-40B4-BE49-F238E27FC236}">
                      <a16:creationId xmlns:a16="http://schemas.microsoft.com/office/drawing/2014/main" id="{75111933-1A4C-416B-B864-CB51D9A912B6}"/>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1" name="Oval 170">
                  <a:extLst>
                    <a:ext uri="{FF2B5EF4-FFF2-40B4-BE49-F238E27FC236}">
                      <a16:creationId xmlns:a16="http://schemas.microsoft.com/office/drawing/2014/main" id="{7718EA17-7381-4355-9A5E-60D0D11D833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2" name="Oval 171">
                  <a:extLst>
                    <a:ext uri="{FF2B5EF4-FFF2-40B4-BE49-F238E27FC236}">
                      <a16:creationId xmlns:a16="http://schemas.microsoft.com/office/drawing/2014/main" id="{8EF542E0-028E-434B-93A1-EC1D9CA365BC}"/>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3" name="Oval 172">
                  <a:extLst>
                    <a:ext uri="{FF2B5EF4-FFF2-40B4-BE49-F238E27FC236}">
                      <a16:creationId xmlns:a16="http://schemas.microsoft.com/office/drawing/2014/main" id="{DDCED571-1388-4F4D-8ED6-F08ABB31D386}"/>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4" name="Oval 173">
                  <a:extLst>
                    <a:ext uri="{FF2B5EF4-FFF2-40B4-BE49-F238E27FC236}">
                      <a16:creationId xmlns:a16="http://schemas.microsoft.com/office/drawing/2014/main" id="{F0A1F190-88B1-4212-B13B-A589AE374E8E}"/>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5" name="Oval 174">
                  <a:extLst>
                    <a:ext uri="{FF2B5EF4-FFF2-40B4-BE49-F238E27FC236}">
                      <a16:creationId xmlns:a16="http://schemas.microsoft.com/office/drawing/2014/main" id="{31B7992E-4D02-4944-AFE8-97ABBCE37EE2}"/>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6" name="Oval 175">
                  <a:extLst>
                    <a:ext uri="{FF2B5EF4-FFF2-40B4-BE49-F238E27FC236}">
                      <a16:creationId xmlns:a16="http://schemas.microsoft.com/office/drawing/2014/main" id="{3B8E6628-773E-4A81-AF38-C5E5748F7810}"/>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7" name="Oval 176">
                  <a:extLst>
                    <a:ext uri="{FF2B5EF4-FFF2-40B4-BE49-F238E27FC236}">
                      <a16:creationId xmlns:a16="http://schemas.microsoft.com/office/drawing/2014/main" id="{87A56ABD-B377-4A43-A187-7C67E22B802B}"/>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8" name="Oval 177">
                  <a:extLst>
                    <a:ext uri="{FF2B5EF4-FFF2-40B4-BE49-F238E27FC236}">
                      <a16:creationId xmlns:a16="http://schemas.microsoft.com/office/drawing/2014/main" id="{39B4DA60-5639-4ECB-822A-F1331C7A7337}"/>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79" name="Oval 178">
                  <a:extLst>
                    <a:ext uri="{FF2B5EF4-FFF2-40B4-BE49-F238E27FC236}">
                      <a16:creationId xmlns:a16="http://schemas.microsoft.com/office/drawing/2014/main" id="{9C68417E-BEA6-4D0C-9846-01173F1971CE}"/>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0" name="Oval 179">
                  <a:extLst>
                    <a:ext uri="{FF2B5EF4-FFF2-40B4-BE49-F238E27FC236}">
                      <a16:creationId xmlns:a16="http://schemas.microsoft.com/office/drawing/2014/main" id="{2CE05E07-E0FD-468E-8EA4-6E83C7ECDD53}"/>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81" name="Oval 180">
                  <a:extLst>
                    <a:ext uri="{FF2B5EF4-FFF2-40B4-BE49-F238E27FC236}">
                      <a16:creationId xmlns:a16="http://schemas.microsoft.com/office/drawing/2014/main" id="{AA883138-0AFD-4A0D-985E-E2AA8AD34852}"/>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57" name="Group 156">
                <a:extLst>
                  <a:ext uri="{FF2B5EF4-FFF2-40B4-BE49-F238E27FC236}">
                    <a16:creationId xmlns:a16="http://schemas.microsoft.com/office/drawing/2014/main" id="{74F84E25-0FFB-4CFA-8D7A-4F9B796B6DC7}"/>
                  </a:ext>
                </a:extLst>
              </p:cNvPr>
              <p:cNvGrpSpPr/>
              <p:nvPr/>
            </p:nvGrpSpPr>
            <p:grpSpPr>
              <a:xfrm>
                <a:off x="3556180" y="411943"/>
                <a:ext cx="1040677" cy="199027"/>
                <a:chOff x="7358980" y="136843"/>
                <a:chExt cx="1040677" cy="199027"/>
              </a:xfrm>
            </p:grpSpPr>
            <p:sp>
              <p:nvSpPr>
                <p:cNvPr id="158" name="Oval 157">
                  <a:extLst>
                    <a:ext uri="{FF2B5EF4-FFF2-40B4-BE49-F238E27FC236}">
                      <a16:creationId xmlns:a16="http://schemas.microsoft.com/office/drawing/2014/main" id="{1994A474-D172-4E3B-8276-3128C8AC2937}"/>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59" name="Oval 158">
                  <a:extLst>
                    <a:ext uri="{FF2B5EF4-FFF2-40B4-BE49-F238E27FC236}">
                      <a16:creationId xmlns:a16="http://schemas.microsoft.com/office/drawing/2014/main" id="{84342702-84D8-42B2-99C6-11FC3B7A2A1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0" name="Oval 159">
                  <a:extLst>
                    <a:ext uri="{FF2B5EF4-FFF2-40B4-BE49-F238E27FC236}">
                      <a16:creationId xmlns:a16="http://schemas.microsoft.com/office/drawing/2014/main" id="{2B556237-4366-4132-8137-BE4A7517F4AC}"/>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1" name="Oval 160">
                  <a:extLst>
                    <a:ext uri="{FF2B5EF4-FFF2-40B4-BE49-F238E27FC236}">
                      <a16:creationId xmlns:a16="http://schemas.microsoft.com/office/drawing/2014/main" id="{A4A9F833-2004-46AA-8F3D-D75F39FF8D0F}"/>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2" name="Oval 161">
                  <a:extLst>
                    <a:ext uri="{FF2B5EF4-FFF2-40B4-BE49-F238E27FC236}">
                      <a16:creationId xmlns:a16="http://schemas.microsoft.com/office/drawing/2014/main" id="{BDF9F7B8-C3D8-4A5A-87F2-22735B1349ED}"/>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3" name="Oval 162">
                  <a:extLst>
                    <a:ext uri="{FF2B5EF4-FFF2-40B4-BE49-F238E27FC236}">
                      <a16:creationId xmlns:a16="http://schemas.microsoft.com/office/drawing/2014/main" id="{6F9164D7-62E4-4A05-B2EE-28DA0BE60E4D}"/>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4" name="Oval 163">
                  <a:extLst>
                    <a:ext uri="{FF2B5EF4-FFF2-40B4-BE49-F238E27FC236}">
                      <a16:creationId xmlns:a16="http://schemas.microsoft.com/office/drawing/2014/main" id="{E0CF00C0-DAF2-469F-A9F9-1813DF12AE78}"/>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5" name="Oval 164">
                  <a:extLst>
                    <a:ext uri="{FF2B5EF4-FFF2-40B4-BE49-F238E27FC236}">
                      <a16:creationId xmlns:a16="http://schemas.microsoft.com/office/drawing/2014/main" id="{1F81F28E-D3F9-45E2-8674-4817295A34B7}"/>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6" name="Oval 165">
                  <a:extLst>
                    <a:ext uri="{FF2B5EF4-FFF2-40B4-BE49-F238E27FC236}">
                      <a16:creationId xmlns:a16="http://schemas.microsoft.com/office/drawing/2014/main" id="{2A0D89D3-F209-412D-B188-FA7350A70D2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7" name="Oval 166">
                  <a:extLst>
                    <a:ext uri="{FF2B5EF4-FFF2-40B4-BE49-F238E27FC236}">
                      <a16:creationId xmlns:a16="http://schemas.microsoft.com/office/drawing/2014/main" id="{592180B3-6F32-4B26-87AC-8F6C3DF13ED1}"/>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8" name="Oval 167">
                  <a:extLst>
                    <a:ext uri="{FF2B5EF4-FFF2-40B4-BE49-F238E27FC236}">
                      <a16:creationId xmlns:a16="http://schemas.microsoft.com/office/drawing/2014/main" id="{33EAF50E-4C52-4855-98D2-CF1C3B850982}"/>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69" name="Oval 168">
                  <a:extLst>
                    <a:ext uri="{FF2B5EF4-FFF2-40B4-BE49-F238E27FC236}">
                      <a16:creationId xmlns:a16="http://schemas.microsoft.com/office/drawing/2014/main" id="{187C97AA-4F84-4A25-8A76-0FD6502BB16B}"/>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grpSp>
      <p:grpSp>
        <p:nvGrpSpPr>
          <p:cNvPr id="8" name="Group 7">
            <a:extLst>
              <a:ext uri="{FF2B5EF4-FFF2-40B4-BE49-F238E27FC236}">
                <a16:creationId xmlns:a16="http://schemas.microsoft.com/office/drawing/2014/main" id="{39A28AF4-AD97-4BD7-B74A-935B50977200}"/>
              </a:ext>
            </a:extLst>
          </p:cNvPr>
          <p:cNvGrpSpPr/>
          <p:nvPr/>
        </p:nvGrpSpPr>
        <p:grpSpPr>
          <a:xfrm>
            <a:off x="157076" y="3987785"/>
            <a:ext cx="8849764" cy="479617"/>
            <a:chOff x="398430" y="335330"/>
            <a:chExt cx="11799686" cy="623169"/>
          </a:xfrm>
        </p:grpSpPr>
        <p:sp>
          <p:nvSpPr>
            <p:cNvPr id="82" name="Rectangle 81">
              <a:extLst>
                <a:ext uri="{FF2B5EF4-FFF2-40B4-BE49-F238E27FC236}">
                  <a16:creationId xmlns:a16="http://schemas.microsoft.com/office/drawing/2014/main" id="{F9A246D9-1751-43A8-8291-71F71D383B0E}"/>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3" name="Rectangle 82">
              <a:extLst>
                <a:ext uri="{FF2B5EF4-FFF2-40B4-BE49-F238E27FC236}">
                  <a16:creationId xmlns:a16="http://schemas.microsoft.com/office/drawing/2014/main" id="{C5DF4893-7568-47A7-9B58-F45F1DA2BFA4}"/>
                </a:ext>
              </a:extLst>
            </p:cNvPr>
            <p:cNvSpPr/>
            <p:nvPr/>
          </p:nvSpPr>
          <p:spPr>
            <a:xfrm rot="5400000">
              <a:off x="6142269" y="-5097348"/>
              <a:ext cx="312008" cy="11799686"/>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84" name="Group 83">
              <a:extLst>
                <a:ext uri="{FF2B5EF4-FFF2-40B4-BE49-F238E27FC236}">
                  <a16:creationId xmlns:a16="http://schemas.microsoft.com/office/drawing/2014/main" id="{C1C4E2AF-3946-4CF3-BF45-CB47F47E2AFF}"/>
                </a:ext>
              </a:extLst>
            </p:cNvPr>
            <p:cNvGrpSpPr/>
            <p:nvPr/>
          </p:nvGrpSpPr>
          <p:grpSpPr>
            <a:xfrm>
              <a:off x="3915040" y="425878"/>
              <a:ext cx="4766466" cy="185092"/>
              <a:chOff x="3556180" y="411943"/>
              <a:chExt cx="5125326" cy="199027"/>
            </a:xfrm>
          </p:grpSpPr>
          <p:grpSp>
            <p:nvGrpSpPr>
              <p:cNvPr id="85" name="Group 84">
                <a:extLst>
                  <a:ext uri="{FF2B5EF4-FFF2-40B4-BE49-F238E27FC236}">
                    <a16:creationId xmlns:a16="http://schemas.microsoft.com/office/drawing/2014/main" id="{1A917A95-3D08-4E06-935F-41EC9BAD324E}"/>
                  </a:ext>
                </a:extLst>
              </p:cNvPr>
              <p:cNvGrpSpPr/>
              <p:nvPr/>
            </p:nvGrpSpPr>
            <p:grpSpPr>
              <a:xfrm>
                <a:off x="7640829" y="411943"/>
                <a:ext cx="1040677" cy="199027"/>
                <a:chOff x="7358980" y="136843"/>
                <a:chExt cx="1040677" cy="199027"/>
              </a:xfrm>
            </p:grpSpPr>
            <p:sp>
              <p:nvSpPr>
                <p:cNvPr id="138" name="Oval 137">
                  <a:extLst>
                    <a:ext uri="{FF2B5EF4-FFF2-40B4-BE49-F238E27FC236}">
                      <a16:creationId xmlns:a16="http://schemas.microsoft.com/office/drawing/2014/main" id="{D7C9EA4F-399C-42B3-B4FF-75A09483D305}"/>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9" name="Oval 138">
                  <a:extLst>
                    <a:ext uri="{FF2B5EF4-FFF2-40B4-BE49-F238E27FC236}">
                      <a16:creationId xmlns:a16="http://schemas.microsoft.com/office/drawing/2014/main" id="{33A73AF6-A0F7-4924-9717-8EA5B7C4A254}"/>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0" name="Oval 139">
                  <a:extLst>
                    <a:ext uri="{FF2B5EF4-FFF2-40B4-BE49-F238E27FC236}">
                      <a16:creationId xmlns:a16="http://schemas.microsoft.com/office/drawing/2014/main" id="{542E5173-E753-4DAB-ADEF-CB6A5B94D1DF}"/>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1" name="Oval 140">
                  <a:extLst>
                    <a:ext uri="{FF2B5EF4-FFF2-40B4-BE49-F238E27FC236}">
                      <a16:creationId xmlns:a16="http://schemas.microsoft.com/office/drawing/2014/main" id="{DCE2F881-E74C-4AE7-8C7A-AE5E806EAD9D}"/>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2" name="Oval 141">
                  <a:extLst>
                    <a:ext uri="{FF2B5EF4-FFF2-40B4-BE49-F238E27FC236}">
                      <a16:creationId xmlns:a16="http://schemas.microsoft.com/office/drawing/2014/main" id="{A6F1E281-66B5-4B09-BE96-1AEE181D9D08}"/>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3" name="Oval 142">
                  <a:extLst>
                    <a:ext uri="{FF2B5EF4-FFF2-40B4-BE49-F238E27FC236}">
                      <a16:creationId xmlns:a16="http://schemas.microsoft.com/office/drawing/2014/main" id="{75FF1883-901A-4CEA-806F-8352935493A1}"/>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4" name="Oval 143">
                  <a:extLst>
                    <a:ext uri="{FF2B5EF4-FFF2-40B4-BE49-F238E27FC236}">
                      <a16:creationId xmlns:a16="http://schemas.microsoft.com/office/drawing/2014/main" id="{DEDD792A-E2D0-4F01-99F8-A89CCFAAEDA7}"/>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5" name="Oval 144">
                  <a:extLst>
                    <a:ext uri="{FF2B5EF4-FFF2-40B4-BE49-F238E27FC236}">
                      <a16:creationId xmlns:a16="http://schemas.microsoft.com/office/drawing/2014/main" id="{3C9CE5B1-5E14-426B-AD8B-B92CEAA19F05}"/>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6" name="Oval 145">
                  <a:extLst>
                    <a:ext uri="{FF2B5EF4-FFF2-40B4-BE49-F238E27FC236}">
                      <a16:creationId xmlns:a16="http://schemas.microsoft.com/office/drawing/2014/main" id="{A6509244-567C-42A0-9F91-FB9F90FAA540}"/>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7" name="Oval 146">
                  <a:extLst>
                    <a:ext uri="{FF2B5EF4-FFF2-40B4-BE49-F238E27FC236}">
                      <a16:creationId xmlns:a16="http://schemas.microsoft.com/office/drawing/2014/main" id="{4E7109EC-4323-4C91-B3C7-2FB23B20CC95}"/>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8" name="Oval 147">
                  <a:extLst>
                    <a:ext uri="{FF2B5EF4-FFF2-40B4-BE49-F238E27FC236}">
                      <a16:creationId xmlns:a16="http://schemas.microsoft.com/office/drawing/2014/main" id="{537E3DBC-BBFB-4FC8-BB8A-CB46EF5B9710}"/>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49" name="Oval 148">
                  <a:extLst>
                    <a:ext uri="{FF2B5EF4-FFF2-40B4-BE49-F238E27FC236}">
                      <a16:creationId xmlns:a16="http://schemas.microsoft.com/office/drawing/2014/main" id="{05304FD9-2717-4713-A99C-2D2D5C298186}"/>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86" name="Group 85">
                <a:extLst>
                  <a:ext uri="{FF2B5EF4-FFF2-40B4-BE49-F238E27FC236}">
                    <a16:creationId xmlns:a16="http://schemas.microsoft.com/office/drawing/2014/main" id="{2E6F8316-D85F-44C7-AB29-629945C358E1}"/>
                  </a:ext>
                </a:extLst>
              </p:cNvPr>
              <p:cNvGrpSpPr/>
              <p:nvPr/>
            </p:nvGrpSpPr>
            <p:grpSpPr>
              <a:xfrm>
                <a:off x="6617372" y="411943"/>
                <a:ext cx="1040677" cy="199027"/>
                <a:chOff x="7358980" y="136843"/>
                <a:chExt cx="1040677" cy="199027"/>
              </a:xfrm>
            </p:grpSpPr>
            <p:sp>
              <p:nvSpPr>
                <p:cNvPr id="126" name="Oval 125">
                  <a:extLst>
                    <a:ext uri="{FF2B5EF4-FFF2-40B4-BE49-F238E27FC236}">
                      <a16:creationId xmlns:a16="http://schemas.microsoft.com/office/drawing/2014/main" id="{324A0CED-431E-48FC-B5E0-865F2F40291A}"/>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7" name="Oval 126">
                  <a:extLst>
                    <a:ext uri="{FF2B5EF4-FFF2-40B4-BE49-F238E27FC236}">
                      <a16:creationId xmlns:a16="http://schemas.microsoft.com/office/drawing/2014/main" id="{6EC6D29F-BDC1-4548-BBE5-BE9CF988E6FC}"/>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8" name="Oval 127">
                  <a:extLst>
                    <a:ext uri="{FF2B5EF4-FFF2-40B4-BE49-F238E27FC236}">
                      <a16:creationId xmlns:a16="http://schemas.microsoft.com/office/drawing/2014/main" id="{DB4182AB-850F-4A9C-880F-D8A924D84171}"/>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9" name="Oval 128">
                  <a:extLst>
                    <a:ext uri="{FF2B5EF4-FFF2-40B4-BE49-F238E27FC236}">
                      <a16:creationId xmlns:a16="http://schemas.microsoft.com/office/drawing/2014/main" id="{018BA933-F009-48BB-91C0-1398DC6CE4D1}"/>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0" name="Oval 129">
                  <a:extLst>
                    <a:ext uri="{FF2B5EF4-FFF2-40B4-BE49-F238E27FC236}">
                      <a16:creationId xmlns:a16="http://schemas.microsoft.com/office/drawing/2014/main" id="{33CE5534-DCD0-452A-A914-86B5F371359F}"/>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1" name="Oval 130">
                  <a:extLst>
                    <a:ext uri="{FF2B5EF4-FFF2-40B4-BE49-F238E27FC236}">
                      <a16:creationId xmlns:a16="http://schemas.microsoft.com/office/drawing/2014/main" id="{855AE855-0E59-47C5-B3C7-60E02003B57E}"/>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2" name="Oval 131">
                  <a:extLst>
                    <a:ext uri="{FF2B5EF4-FFF2-40B4-BE49-F238E27FC236}">
                      <a16:creationId xmlns:a16="http://schemas.microsoft.com/office/drawing/2014/main" id="{C58140F7-A82B-4F20-B6CA-20599E0F4FDA}"/>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3" name="Oval 132">
                  <a:extLst>
                    <a:ext uri="{FF2B5EF4-FFF2-40B4-BE49-F238E27FC236}">
                      <a16:creationId xmlns:a16="http://schemas.microsoft.com/office/drawing/2014/main" id="{6D0D0D75-2AD6-42E3-9A4C-819F3A78C83F}"/>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4" name="Oval 133">
                  <a:extLst>
                    <a:ext uri="{FF2B5EF4-FFF2-40B4-BE49-F238E27FC236}">
                      <a16:creationId xmlns:a16="http://schemas.microsoft.com/office/drawing/2014/main" id="{465DA3F3-2C3C-4333-842D-821F5A8A628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5" name="Oval 134">
                  <a:extLst>
                    <a:ext uri="{FF2B5EF4-FFF2-40B4-BE49-F238E27FC236}">
                      <a16:creationId xmlns:a16="http://schemas.microsoft.com/office/drawing/2014/main" id="{CD78BF3F-F36F-4B7C-BF20-1659D6A5E964}"/>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6" name="Oval 135">
                  <a:extLst>
                    <a:ext uri="{FF2B5EF4-FFF2-40B4-BE49-F238E27FC236}">
                      <a16:creationId xmlns:a16="http://schemas.microsoft.com/office/drawing/2014/main" id="{0B608EFA-BDB6-4EDB-A71C-14E26ED0D5C3}"/>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37" name="Oval 136">
                  <a:extLst>
                    <a:ext uri="{FF2B5EF4-FFF2-40B4-BE49-F238E27FC236}">
                      <a16:creationId xmlns:a16="http://schemas.microsoft.com/office/drawing/2014/main" id="{54F3AE6C-7E10-499F-9755-521155A5888B}"/>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87" name="Group 86">
                <a:extLst>
                  <a:ext uri="{FF2B5EF4-FFF2-40B4-BE49-F238E27FC236}">
                    <a16:creationId xmlns:a16="http://schemas.microsoft.com/office/drawing/2014/main" id="{125CC299-8D1B-421E-876C-E024981FBEB6}"/>
                  </a:ext>
                </a:extLst>
              </p:cNvPr>
              <p:cNvGrpSpPr/>
              <p:nvPr/>
            </p:nvGrpSpPr>
            <p:grpSpPr>
              <a:xfrm>
                <a:off x="5592305" y="411943"/>
                <a:ext cx="1040677" cy="199027"/>
                <a:chOff x="7358980" y="136843"/>
                <a:chExt cx="1040677" cy="199027"/>
              </a:xfrm>
            </p:grpSpPr>
            <p:sp>
              <p:nvSpPr>
                <p:cNvPr id="114" name="Oval 113">
                  <a:extLst>
                    <a:ext uri="{FF2B5EF4-FFF2-40B4-BE49-F238E27FC236}">
                      <a16:creationId xmlns:a16="http://schemas.microsoft.com/office/drawing/2014/main" id="{E24CE5C0-6C14-441A-A90C-BBF7287345C1}"/>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5" name="Oval 114">
                  <a:extLst>
                    <a:ext uri="{FF2B5EF4-FFF2-40B4-BE49-F238E27FC236}">
                      <a16:creationId xmlns:a16="http://schemas.microsoft.com/office/drawing/2014/main" id="{6DC14F83-C62E-45EC-9895-B68B5B1B993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6" name="Oval 115">
                  <a:extLst>
                    <a:ext uri="{FF2B5EF4-FFF2-40B4-BE49-F238E27FC236}">
                      <a16:creationId xmlns:a16="http://schemas.microsoft.com/office/drawing/2014/main" id="{29119302-7F6E-44BF-B467-667B433DB6F0}"/>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7" name="Oval 116">
                  <a:extLst>
                    <a:ext uri="{FF2B5EF4-FFF2-40B4-BE49-F238E27FC236}">
                      <a16:creationId xmlns:a16="http://schemas.microsoft.com/office/drawing/2014/main" id="{DA15BDAE-EDE6-4B5E-A52B-060E544E16A7}"/>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8" name="Oval 117">
                  <a:extLst>
                    <a:ext uri="{FF2B5EF4-FFF2-40B4-BE49-F238E27FC236}">
                      <a16:creationId xmlns:a16="http://schemas.microsoft.com/office/drawing/2014/main" id="{EF596A39-8DF2-4682-A0CE-26EC4E44ECFE}"/>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9" name="Oval 118">
                  <a:extLst>
                    <a:ext uri="{FF2B5EF4-FFF2-40B4-BE49-F238E27FC236}">
                      <a16:creationId xmlns:a16="http://schemas.microsoft.com/office/drawing/2014/main" id="{4B658EB8-94D7-4506-B153-E25AF000A78F}"/>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0" name="Oval 119">
                  <a:extLst>
                    <a:ext uri="{FF2B5EF4-FFF2-40B4-BE49-F238E27FC236}">
                      <a16:creationId xmlns:a16="http://schemas.microsoft.com/office/drawing/2014/main" id="{468AABAF-F426-4E34-B3D3-785F8DEAA395}"/>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1" name="Oval 120">
                  <a:extLst>
                    <a:ext uri="{FF2B5EF4-FFF2-40B4-BE49-F238E27FC236}">
                      <a16:creationId xmlns:a16="http://schemas.microsoft.com/office/drawing/2014/main" id="{C95FF7F0-AB4C-4BF8-B0E7-6E4E8E57FBF0}"/>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2" name="Oval 121">
                  <a:extLst>
                    <a:ext uri="{FF2B5EF4-FFF2-40B4-BE49-F238E27FC236}">
                      <a16:creationId xmlns:a16="http://schemas.microsoft.com/office/drawing/2014/main" id="{0D974DDB-9518-41AE-8B20-280904F2483B}"/>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3" name="Oval 122">
                  <a:extLst>
                    <a:ext uri="{FF2B5EF4-FFF2-40B4-BE49-F238E27FC236}">
                      <a16:creationId xmlns:a16="http://schemas.microsoft.com/office/drawing/2014/main" id="{62A20F8C-638C-43EF-89BE-F6E868879C26}"/>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4" name="Oval 123">
                  <a:extLst>
                    <a:ext uri="{FF2B5EF4-FFF2-40B4-BE49-F238E27FC236}">
                      <a16:creationId xmlns:a16="http://schemas.microsoft.com/office/drawing/2014/main" id="{0F76089C-F6CE-4A06-A34B-017296DCC4AE}"/>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25" name="Oval 124">
                  <a:extLst>
                    <a:ext uri="{FF2B5EF4-FFF2-40B4-BE49-F238E27FC236}">
                      <a16:creationId xmlns:a16="http://schemas.microsoft.com/office/drawing/2014/main" id="{9933AB8B-21F4-41FD-914C-D1A4D2BD5BCC}"/>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88" name="Group 87">
                <a:extLst>
                  <a:ext uri="{FF2B5EF4-FFF2-40B4-BE49-F238E27FC236}">
                    <a16:creationId xmlns:a16="http://schemas.microsoft.com/office/drawing/2014/main" id="{EB284966-6B9D-4A5A-BA3D-70E8B9D1BCEE}"/>
                  </a:ext>
                </a:extLst>
              </p:cNvPr>
              <p:cNvGrpSpPr/>
              <p:nvPr/>
            </p:nvGrpSpPr>
            <p:grpSpPr>
              <a:xfrm>
                <a:off x="4568848" y="411943"/>
                <a:ext cx="1040677" cy="199027"/>
                <a:chOff x="7358980" y="136843"/>
                <a:chExt cx="1040677" cy="199027"/>
              </a:xfrm>
            </p:grpSpPr>
            <p:sp>
              <p:nvSpPr>
                <p:cNvPr id="102" name="Oval 101">
                  <a:extLst>
                    <a:ext uri="{FF2B5EF4-FFF2-40B4-BE49-F238E27FC236}">
                      <a16:creationId xmlns:a16="http://schemas.microsoft.com/office/drawing/2014/main" id="{C3BAE71D-0BD1-43B8-82BE-5DA8F2A543D0}"/>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3" name="Oval 102">
                  <a:extLst>
                    <a:ext uri="{FF2B5EF4-FFF2-40B4-BE49-F238E27FC236}">
                      <a16:creationId xmlns:a16="http://schemas.microsoft.com/office/drawing/2014/main" id="{348BB973-B66D-4034-BE0F-9858BFAD75C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4" name="Oval 103">
                  <a:extLst>
                    <a:ext uri="{FF2B5EF4-FFF2-40B4-BE49-F238E27FC236}">
                      <a16:creationId xmlns:a16="http://schemas.microsoft.com/office/drawing/2014/main" id="{C5B3C145-C05D-48B0-BB8B-620BB68D5E86}"/>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5" name="Oval 104">
                  <a:extLst>
                    <a:ext uri="{FF2B5EF4-FFF2-40B4-BE49-F238E27FC236}">
                      <a16:creationId xmlns:a16="http://schemas.microsoft.com/office/drawing/2014/main" id="{C85CDD55-D95D-4868-8D7E-84B0AB8ACA6A}"/>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6" name="Oval 105">
                  <a:extLst>
                    <a:ext uri="{FF2B5EF4-FFF2-40B4-BE49-F238E27FC236}">
                      <a16:creationId xmlns:a16="http://schemas.microsoft.com/office/drawing/2014/main" id="{247A9EFC-3479-4278-A40D-554A27B2C210}"/>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7" name="Oval 106">
                  <a:extLst>
                    <a:ext uri="{FF2B5EF4-FFF2-40B4-BE49-F238E27FC236}">
                      <a16:creationId xmlns:a16="http://schemas.microsoft.com/office/drawing/2014/main" id="{16FDDA77-151E-46C9-B459-95C1F087020C}"/>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8" name="Oval 107">
                  <a:extLst>
                    <a:ext uri="{FF2B5EF4-FFF2-40B4-BE49-F238E27FC236}">
                      <a16:creationId xmlns:a16="http://schemas.microsoft.com/office/drawing/2014/main" id="{F303A586-E326-4B2C-9A82-7DEEBA3941AA}"/>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9" name="Oval 108">
                  <a:extLst>
                    <a:ext uri="{FF2B5EF4-FFF2-40B4-BE49-F238E27FC236}">
                      <a16:creationId xmlns:a16="http://schemas.microsoft.com/office/drawing/2014/main" id="{207F9F6E-4BC3-450A-B29D-7E5FD853C4F9}"/>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0" name="Oval 109">
                  <a:extLst>
                    <a:ext uri="{FF2B5EF4-FFF2-40B4-BE49-F238E27FC236}">
                      <a16:creationId xmlns:a16="http://schemas.microsoft.com/office/drawing/2014/main" id="{38792DF9-98FE-4C65-A7BE-4BB7798EE53D}"/>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1" name="Oval 110">
                  <a:extLst>
                    <a:ext uri="{FF2B5EF4-FFF2-40B4-BE49-F238E27FC236}">
                      <a16:creationId xmlns:a16="http://schemas.microsoft.com/office/drawing/2014/main" id="{C64E1B7F-A4C1-4D29-A0BF-B20A17F4F9F8}"/>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2" name="Oval 111">
                  <a:extLst>
                    <a:ext uri="{FF2B5EF4-FFF2-40B4-BE49-F238E27FC236}">
                      <a16:creationId xmlns:a16="http://schemas.microsoft.com/office/drawing/2014/main" id="{BC842D25-5A82-469C-B015-7CDC62550C7F}"/>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13" name="Oval 112">
                  <a:extLst>
                    <a:ext uri="{FF2B5EF4-FFF2-40B4-BE49-F238E27FC236}">
                      <a16:creationId xmlns:a16="http://schemas.microsoft.com/office/drawing/2014/main" id="{4B84DE78-8254-464A-8C82-0A2706BCB13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89" name="Group 88">
                <a:extLst>
                  <a:ext uri="{FF2B5EF4-FFF2-40B4-BE49-F238E27FC236}">
                    <a16:creationId xmlns:a16="http://schemas.microsoft.com/office/drawing/2014/main" id="{89F5E9A2-1D41-49E5-9C49-12B948B21A10}"/>
                  </a:ext>
                </a:extLst>
              </p:cNvPr>
              <p:cNvGrpSpPr/>
              <p:nvPr/>
            </p:nvGrpSpPr>
            <p:grpSpPr>
              <a:xfrm>
                <a:off x="3556180" y="411943"/>
                <a:ext cx="1040677" cy="199027"/>
                <a:chOff x="7358980" y="136843"/>
                <a:chExt cx="1040677" cy="199027"/>
              </a:xfrm>
            </p:grpSpPr>
            <p:sp>
              <p:nvSpPr>
                <p:cNvPr id="90" name="Oval 89">
                  <a:extLst>
                    <a:ext uri="{FF2B5EF4-FFF2-40B4-BE49-F238E27FC236}">
                      <a16:creationId xmlns:a16="http://schemas.microsoft.com/office/drawing/2014/main" id="{82397BA1-6195-4CC5-A380-D9E50B8AAE4C}"/>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1" name="Oval 90">
                  <a:extLst>
                    <a:ext uri="{FF2B5EF4-FFF2-40B4-BE49-F238E27FC236}">
                      <a16:creationId xmlns:a16="http://schemas.microsoft.com/office/drawing/2014/main" id="{9ADC9253-D3A6-4BE9-9F50-2DDFB46C1F90}"/>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2" name="Oval 91">
                  <a:extLst>
                    <a:ext uri="{FF2B5EF4-FFF2-40B4-BE49-F238E27FC236}">
                      <a16:creationId xmlns:a16="http://schemas.microsoft.com/office/drawing/2014/main" id="{F614B95F-43BE-4EC9-B4C3-CE6360DF6D24}"/>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3" name="Oval 92">
                  <a:extLst>
                    <a:ext uri="{FF2B5EF4-FFF2-40B4-BE49-F238E27FC236}">
                      <a16:creationId xmlns:a16="http://schemas.microsoft.com/office/drawing/2014/main" id="{A83EBD6B-5AC3-4946-AE8A-50C14489EAE8}"/>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4" name="Oval 93">
                  <a:extLst>
                    <a:ext uri="{FF2B5EF4-FFF2-40B4-BE49-F238E27FC236}">
                      <a16:creationId xmlns:a16="http://schemas.microsoft.com/office/drawing/2014/main" id="{452EF32F-B69C-4DD3-BFB0-EDF74347F705}"/>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5" name="Oval 94">
                  <a:extLst>
                    <a:ext uri="{FF2B5EF4-FFF2-40B4-BE49-F238E27FC236}">
                      <a16:creationId xmlns:a16="http://schemas.microsoft.com/office/drawing/2014/main" id="{2B91370F-3010-4C8A-8DCB-E6B40A173B90}"/>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6" name="Oval 95">
                  <a:extLst>
                    <a:ext uri="{FF2B5EF4-FFF2-40B4-BE49-F238E27FC236}">
                      <a16:creationId xmlns:a16="http://schemas.microsoft.com/office/drawing/2014/main" id="{CF9F14DE-88D9-4DF1-BDDA-3A2C3E557CA6}"/>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7" name="Oval 96">
                  <a:extLst>
                    <a:ext uri="{FF2B5EF4-FFF2-40B4-BE49-F238E27FC236}">
                      <a16:creationId xmlns:a16="http://schemas.microsoft.com/office/drawing/2014/main" id="{6BAFEF15-747A-4E7A-A473-D82EED097F44}"/>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8" name="Oval 97">
                  <a:extLst>
                    <a:ext uri="{FF2B5EF4-FFF2-40B4-BE49-F238E27FC236}">
                      <a16:creationId xmlns:a16="http://schemas.microsoft.com/office/drawing/2014/main" id="{1028A29C-3707-43DE-AA56-D0CB33FA31E2}"/>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99" name="Oval 98">
                  <a:extLst>
                    <a:ext uri="{FF2B5EF4-FFF2-40B4-BE49-F238E27FC236}">
                      <a16:creationId xmlns:a16="http://schemas.microsoft.com/office/drawing/2014/main" id="{B2C32549-7191-4FE3-AA66-790000066339}"/>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0" name="Oval 99">
                  <a:extLst>
                    <a:ext uri="{FF2B5EF4-FFF2-40B4-BE49-F238E27FC236}">
                      <a16:creationId xmlns:a16="http://schemas.microsoft.com/office/drawing/2014/main" id="{91914CCC-2924-4D15-A37B-B2066F1023CF}"/>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01" name="Oval 100">
                  <a:extLst>
                    <a:ext uri="{FF2B5EF4-FFF2-40B4-BE49-F238E27FC236}">
                      <a16:creationId xmlns:a16="http://schemas.microsoft.com/office/drawing/2014/main" id="{CF574526-40EC-453A-B963-85F39A8F3318}"/>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grpSp>
      <p:sp>
        <p:nvSpPr>
          <p:cNvPr id="9" name="Rectangle 8">
            <a:extLst>
              <a:ext uri="{FF2B5EF4-FFF2-40B4-BE49-F238E27FC236}">
                <a16:creationId xmlns:a16="http://schemas.microsoft.com/office/drawing/2014/main" id="{7FA10E94-4D70-4363-818D-565666C10B7C}"/>
              </a:ext>
            </a:extLst>
          </p:cNvPr>
          <p:cNvSpPr/>
          <p:nvPr/>
        </p:nvSpPr>
        <p:spPr>
          <a:xfrm>
            <a:off x="91442" y="3704348"/>
            <a:ext cx="8961120" cy="305468"/>
          </a:xfrm>
          <a:prstGeom prst="rect">
            <a:avLst/>
          </a:prstGeom>
        </p:spPr>
        <p:txBody>
          <a:bodyPr wrap="square">
            <a:spAutoFit/>
          </a:bodyPr>
          <a:lstStyle/>
          <a:p>
            <a:pPr algn="ctr" rtl="1"/>
            <a:r>
              <a:rPr lang="fa-IR" sz="1385" b="1" dirty="0">
                <a:solidFill>
                  <a:schemeClr val="accent5">
                    <a:lumMod val="75000"/>
                  </a:schemeClr>
                </a:solidFill>
                <a:cs typeface="B Roya" panose="00000400000000000000" pitchFamily="2" charset="-78"/>
              </a:rPr>
              <a:t>اندومتریوز: حاملگی باعث تحلیل و بهبود اندومتریوز (بهبود کامل یا سرکوب علایم در طی حاملگی) </a:t>
            </a:r>
          </a:p>
        </p:txBody>
      </p:sp>
      <p:sp>
        <p:nvSpPr>
          <p:cNvPr id="10" name="Rectangle 9">
            <a:extLst>
              <a:ext uri="{FF2B5EF4-FFF2-40B4-BE49-F238E27FC236}">
                <a16:creationId xmlns:a16="http://schemas.microsoft.com/office/drawing/2014/main" id="{2D3B0DD7-87D9-46A5-AE83-8E5211664902}"/>
              </a:ext>
            </a:extLst>
          </p:cNvPr>
          <p:cNvSpPr/>
          <p:nvPr/>
        </p:nvSpPr>
        <p:spPr>
          <a:xfrm>
            <a:off x="111036" y="4215249"/>
            <a:ext cx="8921931" cy="566052"/>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فیبروم: بارداری بیش از 20 هفته، اثر محافظتی نسبت به ایجاد فیبروم در رحم زنان (فیبروم ها شایع ترین علت هیسترکتومی(</a:t>
            </a:r>
            <a:r>
              <a:rPr lang="fa-IR" sz="1400" b="1" dirty="0">
                <a:solidFill>
                  <a:schemeClr val="accent5">
                    <a:lumMod val="75000"/>
                  </a:schemeClr>
                </a:solidFill>
                <a:cs typeface="B Roya" panose="00000400000000000000" pitchFamily="2" charset="-78"/>
              </a:rPr>
              <a:t>درآوردنرحم</a:t>
            </a:r>
            <a:r>
              <a:rPr lang="fa-IR" sz="1539" b="1" dirty="0">
                <a:solidFill>
                  <a:schemeClr val="accent5">
                    <a:lumMod val="75000"/>
                  </a:schemeClr>
                </a:solidFill>
                <a:cs typeface="B Roya" panose="00000400000000000000" pitchFamily="2" charset="-78"/>
              </a:rPr>
              <a:t>) رحم )</a:t>
            </a:r>
          </a:p>
        </p:txBody>
      </p:sp>
      <p:grpSp>
        <p:nvGrpSpPr>
          <p:cNvPr id="11" name="Group 10">
            <a:extLst>
              <a:ext uri="{FF2B5EF4-FFF2-40B4-BE49-F238E27FC236}">
                <a16:creationId xmlns:a16="http://schemas.microsoft.com/office/drawing/2014/main" id="{EF9639C2-22A7-48D9-B828-4A7F4DA39473}"/>
              </a:ext>
            </a:extLst>
          </p:cNvPr>
          <p:cNvGrpSpPr/>
          <p:nvPr/>
        </p:nvGrpSpPr>
        <p:grpSpPr>
          <a:xfrm>
            <a:off x="2619103" y="4507914"/>
            <a:ext cx="3925710" cy="479617"/>
            <a:chOff x="3681133" y="335330"/>
            <a:chExt cx="5234280" cy="623169"/>
          </a:xfrm>
        </p:grpSpPr>
        <p:sp>
          <p:nvSpPr>
            <p:cNvPr id="14" name="Rectangle 13">
              <a:extLst>
                <a:ext uri="{FF2B5EF4-FFF2-40B4-BE49-F238E27FC236}">
                  <a16:creationId xmlns:a16="http://schemas.microsoft.com/office/drawing/2014/main" id="{D919BEEB-378C-47DE-A8B7-3C49577537BF}"/>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15" name="Rectangle 14">
              <a:extLst>
                <a:ext uri="{FF2B5EF4-FFF2-40B4-BE49-F238E27FC236}">
                  <a16:creationId xmlns:a16="http://schemas.microsoft.com/office/drawing/2014/main" id="{0752F751-8444-4BBE-8707-AA2835FC2C12}"/>
                </a:ext>
              </a:extLst>
            </p:cNvPr>
            <p:cNvSpPr/>
            <p:nvPr/>
          </p:nvSpPr>
          <p:spPr>
            <a:xfrm rot="5400000">
              <a:off x="6142269" y="-1814645"/>
              <a:ext cx="312008" cy="5234280"/>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16" name="Group 15">
              <a:extLst>
                <a:ext uri="{FF2B5EF4-FFF2-40B4-BE49-F238E27FC236}">
                  <a16:creationId xmlns:a16="http://schemas.microsoft.com/office/drawing/2014/main" id="{DED10719-BB1F-4E0C-B53E-89035E2E72CA}"/>
                </a:ext>
              </a:extLst>
            </p:cNvPr>
            <p:cNvGrpSpPr/>
            <p:nvPr/>
          </p:nvGrpSpPr>
          <p:grpSpPr>
            <a:xfrm>
              <a:off x="3915040" y="425878"/>
              <a:ext cx="4766466" cy="185092"/>
              <a:chOff x="3556180" y="411943"/>
              <a:chExt cx="5125326" cy="199027"/>
            </a:xfrm>
          </p:grpSpPr>
          <p:grpSp>
            <p:nvGrpSpPr>
              <p:cNvPr id="17" name="Group 16">
                <a:extLst>
                  <a:ext uri="{FF2B5EF4-FFF2-40B4-BE49-F238E27FC236}">
                    <a16:creationId xmlns:a16="http://schemas.microsoft.com/office/drawing/2014/main" id="{FC192642-849B-4174-962E-4A0AA38ADF1B}"/>
                  </a:ext>
                </a:extLst>
              </p:cNvPr>
              <p:cNvGrpSpPr/>
              <p:nvPr/>
            </p:nvGrpSpPr>
            <p:grpSpPr>
              <a:xfrm>
                <a:off x="7640829" y="411943"/>
                <a:ext cx="1040677" cy="199027"/>
                <a:chOff x="7358980" y="136843"/>
                <a:chExt cx="1040677" cy="199027"/>
              </a:xfrm>
            </p:grpSpPr>
            <p:sp>
              <p:nvSpPr>
                <p:cNvPr id="70" name="Oval 69">
                  <a:extLst>
                    <a:ext uri="{FF2B5EF4-FFF2-40B4-BE49-F238E27FC236}">
                      <a16:creationId xmlns:a16="http://schemas.microsoft.com/office/drawing/2014/main" id="{87867486-8B38-4182-A8A3-424A4ECD586B}"/>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1" name="Oval 70">
                  <a:extLst>
                    <a:ext uri="{FF2B5EF4-FFF2-40B4-BE49-F238E27FC236}">
                      <a16:creationId xmlns:a16="http://schemas.microsoft.com/office/drawing/2014/main" id="{E6DC6465-E80C-433D-BFF7-BB9CD74FAB9B}"/>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2" name="Oval 71">
                  <a:extLst>
                    <a:ext uri="{FF2B5EF4-FFF2-40B4-BE49-F238E27FC236}">
                      <a16:creationId xmlns:a16="http://schemas.microsoft.com/office/drawing/2014/main" id="{A5DAA8ED-0CA0-4245-A679-531926E43D03}"/>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3" name="Oval 72">
                  <a:extLst>
                    <a:ext uri="{FF2B5EF4-FFF2-40B4-BE49-F238E27FC236}">
                      <a16:creationId xmlns:a16="http://schemas.microsoft.com/office/drawing/2014/main" id="{245AC47D-3243-4E2F-9843-65788C121B0A}"/>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4" name="Oval 73">
                  <a:extLst>
                    <a:ext uri="{FF2B5EF4-FFF2-40B4-BE49-F238E27FC236}">
                      <a16:creationId xmlns:a16="http://schemas.microsoft.com/office/drawing/2014/main" id="{DD98FF7C-55F3-46C0-A3B5-0C4E185B97F6}"/>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5" name="Oval 74">
                  <a:extLst>
                    <a:ext uri="{FF2B5EF4-FFF2-40B4-BE49-F238E27FC236}">
                      <a16:creationId xmlns:a16="http://schemas.microsoft.com/office/drawing/2014/main" id="{C189BFFA-7A4E-4D02-8BAA-8720A67CF2F6}"/>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6" name="Oval 75">
                  <a:extLst>
                    <a:ext uri="{FF2B5EF4-FFF2-40B4-BE49-F238E27FC236}">
                      <a16:creationId xmlns:a16="http://schemas.microsoft.com/office/drawing/2014/main" id="{D08763FC-2889-447E-87A1-C5BE26AF5A45}"/>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7" name="Oval 76">
                  <a:extLst>
                    <a:ext uri="{FF2B5EF4-FFF2-40B4-BE49-F238E27FC236}">
                      <a16:creationId xmlns:a16="http://schemas.microsoft.com/office/drawing/2014/main" id="{DE589A31-A5B5-4958-8AE3-156882B68CF4}"/>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8" name="Oval 77">
                  <a:extLst>
                    <a:ext uri="{FF2B5EF4-FFF2-40B4-BE49-F238E27FC236}">
                      <a16:creationId xmlns:a16="http://schemas.microsoft.com/office/drawing/2014/main" id="{F41BB7E2-4F07-44CD-A77C-F9C60F1A6772}"/>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79" name="Oval 78">
                  <a:extLst>
                    <a:ext uri="{FF2B5EF4-FFF2-40B4-BE49-F238E27FC236}">
                      <a16:creationId xmlns:a16="http://schemas.microsoft.com/office/drawing/2014/main" id="{5175C3B5-B54C-4550-891A-931DD16EE82D}"/>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0" name="Oval 79">
                  <a:extLst>
                    <a:ext uri="{FF2B5EF4-FFF2-40B4-BE49-F238E27FC236}">
                      <a16:creationId xmlns:a16="http://schemas.microsoft.com/office/drawing/2014/main" id="{255A0B96-58ED-4420-AF31-725FB9BFB714}"/>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81" name="Oval 80">
                  <a:extLst>
                    <a:ext uri="{FF2B5EF4-FFF2-40B4-BE49-F238E27FC236}">
                      <a16:creationId xmlns:a16="http://schemas.microsoft.com/office/drawing/2014/main" id="{30C1A77E-701A-436F-9536-1D7006762A7F}"/>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8" name="Group 17">
                <a:extLst>
                  <a:ext uri="{FF2B5EF4-FFF2-40B4-BE49-F238E27FC236}">
                    <a16:creationId xmlns:a16="http://schemas.microsoft.com/office/drawing/2014/main" id="{90080FDD-BEF8-4B1C-9250-88564E67C7BD}"/>
                  </a:ext>
                </a:extLst>
              </p:cNvPr>
              <p:cNvGrpSpPr/>
              <p:nvPr/>
            </p:nvGrpSpPr>
            <p:grpSpPr>
              <a:xfrm>
                <a:off x="6617372" y="411943"/>
                <a:ext cx="1040677" cy="199027"/>
                <a:chOff x="7358980" y="136843"/>
                <a:chExt cx="1040677" cy="199027"/>
              </a:xfrm>
            </p:grpSpPr>
            <p:sp>
              <p:nvSpPr>
                <p:cNvPr id="58" name="Oval 57">
                  <a:extLst>
                    <a:ext uri="{FF2B5EF4-FFF2-40B4-BE49-F238E27FC236}">
                      <a16:creationId xmlns:a16="http://schemas.microsoft.com/office/drawing/2014/main" id="{EECE1BE8-F32E-4A8C-9AA6-416FBE472343}"/>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9" name="Oval 58">
                  <a:extLst>
                    <a:ext uri="{FF2B5EF4-FFF2-40B4-BE49-F238E27FC236}">
                      <a16:creationId xmlns:a16="http://schemas.microsoft.com/office/drawing/2014/main" id="{6A6F070F-D012-4E16-ABBB-2390DD4C6A85}"/>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0" name="Oval 59">
                  <a:extLst>
                    <a:ext uri="{FF2B5EF4-FFF2-40B4-BE49-F238E27FC236}">
                      <a16:creationId xmlns:a16="http://schemas.microsoft.com/office/drawing/2014/main" id="{F7C5DA00-F6E6-4F82-91A4-F55440B282D3}"/>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1" name="Oval 60">
                  <a:extLst>
                    <a:ext uri="{FF2B5EF4-FFF2-40B4-BE49-F238E27FC236}">
                      <a16:creationId xmlns:a16="http://schemas.microsoft.com/office/drawing/2014/main" id="{67F7A096-52C7-41DE-BF91-5EAD9ABEEAC0}"/>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2" name="Oval 61">
                  <a:extLst>
                    <a:ext uri="{FF2B5EF4-FFF2-40B4-BE49-F238E27FC236}">
                      <a16:creationId xmlns:a16="http://schemas.microsoft.com/office/drawing/2014/main" id="{DA70FA87-3FD9-4B02-AE92-C11E2AC72F81}"/>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3" name="Oval 62">
                  <a:extLst>
                    <a:ext uri="{FF2B5EF4-FFF2-40B4-BE49-F238E27FC236}">
                      <a16:creationId xmlns:a16="http://schemas.microsoft.com/office/drawing/2014/main" id="{FF390260-8E73-468A-BECA-62F693EADC90}"/>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4" name="Oval 63">
                  <a:extLst>
                    <a:ext uri="{FF2B5EF4-FFF2-40B4-BE49-F238E27FC236}">
                      <a16:creationId xmlns:a16="http://schemas.microsoft.com/office/drawing/2014/main" id="{F5CACA57-02B2-452C-BA83-39E2CD96D64B}"/>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5" name="Oval 64">
                  <a:extLst>
                    <a:ext uri="{FF2B5EF4-FFF2-40B4-BE49-F238E27FC236}">
                      <a16:creationId xmlns:a16="http://schemas.microsoft.com/office/drawing/2014/main" id="{52A4B71D-E92D-4DF9-81CE-B6ACF926F5BF}"/>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6" name="Oval 65">
                  <a:extLst>
                    <a:ext uri="{FF2B5EF4-FFF2-40B4-BE49-F238E27FC236}">
                      <a16:creationId xmlns:a16="http://schemas.microsoft.com/office/drawing/2014/main" id="{1BC98D2C-C746-4190-BBCB-060696B844F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7" name="Oval 66">
                  <a:extLst>
                    <a:ext uri="{FF2B5EF4-FFF2-40B4-BE49-F238E27FC236}">
                      <a16:creationId xmlns:a16="http://schemas.microsoft.com/office/drawing/2014/main" id="{99091CE0-9003-4AD7-BC66-F8FB6EB4D4DC}"/>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8" name="Oval 67">
                  <a:extLst>
                    <a:ext uri="{FF2B5EF4-FFF2-40B4-BE49-F238E27FC236}">
                      <a16:creationId xmlns:a16="http://schemas.microsoft.com/office/drawing/2014/main" id="{C4084D18-9645-4824-81C9-5B8E30B6F36D}"/>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69" name="Oval 68">
                  <a:extLst>
                    <a:ext uri="{FF2B5EF4-FFF2-40B4-BE49-F238E27FC236}">
                      <a16:creationId xmlns:a16="http://schemas.microsoft.com/office/drawing/2014/main" id="{AF37840F-613D-46E1-BABB-92FC79D6B305}"/>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19" name="Group 18">
                <a:extLst>
                  <a:ext uri="{FF2B5EF4-FFF2-40B4-BE49-F238E27FC236}">
                    <a16:creationId xmlns:a16="http://schemas.microsoft.com/office/drawing/2014/main" id="{FD1C3926-F2BE-436F-8C11-7113D956A5C5}"/>
                  </a:ext>
                </a:extLst>
              </p:cNvPr>
              <p:cNvGrpSpPr/>
              <p:nvPr/>
            </p:nvGrpSpPr>
            <p:grpSpPr>
              <a:xfrm>
                <a:off x="5592305" y="411943"/>
                <a:ext cx="1040677" cy="199027"/>
                <a:chOff x="7358980" y="136843"/>
                <a:chExt cx="1040677" cy="199027"/>
              </a:xfrm>
            </p:grpSpPr>
            <p:sp>
              <p:nvSpPr>
                <p:cNvPr id="46" name="Oval 45">
                  <a:extLst>
                    <a:ext uri="{FF2B5EF4-FFF2-40B4-BE49-F238E27FC236}">
                      <a16:creationId xmlns:a16="http://schemas.microsoft.com/office/drawing/2014/main" id="{465C62E3-BE01-4F42-974A-BAC6F48FC2DE}"/>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7" name="Oval 46">
                  <a:extLst>
                    <a:ext uri="{FF2B5EF4-FFF2-40B4-BE49-F238E27FC236}">
                      <a16:creationId xmlns:a16="http://schemas.microsoft.com/office/drawing/2014/main" id="{28FE82C8-4419-4BA2-B338-965790C9B759}"/>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8" name="Oval 47">
                  <a:extLst>
                    <a:ext uri="{FF2B5EF4-FFF2-40B4-BE49-F238E27FC236}">
                      <a16:creationId xmlns:a16="http://schemas.microsoft.com/office/drawing/2014/main" id="{48F18D3F-76F9-4921-8246-BD79B3FAA10B}"/>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9" name="Oval 48">
                  <a:extLst>
                    <a:ext uri="{FF2B5EF4-FFF2-40B4-BE49-F238E27FC236}">
                      <a16:creationId xmlns:a16="http://schemas.microsoft.com/office/drawing/2014/main" id="{6D8FF321-5EC5-464A-B6A8-3CD5D59053E3}"/>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0" name="Oval 49">
                  <a:extLst>
                    <a:ext uri="{FF2B5EF4-FFF2-40B4-BE49-F238E27FC236}">
                      <a16:creationId xmlns:a16="http://schemas.microsoft.com/office/drawing/2014/main" id="{5F608D2B-7197-4082-8123-7CD0FD497511}"/>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1" name="Oval 50">
                  <a:extLst>
                    <a:ext uri="{FF2B5EF4-FFF2-40B4-BE49-F238E27FC236}">
                      <a16:creationId xmlns:a16="http://schemas.microsoft.com/office/drawing/2014/main" id="{C99CA584-C102-4761-B931-0F2FE048AA7E}"/>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2" name="Oval 51">
                  <a:extLst>
                    <a:ext uri="{FF2B5EF4-FFF2-40B4-BE49-F238E27FC236}">
                      <a16:creationId xmlns:a16="http://schemas.microsoft.com/office/drawing/2014/main" id="{3ACECD91-DE4D-4251-A342-154A7FEB03F7}"/>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3" name="Oval 52">
                  <a:extLst>
                    <a:ext uri="{FF2B5EF4-FFF2-40B4-BE49-F238E27FC236}">
                      <a16:creationId xmlns:a16="http://schemas.microsoft.com/office/drawing/2014/main" id="{2619DC8B-3346-4DEF-94C3-A2EE6F82AA21}"/>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4" name="Oval 53">
                  <a:extLst>
                    <a:ext uri="{FF2B5EF4-FFF2-40B4-BE49-F238E27FC236}">
                      <a16:creationId xmlns:a16="http://schemas.microsoft.com/office/drawing/2014/main" id="{8520A93A-6E0E-4471-9ED9-94F6B750FD17}"/>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5" name="Oval 54">
                  <a:extLst>
                    <a:ext uri="{FF2B5EF4-FFF2-40B4-BE49-F238E27FC236}">
                      <a16:creationId xmlns:a16="http://schemas.microsoft.com/office/drawing/2014/main" id="{9104C2D5-9BB7-4BE9-BD53-79FB9FBD6598}"/>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6" name="Oval 55">
                  <a:extLst>
                    <a:ext uri="{FF2B5EF4-FFF2-40B4-BE49-F238E27FC236}">
                      <a16:creationId xmlns:a16="http://schemas.microsoft.com/office/drawing/2014/main" id="{DA0E2950-6E18-40CC-AD79-611D43578F21}"/>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57" name="Oval 56">
                  <a:extLst>
                    <a:ext uri="{FF2B5EF4-FFF2-40B4-BE49-F238E27FC236}">
                      <a16:creationId xmlns:a16="http://schemas.microsoft.com/office/drawing/2014/main" id="{90D2F4F7-2731-442E-A6E8-4A17FC0BC4E3}"/>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0" name="Group 19">
                <a:extLst>
                  <a:ext uri="{FF2B5EF4-FFF2-40B4-BE49-F238E27FC236}">
                    <a16:creationId xmlns:a16="http://schemas.microsoft.com/office/drawing/2014/main" id="{D8AE7AA3-4DFD-47A0-8ACA-135AB23734BD}"/>
                  </a:ext>
                </a:extLst>
              </p:cNvPr>
              <p:cNvGrpSpPr/>
              <p:nvPr/>
            </p:nvGrpSpPr>
            <p:grpSpPr>
              <a:xfrm>
                <a:off x="4568848" y="411943"/>
                <a:ext cx="1040677" cy="199027"/>
                <a:chOff x="7358980" y="136843"/>
                <a:chExt cx="1040677" cy="199027"/>
              </a:xfrm>
            </p:grpSpPr>
            <p:sp>
              <p:nvSpPr>
                <p:cNvPr id="34" name="Oval 33">
                  <a:extLst>
                    <a:ext uri="{FF2B5EF4-FFF2-40B4-BE49-F238E27FC236}">
                      <a16:creationId xmlns:a16="http://schemas.microsoft.com/office/drawing/2014/main" id="{0864110B-85D6-45AF-A02F-DFDDDEB24A35}"/>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5" name="Oval 34">
                  <a:extLst>
                    <a:ext uri="{FF2B5EF4-FFF2-40B4-BE49-F238E27FC236}">
                      <a16:creationId xmlns:a16="http://schemas.microsoft.com/office/drawing/2014/main" id="{5187A63D-D268-4748-9B52-910152B978DE}"/>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6" name="Oval 35">
                  <a:extLst>
                    <a:ext uri="{FF2B5EF4-FFF2-40B4-BE49-F238E27FC236}">
                      <a16:creationId xmlns:a16="http://schemas.microsoft.com/office/drawing/2014/main" id="{8EA1537A-CCBE-4806-ADF8-FB3CB14BBEFA}"/>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7" name="Oval 36">
                  <a:extLst>
                    <a:ext uri="{FF2B5EF4-FFF2-40B4-BE49-F238E27FC236}">
                      <a16:creationId xmlns:a16="http://schemas.microsoft.com/office/drawing/2014/main" id="{1ECBBE55-EF2F-4722-8798-8E5CDB118904}"/>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8" name="Oval 37">
                  <a:extLst>
                    <a:ext uri="{FF2B5EF4-FFF2-40B4-BE49-F238E27FC236}">
                      <a16:creationId xmlns:a16="http://schemas.microsoft.com/office/drawing/2014/main" id="{76C30B2B-7110-4101-8A4C-F319E870C969}"/>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9" name="Oval 38">
                  <a:extLst>
                    <a:ext uri="{FF2B5EF4-FFF2-40B4-BE49-F238E27FC236}">
                      <a16:creationId xmlns:a16="http://schemas.microsoft.com/office/drawing/2014/main" id="{1B8CCF74-448C-4658-BF0B-3B87C224812E}"/>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0" name="Oval 39">
                  <a:extLst>
                    <a:ext uri="{FF2B5EF4-FFF2-40B4-BE49-F238E27FC236}">
                      <a16:creationId xmlns:a16="http://schemas.microsoft.com/office/drawing/2014/main" id="{8DD33197-7E37-44A6-BC69-C83C68C017AE}"/>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1" name="Oval 40">
                  <a:extLst>
                    <a:ext uri="{FF2B5EF4-FFF2-40B4-BE49-F238E27FC236}">
                      <a16:creationId xmlns:a16="http://schemas.microsoft.com/office/drawing/2014/main" id="{24575244-5A4B-420F-BBCE-7012B177A8AF}"/>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2" name="Oval 41">
                  <a:extLst>
                    <a:ext uri="{FF2B5EF4-FFF2-40B4-BE49-F238E27FC236}">
                      <a16:creationId xmlns:a16="http://schemas.microsoft.com/office/drawing/2014/main" id="{24C689B7-000C-4F45-945F-3009DB03544A}"/>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3" name="Oval 42">
                  <a:extLst>
                    <a:ext uri="{FF2B5EF4-FFF2-40B4-BE49-F238E27FC236}">
                      <a16:creationId xmlns:a16="http://schemas.microsoft.com/office/drawing/2014/main" id="{721266D1-37DC-41FC-B0C5-6C4D370857B7}"/>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4" name="Oval 43">
                  <a:extLst>
                    <a:ext uri="{FF2B5EF4-FFF2-40B4-BE49-F238E27FC236}">
                      <a16:creationId xmlns:a16="http://schemas.microsoft.com/office/drawing/2014/main" id="{8C8B7D5F-9FA2-4432-A971-E1F28747BD0A}"/>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45" name="Oval 44">
                  <a:extLst>
                    <a:ext uri="{FF2B5EF4-FFF2-40B4-BE49-F238E27FC236}">
                      <a16:creationId xmlns:a16="http://schemas.microsoft.com/office/drawing/2014/main" id="{505D5C4A-2107-4094-AD8A-0C1596FFC77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1" name="Group 20">
                <a:extLst>
                  <a:ext uri="{FF2B5EF4-FFF2-40B4-BE49-F238E27FC236}">
                    <a16:creationId xmlns:a16="http://schemas.microsoft.com/office/drawing/2014/main" id="{99EC2150-37DA-4270-A3F5-D3D243E29B77}"/>
                  </a:ext>
                </a:extLst>
              </p:cNvPr>
              <p:cNvGrpSpPr/>
              <p:nvPr/>
            </p:nvGrpSpPr>
            <p:grpSpPr>
              <a:xfrm>
                <a:off x="3556180" y="411943"/>
                <a:ext cx="1040677" cy="199027"/>
                <a:chOff x="7358980" y="136843"/>
                <a:chExt cx="1040677" cy="199027"/>
              </a:xfrm>
            </p:grpSpPr>
            <p:sp>
              <p:nvSpPr>
                <p:cNvPr id="22" name="Oval 21">
                  <a:extLst>
                    <a:ext uri="{FF2B5EF4-FFF2-40B4-BE49-F238E27FC236}">
                      <a16:creationId xmlns:a16="http://schemas.microsoft.com/office/drawing/2014/main" id="{93A23E0B-EEE2-4E65-907E-4912D4E4093B}"/>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3" name="Oval 22">
                  <a:extLst>
                    <a:ext uri="{FF2B5EF4-FFF2-40B4-BE49-F238E27FC236}">
                      <a16:creationId xmlns:a16="http://schemas.microsoft.com/office/drawing/2014/main" id="{3E320046-8A85-4E90-B23D-0FBD373BAF21}"/>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 name="Oval 23">
                  <a:extLst>
                    <a:ext uri="{FF2B5EF4-FFF2-40B4-BE49-F238E27FC236}">
                      <a16:creationId xmlns:a16="http://schemas.microsoft.com/office/drawing/2014/main" id="{64FB35D9-5907-4623-922A-974940765F14}"/>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 name="Oval 24">
                  <a:extLst>
                    <a:ext uri="{FF2B5EF4-FFF2-40B4-BE49-F238E27FC236}">
                      <a16:creationId xmlns:a16="http://schemas.microsoft.com/office/drawing/2014/main" id="{59D4D3BD-EEEF-450F-9DD6-074F8539CF8A}"/>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 name="Oval 25">
                  <a:extLst>
                    <a:ext uri="{FF2B5EF4-FFF2-40B4-BE49-F238E27FC236}">
                      <a16:creationId xmlns:a16="http://schemas.microsoft.com/office/drawing/2014/main" id="{E53C3126-C032-4C52-86F4-EC73807C2B29}"/>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 name="Oval 26">
                  <a:extLst>
                    <a:ext uri="{FF2B5EF4-FFF2-40B4-BE49-F238E27FC236}">
                      <a16:creationId xmlns:a16="http://schemas.microsoft.com/office/drawing/2014/main" id="{03675981-9047-4CDA-A47D-C3250568B8E6}"/>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 name="Oval 27">
                  <a:extLst>
                    <a:ext uri="{FF2B5EF4-FFF2-40B4-BE49-F238E27FC236}">
                      <a16:creationId xmlns:a16="http://schemas.microsoft.com/office/drawing/2014/main" id="{E5BD365D-CB41-409C-A82D-9C5BA4254337}"/>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 name="Oval 28">
                  <a:extLst>
                    <a:ext uri="{FF2B5EF4-FFF2-40B4-BE49-F238E27FC236}">
                      <a16:creationId xmlns:a16="http://schemas.microsoft.com/office/drawing/2014/main" id="{0B8E5514-6669-47F9-A083-D82A5260B224}"/>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 name="Oval 29">
                  <a:extLst>
                    <a:ext uri="{FF2B5EF4-FFF2-40B4-BE49-F238E27FC236}">
                      <a16:creationId xmlns:a16="http://schemas.microsoft.com/office/drawing/2014/main" id="{9CAE7644-53C5-49E9-9BC0-04CE4A857C10}"/>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1" name="Oval 30">
                  <a:extLst>
                    <a:ext uri="{FF2B5EF4-FFF2-40B4-BE49-F238E27FC236}">
                      <a16:creationId xmlns:a16="http://schemas.microsoft.com/office/drawing/2014/main" id="{FC9B1131-8438-45B2-96B1-CBCF5F11DEC9}"/>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2" name="Oval 31">
                  <a:extLst>
                    <a:ext uri="{FF2B5EF4-FFF2-40B4-BE49-F238E27FC236}">
                      <a16:creationId xmlns:a16="http://schemas.microsoft.com/office/drawing/2014/main" id="{59E3D0AF-7BAC-4DA4-AFE1-33B231B4AD7C}"/>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3" name="Oval 32">
                  <a:extLst>
                    <a:ext uri="{FF2B5EF4-FFF2-40B4-BE49-F238E27FC236}">
                      <a16:creationId xmlns:a16="http://schemas.microsoft.com/office/drawing/2014/main" id="{FE0A2577-9469-4217-A554-69047E566DB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grpSp>
      <p:sp>
        <p:nvSpPr>
          <p:cNvPr id="12" name="Rectangle 11">
            <a:extLst>
              <a:ext uri="{FF2B5EF4-FFF2-40B4-BE49-F238E27FC236}">
                <a16:creationId xmlns:a16="http://schemas.microsoft.com/office/drawing/2014/main" id="{CC200906-0A21-41C4-B1D5-BB5B5F3B5CBC}"/>
              </a:ext>
            </a:extLst>
          </p:cNvPr>
          <p:cNvSpPr/>
          <p:nvPr/>
        </p:nvSpPr>
        <p:spPr>
          <a:xfrm>
            <a:off x="2501538" y="4732600"/>
            <a:ext cx="4140925" cy="329193"/>
          </a:xfrm>
          <a:prstGeom prst="rect">
            <a:avLst/>
          </a:prstGeom>
        </p:spPr>
        <p:txBody>
          <a:bodyPr wrap="square">
            <a:spAutoFit/>
          </a:bodyPr>
          <a:lstStyle/>
          <a:p>
            <a:pPr algn="ctr" rtl="1"/>
            <a:r>
              <a:rPr lang="fa-IR" sz="1539" b="1" dirty="0">
                <a:solidFill>
                  <a:schemeClr val="accent5">
                    <a:lumMod val="75000"/>
                  </a:schemeClr>
                </a:solidFill>
                <a:cs typeface="B Roya" panose="00000400000000000000" pitchFamily="2" charset="-78"/>
              </a:rPr>
              <a:t>هرچه سن اولین بارداری کمتر : ریسک ابتلا به فیبروم کمتر</a:t>
            </a:r>
          </a:p>
        </p:txBody>
      </p:sp>
      <p:pic>
        <p:nvPicPr>
          <p:cNvPr id="229" name="Graphic 228" descr="Pregnant lady">
            <a:extLst>
              <a:ext uri="{FF2B5EF4-FFF2-40B4-BE49-F238E27FC236}">
                <a16:creationId xmlns:a16="http://schemas.microsoft.com/office/drawing/2014/main" id="{08AC93E7-52CC-470D-BD10-51C0C41637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93711" y="2507083"/>
            <a:ext cx="871538" cy="894362"/>
          </a:xfrm>
          <a:prstGeom prst="rect">
            <a:avLst/>
          </a:prstGeom>
        </p:spPr>
      </p:pic>
      <p:pic>
        <p:nvPicPr>
          <p:cNvPr id="231" name="Graphic 230" descr="Woman with baby">
            <a:extLst>
              <a:ext uri="{FF2B5EF4-FFF2-40B4-BE49-F238E27FC236}">
                <a16:creationId xmlns:a16="http://schemas.microsoft.com/office/drawing/2014/main" id="{A6CC5A98-CBF5-433B-A464-8580C3200D3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22058" y="2524618"/>
            <a:ext cx="871538" cy="894362"/>
          </a:xfrm>
          <a:prstGeom prst="rect">
            <a:avLst/>
          </a:prstGeom>
        </p:spPr>
      </p:pic>
      <p:pic>
        <p:nvPicPr>
          <p:cNvPr id="233" name="Picture 232">
            <a:extLst>
              <a:ext uri="{FF2B5EF4-FFF2-40B4-BE49-F238E27FC236}">
                <a16:creationId xmlns:a16="http://schemas.microsoft.com/office/drawing/2014/main" id="{F5212F46-6258-4E0F-95E1-DA9FE1CB34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6942" y="1037510"/>
            <a:ext cx="1107978" cy="1835962"/>
          </a:xfrm>
          <a:prstGeom prst="rect">
            <a:avLst/>
          </a:prstGeom>
        </p:spPr>
      </p:pic>
      <p:grpSp>
        <p:nvGrpSpPr>
          <p:cNvPr id="234" name="Group 233">
            <a:extLst>
              <a:ext uri="{FF2B5EF4-FFF2-40B4-BE49-F238E27FC236}">
                <a16:creationId xmlns:a16="http://schemas.microsoft.com/office/drawing/2014/main" id="{A0EB8EB9-251F-450E-9F3E-CEB57E50E9C0}"/>
              </a:ext>
            </a:extLst>
          </p:cNvPr>
          <p:cNvGrpSpPr/>
          <p:nvPr/>
        </p:nvGrpSpPr>
        <p:grpSpPr>
          <a:xfrm>
            <a:off x="2443076" y="5035110"/>
            <a:ext cx="4277764" cy="479617"/>
            <a:chOff x="3446430" y="335330"/>
            <a:chExt cx="5703686" cy="623169"/>
          </a:xfrm>
        </p:grpSpPr>
        <p:sp>
          <p:nvSpPr>
            <p:cNvPr id="235" name="Rectangle 234">
              <a:extLst>
                <a:ext uri="{FF2B5EF4-FFF2-40B4-BE49-F238E27FC236}">
                  <a16:creationId xmlns:a16="http://schemas.microsoft.com/office/drawing/2014/main" id="{B3162CBD-6580-4AC9-9D89-1998E6A14C47}"/>
                </a:ext>
              </a:extLst>
            </p:cNvPr>
            <p:cNvSpPr/>
            <p:nvPr/>
          </p:nvSpPr>
          <p:spPr>
            <a:xfrm rot="5400000">
              <a:off x="6142269" y="-1891899"/>
              <a:ext cx="312008" cy="4766466"/>
            </a:xfrm>
            <a:prstGeom prst="rect">
              <a:avLst/>
            </a:prstGeom>
            <a:solidFill>
              <a:srgbClr val="FBD3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36" name="Rectangle 235">
              <a:extLst>
                <a:ext uri="{FF2B5EF4-FFF2-40B4-BE49-F238E27FC236}">
                  <a16:creationId xmlns:a16="http://schemas.microsoft.com/office/drawing/2014/main" id="{B0751292-E6CB-450A-9D73-93CC44028D61}"/>
                </a:ext>
              </a:extLst>
            </p:cNvPr>
            <p:cNvSpPr/>
            <p:nvPr/>
          </p:nvSpPr>
          <p:spPr>
            <a:xfrm rot="5400000">
              <a:off x="6142269" y="-2049348"/>
              <a:ext cx="312008" cy="5703686"/>
            </a:xfrm>
            <a:prstGeom prst="rect">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nvGrpSpPr>
            <p:cNvPr id="237" name="Group 236">
              <a:extLst>
                <a:ext uri="{FF2B5EF4-FFF2-40B4-BE49-F238E27FC236}">
                  <a16:creationId xmlns:a16="http://schemas.microsoft.com/office/drawing/2014/main" id="{4DCFAFF7-5E65-4BE9-9D2E-18BE59FE6DC7}"/>
                </a:ext>
              </a:extLst>
            </p:cNvPr>
            <p:cNvGrpSpPr/>
            <p:nvPr/>
          </p:nvGrpSpPr>
          <p:grpSpPr>
            <a:xfrm>
              <a:off x="3915040" y="425878"/>
              <a:ext cx="4766466" cy="185092"/>
              <a:chOff x="3556180" y="411943"/>
              <a:chExt cx="5125326" cy="199027"/>
            </a:xfrm>
          </p:grpSpPr>
          <p:grpSp>
            <p:nvGrpSpPr>
              <p:cNvPr id="238" name="Group 237">
                <a:extLst>
                  <a:ext uri="{FF2B5EF4-FFF2-40B4-BE49-F238E27FC236}">
                    <a16:creationId xmlns:a16="http://schemas.microsoft.com/office/drawing/2014/main" id="{8AF757DA-E954-437A-9163-64AD0068AE03}"/>
                  </a:ext>
                </a:extLst>
              </p:cNvPr>
              <p:cNvGrpSpPr/>
              <p:nvPr/>
            </p:nvGrpSpPr>
            <p:grpSpPr>
              <a:xfrm>
                <a:off x="7640829" y="411943"/>
                <a:ext cx="1040677" cy="199027"/>
                <a:chOff x="7358980" y="136843"/>
                <a:chExt cx="1040677" cy="199027"/>
              </a:xfrm>
            </p:grpSpPr>
            <p:sp>
              <p:nvSpPr>
                <p:cNvPr id="291" name="Oval 290">
                  <a:extLst>
                    <a:ext uri="{FF2B5EF4-FFF2-40B4-BE49-F238E27FC236}">
                      <a16:creationId xmlns:a16="http://schemas.microsoft.com/office/drawing/2014/main" id="{E899F229-4170-4E50-A8C1-EE2B4511D0C3}"/>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2" name="Oval 291">
                  <a:extLst>
                    <a:ext uri="{FF2B5EF4-FFF2-40B4-BE49-F238E27FC236}">
                      <a16:creationId xmlns:a16="http://schemas.microsoft.com/office/drawing/2014/main" id="{9728535C-AB98-4CBB-A35B-EDE79BB7DEA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3" name="Oval 292">
                  <a:extLst>
                    <a:ext uri="{FF2B5EF4-FFF2-40B4-BE49-F238E27FC236}">
                      <a16:creationId xmlns:a16="http://schemas.microsoft.com/office/drawing/2014/main" id="{48CAC055-1C7B-4CFC-8F29-BEB8E2BA524F}"/>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4" name="Oval 293">
                  <a:extLst>
                    <a:ext uri="{FF2B5EF4-FFF2-40B4-BE49-F238E27FC236}">
                      <a16:creationId xmlns:a16="http://schemas.microsoft.com/office/drawing/2014/main" id="{FD2B2C64-37E2-4AC5-AAA3-41D1C34DE5C9}"/>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5" name="Oval 294">
                  <a:extLst>
                    <a:ext uri="{FF2B5EF4-FFF2-40B4-BE49-F238E27FC236}">
                      <a16:creationId xmlns:a16="http://schemas.microsoft.com/office/drawing/2014/main" id="{062900AA-941A-4362-9EF9-E14CA5B7A4B5}"/>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6" name="Oval 295">
                  <a:extLst>
                    <a:ext uri="{FF2B5EF4-FFF2-40B4-BE49-F238E27FC236}">
                      <a16:creationId xmlns:a16="http://schemas.microsoft.com/office/drawing/2014/main" id="{DD7CA76D-A7CA-4D9C-B12A-768F7923F6FD}"/>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7" name="Oval 296">
                  <a:extLst>
                    <a:ext uri="{FF2B5EF4-FFF2-40B4-BE49-F238E27FC236}">
                      <a16:creationId xmlns:a16="http://schemas.microsoft.com/office/drawing/2014/main" id="{639CD4EC-09CA-4AC0-B4A1-B6800B77EA41}"/>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8" name="Oval 297">
                  <a:extLst>
                    <a:ext uri="{FF2B5EF4-FFF2-40B4-BE49-F238E27FC236}">
                      <a16:creationId xmlns:a16="http://schemas.microsoft.com/office/drawing/2014/main" id="{46BDC689-3C43-4F54-8741-07F7773E75EB}"/>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9" name="Oval 298">
                  <a:extLst>
                    <a:ext uri="{FF2B5EF4-FFF2-40B4-BE49-F238E27FC236}">
                      <a16:creationId xmlns:a16="http://schemas.microsoft.com/office/drawing/2014/main" id="{28A384B1-9B16-4991-8165-1D40FDA6154E}"/>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0" name="Oval 299">
                  <a:extLst>
                    <a:ext uri="{FF2B5EF4-FFF2-40B4-BE49-F238E27FC236}">
                      <a16:creationId xmlns:a16="http://schemas.microsoft.com/office/drawing/2014/main" id="{3C200209-438E-4764-B8DA-D9C2CC88A27B}"/>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1" name="Oval 300">
                  <a:extLst>
                    <a:ext uri="{FF2B5EF4-FFF2-40B4-BE49-F238E27FC236}">
                      <a16:creationId xmlns:a16="http://schemas.microsoft.com/office/drawing/2014/main" id="{C8A0F02C-D176-4F76-BBAC-194B68E93EA9}"/>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302" name="Oval 301">
                  <a:extLst>
                    <a:ext uri="{FF2B5EF4-FFF2-40B4-BE49-F238E27FC236}">
                      <a16:creationId xmlns:a16="http://schemas.microsoft.com/office/drawing/2014/main" id="{019DC1FF-8F08-44E9-83C4-6260D457E97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39" name="Group 238">
                <a:extLst>
                  <a:ext uri="{FF2B5EF4-FFF2-40B4-BE49-F238E27FC236}">
                    <a16:creationId xmlns:a16="http://schemas.microsoft.com/office/drawing/2014/main" id="{3F5F4AA3-0474-4A89-9B17-ADB957D96A1D}"/>
                  </a:ext>
                </a:extLst>
              </p:cNvPr>
              <p:cNvGrpSpPr/>
              <p:nvPr/>
            </p:nvGrpSpPr>
            <p:grpSpPr>
              <a:xfrm>
                <a:off x="6617372" y="411943"/>
                <a:ext cx="1040677" cy="199027"/>
                <a:chOff x="7358980" y="136843"/>
                <a:chExt cx="1040677" cy="199027"/>
              </a:xfrm>
            </p:grpSpPr>
            <p:sp>
              <p:nvSpPr>
                <p:cNvPr id="279" name="Oval 278">
                  <a:extLst>
                    <a:ext uri="{FF2B5EF4-FFF2-40B4-BE49-F238E27FC236}">
                      <a16:creationId xmlns:a16="http://schemas.microsoft.com/office/drawing/2014/main" id="{DFACA530-FD04-4346-8CCF-2B9F700016B6}"/>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0" name="Oval 279">
                  <a:extLst>
                    <a:ext uri="{FF2B5EF4-FFF2-40B4-BE49-F238E27FC236}">
                      <a16:creationId xmlns:a16="http://schemas.microsoft.com/office/drawing/2014/main" id="{D5B6F046-230D-47C9-A6B2-581F9080FEF6}"/>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1" name="Oval 280">
                  <a:extLst>
                    <a:ext uri="{FF2B5EF4-FFF2-40B4-BE49-F238E27FC236}">
                      <a16:creationId xmlns:a16="http://schemas.microsoft.com/office/drawing/2014/main" id="{11BC7169-983D-4569-8781-791BF7D840C7}"/>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2" name="Oval 281">
                  <a:extLst>
                    <a:ext uri="{FF2B5EF4-FFF2-40B4-BE49-F238E27FC236}">
                      <a16:creationId xmlns:a16="http://schemas.microsoft.com/office/drawing/2014/main" id="{68DC4B30-31D6-45BB-BE63-E6D2B1FCDE72}"/>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3" name="Oval 282">
                  <a:extLst>
                    <a:ext uri="{FF2B5EF4-FFF2-40B4-BE49-F238E27FC236}">
                      <a16:creationId xmlns:a16="http://schemas.microsoft.com/office/drawing/2014/main" id="{CB2EA893-19E8-43C8-81DA-5AAB2B6A8A78}"/>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4" name="Oval 283">
                  <a:extLst>
                    <a:ext uri="{FF2B5EF4-FFF2-40B4-BE49-F238E27FC236}">
                      <a16:creationId xmlns:a16="http://schemas.microsoft.com/office/drawing/2014/main" id="{4475E915-8D53-416D-8C37-B28F6389DA2E}"/>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5" name="Oval 284">
                  <a:extLst>
                    <a:ext uri="{FF2B5EF4-FFF2-40B4-BE49-F238E27FC236}">
                      <a16:creationId xmlns:a16="http://schemas.microsoft.com/office/drawing/2014/main" id="{2F55BB10-56D7-432F-81F6-C20ECCB20CD0}"/>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6" name="Oval 285">
                  <a:extLst>
                    <a:ext uri="{FF2B5EF4-FFF2-40B4-BE49-F238E27FC236}">
                      <a16:creationId xmlns:a16="http://schemas.microsoft.com/office/drawing/2014/main" id="{7556C3BE-E751-47F7-847F-9C2889BB2B2D}"/>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7" name="Oval 286">
                  <a:extLst>
                    <a:ext uri="{FF2B5EF4-FFF2-40B4-BE49-F238E27FC236}">
                      <a16:creationId xmlns:a16="http://schemas.microsoft.com/office/drawing/2014/main" id="{8739E150-2DB3-4864-AA1F-71BFD8A77E03}"/>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8" name="Oval 287">
                  <a:extLst>
                    <a:ext uri="{FF2B5EF4-FFF2-40B4-BE49-F238E27FC236}">
                      <a16:creationId xmlns:a16="http://schemas.microsoft.com/office/drawing/2014/main" id="{7884351E-FCDC-4B40-9F42-1231BADC4869}"/>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89" name="Oval 288">
                  <a:extLst>
                    <a:ext uri="{FF2B5EF4-FFF2-40B4-BE49-F238E27FC236}">
                      <a16:creationId xmlns:a16="http://schemas.microsoft.com/office/drawing/2014/main" id="{16994395-3267-4E12-A4EF-5027413072D8}"/>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90" name="Oval 289">
                  <a:extLst>
                    <a:ext uri="{FF2B5EF4-FFF2-40B4-BE49-F238E27FC236}">
                      <a16:creationId xmlns:a16="http://schemas.microsoft.com/office/drawing/2014/main" id="{66CA8E04-FF36-4C98-B86C-1EFD59986F77}"/>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40" name="Group 239">
                <a:extLst>
                  <a:ext uri="{FF2B5EF4-FFF2-40B4-BE49-F238E27FC236}">
                    <a16:creationId xmlns:a16="http://schemas.microsoft.com/office/drawing/2014/main" id="{99196A81-4A3A-4AA5-A973-D89C38E7832B}"/>
                  </a:ext>
                </a:extLst>
              </p:cNvPr>
              <p:cNvGrpSpPr/>
              <p:nvPr/>
            </p:nvGrpSpPr>
            <p:grpSpPr>
              <a:xfrm>
                <a:off x="5592305" y="411943"/>
                <a:ext cx="1040677" cy="199027"/>
                <a:chOff x="7358980" y="136843"/>
                <a:chExt cx="1040677" cy="199027"/>
              </a:xfrm>
            </p:grpSpPr>
            <p:sp>
              <p:nvSpPr>
                <p:cNvPr id="267" name="Oval 266">
                  <a:extLst>
                    <a:ext uri="{FF2B5EF4-FFF2-40B4-BE49-F238E27FC236}">
                      <a16:creationId xmlns:a16="http://schemas.microsoft.com/office/drawing/2014/main" id="{171B5384-5F9C-42BD-9945-65E4C0AD3FA1}"/>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8" name="Oval 267">
                  <a:extLst>
                    <a:ext uri="{FF2B5EF4-FFF2-40B4-BE49-F238E27FC236}">
                      <a16:creationId xmlns:a16="http://schemas.microsoft.com/office/drawing/2014/main" id="{2B0FFABD-04E2-4E8C-86C1-F4BB78CA1BE1}"/>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9" name="Oval 268">
                  <a:extLst>
                    <a:ext uri="{FF2B5EF4-FFF2-40B4-BE49-F238E27FC236}">
                      <a16:creationId xmlns:a16="http://schemas.microsoft.com/office/drawing/2014/main" id="{305F6B6F-1469-43BF-83F4-2DB3B9CDFCAD}"/>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0" name="Oval 269">
                  <a:extLst>
                    <a:ext uri="{FF2B5EF4-FFF2-40B4-BE49-F238E27FC236}">
                      <a16:creationId xmlns:a16="http://schemas.microsoft.com/office/drawing/2014/main" id="{46CF3B11-EA21-4B71-A77E-651A5DA4982C}"/>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1" name="Oval 270">
                  <a:extLst>
                    <a:ext uri="{FF2B5EF4-FFF2-40B4-BE49-F238E27FC236}">
                      <a16:creationId xmlns:a16="http://schemas.microsoft.com/office/drawing/2014/main" id="{6A8A41F8-F4BF-489D-A61C-769A14CDAE85}"/>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2" name="Oval 271">
                  <a:extLst>
                    <a:ext uri="{FF2B5EF4-FFF2-40B4-BE49-F238E27FC236}">
                      <a16:creationId xmlns:a16="http://schemas.microsoft.com/office/drawing/2014/main" id="{9C199E66-46D2-4768-8020-7478D6B002B5}"/>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3" name="Oval 272">
                  <a:extLst>
                    <a:ext uri="{FF2B5EF4-FFF2-40B4-BE49-F238E27FC236}">
                      <a16:creationId xmlns:a16="http://schemas.microsoft.com/office/drawing/2014/main" id="{7449A187-906C-499C-ABD3-01798A2CA1B3}"/>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4" name="Oval 273">
                  <a:extLst>
                    <a:ext uri="{FF2B5EF4-FFF2-40B4-BE49-F238E27FC236}">
                      <a16:creationId xmlns:a16="http://schemas.microsoft.com/office/drawing/2014/main" id="{47FF9E4D-8A88-41F5-B1FC-6D008F825B96}"/>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5" name="Oval 274">
                  <a:extLst>
                    <a:ext uri="{FF2B5EF4-FFF2-40B4-BE49-F238E27FC236}">
                      <a16:creationId xmlns:a16="http://schemas.microsoft.com/office/drawing/2014/main" id="{DA7D4DAD-EDAE-4871-8CE4-2787D8AD4464}"/>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6" name="Oval 275">
                  <a:extLst>
                    <a:ext uri="{FF2B5EF4-FFF2-40B4-BE49-F238E27FC236}">
                      <a16:creationId xmlns:a16="http://schemas.microsoft.com/office/drawing/2014/main" id="{C5119A97-D874-44FC-9D5C-3E2A8432D925}"/>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7" name="Oval 276">
                  <a:extLst>
                    <a:ext uri="{FF2B5EF4-FFF2-40B4-BE49-F238E27FC236}">
                      <a16:creationId xmlns:a16="http://schemas.microsoft.com/office/drawing/2014/main" id="{A814B061-ECEB-468A-A500-40F3FD7C9A5C}"/>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78" name="Oval 277">
                  <a:extLst>
                    <a:ext uri="{FF2B5EF4-FFF2-40B4-BE49-F238E27FC236}">
                      <a16:creationId xmlns:a16="http://schemas.microsoft.com/office/drawing/2014/main" id="{4A3AC0D2-3420-471A-A402-E937CCD080DE}"/>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41" name="Group 240">
                <a:extLst>
                  <a:ext uri="{FF2B5EF4-FFF2-40B4-BE49-F238E27FC236}">
                    <a16:creationId xmlns:a16="http://schemas.microsoft.com/office/drawing/2014/main" id="{CC111102-B7B9-4390-9CAC-C665F5B3ADBD}"/>
                  </a:ext>
                </a:extLst>
              </p:cNvPr>
              <p:cNvGrpSpPr/>
              <p:nvPr/>
            </p:nvGrpSpPr>
            <p:grpSpPr>
              <a:xfrm>
                <a:off x="4568848" y="411943"/>
                <a:ext cx="1040677" cy="199027"/>
                <a:chOff x="7358980" y="136843"/>
                <a:chExt cx="1040677" cy="199027"/>
              </a:xfrm>
            </p:grpSpPr>
            <p:sp>
              <p:nvSpPr>
                <p:cNvPr id="255" name="Oval 254">
                  <a:extLst>
                    <a:ext uri="{FF2B5EF4-FFF2-40B4-BE49-F238E27FC236}">
                      <a16:creationId xmlns:a16="http://schemas.microsoft.com/office/drawing/2014/main" id="{625CC4AE-D965-4E79-8696-E1117C60A02C}"/>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6" name="Oval 255">
                  <a:extLst>
                    <a:ext uri="{FF2B5EF4-FFF2-40B4-BE49-F238E27FC236}">
                      <a16:creationId xmlns:a16="http://schemas.microsoft.com/office/drawing/2014/main" id="{F0711901-4173-4B5B-BD6D-D2DDAC4885A5}"/>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7" name="Oval 256">
                  <a:extLst>
                    <a:ext uri="{FF2B5EF4-FFF2-40B4-BE49-F238E27FC236}">
                      <a16:creationId xmlns:a16="http://schemas.microsoft.com/office/drawing/2014/main" id="{E070170A-E06B-4CAB-B706-32F7C9F0E3A5}"/>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8" name="Oval 257">
                  <a:extLst>
                    <a:ext uri="{FF2B5EF4-FFF2-40B4-BE49-F238E27FC236}">
                      <a16:creationId xmlns:a16="http://schemas.microsoft.com/office/drawing/2014/main" id="{134201CC-C6A3-4255-A1BE-3C2037AD34B3}"/>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9" name="Oval 258">
                  <a:extLst>
                    <a:ext uri="{FF2B5EF4-FFF2-40B4-BE49-F238E27FC236}">
                      <a16:creationId xmlns:a16="http://schemas.microsoft.com/office/drawing/2014/main" id="{D5682DF5-0341-4D61-A113-FD8B0CEA62C1}"/>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0" name="Oval 259">
                  <a:extLst>
                    <a:ext uri="{FF2B5EF4-FFF2-40B4-BE49-F238E27FC236}">
                      <a16:creationId xmlns:a16="http://schemas.microsoft.com/office/drawing/2014/main" id="{32FDAF7A-31FC-46A0-BB97-FEF1EACB4D80}"/>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1" name="Oval 260">
                  <a:extLst>
                    <a:ext uri="{FF2B5EF4-FFF2-40B4-BE49-F238E27FC236}">
                      <a16:creationId xmlns:a16="http://schemas.microsoft.com/office/drawing/2014/main" id="{3100BD2C-A8DF-4CC3-AD6E-785C90B6723C}"/>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2" name="Oval 261">
                  <a:extLst>
                    <a:ext uri="{FF2B5EF4-FFF2-40B4-BE49-F238E27FC236}">
                      <a16:creationId xmlns:a16="http://schemas.microsoft.com/office/drawing/2014/main" id="{57940F80-B232-45B7-ABD3-AEB8F7F9FA67}"/>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3" name="Oval 262">
                  <a:extLst>
                    <a:ext uri="{FF2B5EF4-FFF2-40B4-BE49-F238E27FC236}">
                      <a16:creationId xmlns:a16="http://schemas.microsoft.com/office/drawing/2014/main" id="{E0E59E67-A135-44F9-BE0C-C80634E5145D}"/>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4" name="Oval 263">
                  <a:extLst>
                    <a:ext uri="{FF2B5EF4-FFF2-40B4-BE49-F238E27FC236}">
                      <a16:creationId xmlns:a16="http://schemas.microsoft.com/office/drawing/2014/main" id="{5E1A0DBD-1E45-498D-B5C2-C4BED4E97BBE}"/>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5" name="Oval 264">
                  <a:extLst>
                    <a:ext uri="{FF2B5EF4-FFF2-40B4-BE49-F238E27FC236}">
                      <a16:creationId xmlns:a16="http://schemas.microsoft.com/office/drawing/2014/main" id="{777A8CB7-4289-45F6-99AC-0B2208BD7D74}"/>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66" name="Oval 265">
                  <a:extLst>
                    <a:ext uri="{FF2B5EF4-FFF2-40B4-BE49-F238E27FC236}">
                      <a16:creationId xmlns:a16="http://schemas.microsoft.com/office/drawing/2014/main" id="{853B9FFD-E618-40A0-87D9-6C24B9120F68}"/>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nvGrpSpPr>
              <p:cNvPr id="242" name="Group 241">
                <a:extLst>
                  <a:ext uri="{FF2B5EF4-FFF2-40B4-BE49-F238E27FC236}">
                    <a16:creationId xmlns:a16="http://schemas.microsoft.com/office/drawing/2014/main" id="{BD59A3FF-C516-438D-9AE5-6F85FBDB7D02}"/>
                  </a:ext>
                </a:extLst>
              </p:cNvPr>
              <p:cNvGrpSpPr/>
              <p:nvPr/>
            </p:nvGrpSpPr>
            <p:grpSpPr>
              <a:xfrm>
                <a:off x="3556180" y="411943"/>
                <a:ext cx="1040677" cy="199027"/>
                <a:chOff x="7358980" y="136843"/>
                <a:chExt cx="1040677" cy="199027"/>
              </a:xfrm>
            </p:grpSpPr>
            <p:sp>
              <p:nvSpPr>
                <p:cNvPr id="243" name="Oval 242">
                  <a:extLst>
                    <a:ext uri="{FF2B5EF4-FFF2-40B4-BE49-F238E27FC236}">
                      <a16:creationId xmlns:a16="http://schemas.microsoft.com/office/drawing/2014/main" id="{5B81DBD5-3F94-4516-AE7C-1447D30828D2}"/>
                    </a:ext>
                  </a:extLst>
                </p:cNvPr>
                <p:cNvSpPr/>
                <p:nvPr/>
              </p:nvSpPr>
              <p:spPr>
                <a:xfrm>
                  <a:off x="8217303"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4" name="Oval 243">
                  <a:extLst>
                    <a:ext uri="{FF2B5EF4-FFF2-40B4-BE49-F238E27FC236}">
                      <a16:creationId xmlns:a16="http://schemas.microsoft.com/office/drawing/2014/main" id="{7D74360C-CD51-4653-8369-B1AF08EEFD1D}"/>
                    </a:ext>
                  </a:extLst>
                </p:cNvPr>
                <p:cNvSpPr/>
                <p:nvPr/>
              </p:nvSpPr>
              <p:spPr>
                <a:xfrm>
                  <a:off x="7702309"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5" name="Oval 244">
                  <a:extLst>
                    <a:ext uri="{FF2B5EF4-FFF2-40B4-BE49-F238E27FC236}">
                      <a16:creationId xmlns:a16="http://schemas.microsoft.com/office/drawing/2014/main" id="{52D65E53-D6FE-4265-A27B-071FECF307C7}"/>
                    </a:ext>
                  </a:extLst>
                </p:cNvPr>
                <p:cNvSpPr/>
                <p:nvPr/>
              </p:nvSpPr>
              <p:spPr>
                <a:xfrm>
                  <a:off x="7358980"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6" name="Oval 245">
                  <a:extLst>
                    <a:ext uri="{FF2B5EF4-FFF2-40B4-BE49-F238E27FC236}">
                      <a16:creationId xmlns:a16="http://schemas.microsoft.com/office/drawing/2014/main" id="{15BDD2F6-B644-4548-86E8-648807FD3B81}"/>
                    </a:ext>
                  </a:extLst>
                </p:cNvPr>
                <p:cNvSpPr/>
                <p:nvPr/>
              </p:nvSpPr>
              <p:spPr>
                <a:xfrm>
                  <a:off x="8045638"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7" name="Oval 246">
                  <a:extLst>
                    <a:ext uri="{FF2B5EF4-FFF2-40B4-BE49-F238E27FC236}">
                      <a16:creationId xmlns:a16="http://schemas.microsoft.com/office/drawing/2014/main" id="{DB3F12AB-D2CD-4DE0-B8C7-F093A6CC0429}"/>
                    </a:ext>
                  </a:extLst>
                </p:cNvPr>
                <p:cNvSpPr/>
                <p:nvPr/>
              </p:nvSpPr>
              <p:spPr>
                <a:xfrm>
                  <a:off x="7873974" y="136845"/>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8" name="Oval 247">
                  <a:extLst>
                    <a:ext uri="{FF2B5EF4-FFF2-40B4-BE49-F238E27FC236}">
                      <a16:creationId xmlns:a16="http://schemas.microsoft.com/office/drawing/2014/main" id="{E69BE103-0ECE-49BB-A9AC-FD2CC4CCC491}"/>
                    </a:ext>
                  </a:extLst>
                </p:cNvPr>
                <p:cNvSpPr/>
                <p:nvPr/>
              </p:nvSpPr>
              <p:spPr>
                <a:xfrm>
                  <a:off x="7530645" y="13684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49" name="Oval 248">
                  <a:extLst>
                    <a:ext uri="{FF2B5EF4-FFF2-40B4-BE49-F238E27FC236}">
                      <a16:creationId xmlns:a16="http://schemas.microsoft.com/office/drawing/2014/main" id="{9F20380E-C836-4CBA-83C0-61166CDF036D}"/>
                    </a:ext>
                  </a:extLst>
                </p:cNvPr>
                <p:cNvSpPr/>
                <p:nvPr/>
              </p:nvSpPr>
              <p:spPr>
                <a:xfrm>
                  <a:off x="8137247"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0" name="Oval 249">
                  <a:extLst>
                    <a:ext uri="{FF2B5EF4-FFF2-40B4-BE49-F238E27FC236}">
                      <a16:creationId xmlns:a16="http://schemas.microsoft.com/office/drawing/2014/main" id="{F3BCA188-8EA4-46EF-B914-64BF6E61680A}"/>
                    </a:ext>
                  </a:extLst>
                </p:cNvPr>
                <p:cNvSpPr/>
                <p:nvPr/>
              </p:nvSpPr>
              <p:spPr>
                <a:xfrm>
                  <a:off x="7622253"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1" name="Oval 250">
                  <a:extLst>
                    <a:ext uri="{FF2B5EF4-FFF2-40B4-BE49-F238E27FC236}">
                      <a16:creationId xmlns:a16="http://schemas.microsoft.com/office/drawing/2014/main" id="{45F2F389-C7C3-4F8D-857F-A0FD5865729B}"/>
                    </a:ext>
                  </a:extLst>
                </p:cNvPr>
                <p:cNvSpPr/>
                <p:nvPr/>
              </p:nvSpPr>
              <p:spPr>
                <a:xfrm>
                  <a:off x="7965582"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2" name="Oval 251">
                  <a:extLst>
                    <a:ext uri="{FF2B5EF4-FFF2-40B4-BE49-F238E27FC236}">
                      <a16:creationId xmlns:a16="http://schemas.microsoft.com/office/drawing/2014/main" id="{F2D60D81-91A2-4C94-B875-72C459394855}"/>
                    </a:ext>
                  </a:extLst>
                </p:cNvPr>
                <p:cNvSpPr/>
                <p:nvPr/>
              </p:nvSpPr>
              <p:spPr>
                <a:xfrm>
                  <a:off x="8308911" y="245123"/>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3" name="Oval 252">
                  <a:extLst>
                    <a:ext uri="{FF2B5EF4-FFF2-40B4-BE49-F238E27FC236}">
                      <a16:creationId xmlns:a16="http://schemas.microsoft.com/office/drawing/2014/main" id="{00930DFF-B0E2-4548-8872-34CE38BBB9AA}"/>
                    </a:ext>
                  </a:extLst>
                </p:cNvPr>
                <p:cNvSpPr/>
                <p:nvPr/>
              </p:nvSpPr>
              <p:spPr>
                <a:xfrm>
                  <a:off x="7793918" y="245120"/>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
              <p:nvSpPr>
                <p:cNvPr id="254" name="Oval 253">
                  <a:extLst>
                    <a:ext uri="{FF2B5EF4-FFF2-40B4-BE49-F238E27FC236}">
                      <a16:creationId xmlns:a16="http://schemas.microsoft.com/office/drawing/2014/main" id="{D4DB9EA2-7FDE-4905-88CA-CBA2B2D8B405}"/>
                    </a:ext>
                  </a:extLst>
                </p:cNvPr>
                <p:cNvSpPr/>
                <p:nvPr/>
              </p:nvSpPr>
              <p:spPr>
                <a:xfrm>
                  <a:off x="7450589" y="245124"/>
                  <a:ext cx="90746" cy="90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grpSp>
        </p:grpSp>
      </p:grpSp>
      <p:sp>
        <p:nvSpPr>
          <p:cNvPr id="303" name="Rectangle 302">
            <a:extLst>
              <a:ext uri="{FF2B5EF4-FFF2-40B4-BE49-F238E27FC236}">
                <a16:creationId xmlns:a16="http://schemas.microsoft.com/office/drawing/2014/main" id="{A7364DC9-4A07-4737-8440-E5339AFC0F24}"/>
              </a:ext>
            </a:extLst>
          </p:cNvPr>
          <p:cNvSpPr/>
          <p:nvPr/>
        </p:nvSpPr>
        <p:spPr>
          <a:xfrm>
            <a:off x="2397035" y="5263029"/>
            <a:ext cx="4349931" cy="305468"/>
          </a:xfrm>
          <a:prstGeom prst="rect">
            <a:avLst/>
          </a:prstGeom>
        </p:spPr>
        <p:txBody>
          <a:bodyPr wrap="square">
            <a:spAutoFit/>
          </a:bodyPr>
          <a:lstStyle/>
          <a:p>
            <a:pPr algn="ctr" rtl="1"/>
            <a:r>
              <a:rPr lang="fa-IR" sz="1385" b="1" dirty="0">
                <a:solidFill>
                  <a:schemeClr val="accent5">
                    <a:lumMod val="75000"/>
                  </a:schemeClr>
                </a:solidFill>
                <a:cs typeface="B Roya" panose="00000400000000000000" pitchFamily="2" charset="-78"/>
              </a:rPr>
              <a:t>هرچه فواصل بین بارداری ها بیش تر : ریسک ابتلا به فیبروم بیشتر </a:t>
            </a:r>
          </a:p>
        </p:txBody>
      </p:sp>
      <p:grpSp>
        <p:nvGrpSpPr>
          <p:cNvPr id="310" name="Group 309">
            <a:extLst>
              <a:ext uri="{FF2B5EF4-FFF2-40B4-BE49-F238E27FC236}">
                <a16:creationId xmlns:a16="http://schemas.microsoft.com/office/drawing/2014/main" id="{8EDAB9AB-1B36-48D8-AF23-8F394E83FDCB}"/>
              </a:ext>
            </a:extLst>
          </p:cNvPr>
          <p:cNvGrpSpPr/>
          <p:nvPr/>
        </p:nvGrpSpPr>
        <p:grpSpPr>
          <a:xfrm>
            <a:off x="296963" y="4872001"/>
            <a:ext cx="1547940" cy="829107"/>
            <a:chOff x="5104186" y="5039771"/>
            <a:chExt cx="2063920" cy="1077263"/>
          </a:xfrm>
        </p:grpSpPr>
        <p:sp>
          <p:nvSpPr>
            <p:cNvPr id="304" name="Rectangle 303">
              <a:extLst>
                <a:ext uri="{FF2B5EF4-FFF2-40B4-BE49-F238E27FC236}">
                  <a16:creationId xmlns:a16="http://schemas.microsoft.com/office/drawing/2014/main" id="{1C87CBA6-1CCE-45D1-AAD7-760872339F25}"/>
                </a:ext>
              </a:extLst>
            </p:cNvPr>
            <p:cNvSpPr/>
            <p:nvPr/>
          </p:nvSpPr>
          <p:spPr>
            <a:xfrm>
              <a:off x="5104186" y="5272438"/>
              <a:ext cx="2063920" cy="813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305" name="Group 304">
              <a:extLst>
                <a:ext uri="{FF2B5EF4-FFF2-40B4-BE49-F238E27FC236}">
                  <a16:creationId xmlns:a16="http://schemas.microsoft.com/office/drawing/2014/main" id="{4218A729-6C1F-4CE7-97C7-3FFBAA17DA1E}"/>
                </a:ext>
              </a:extLst>
            </p:cNvPr>
            <p:cNvGrpSpPr/>
            <p:nvPr/>
          </p:nvGrpSpPr>
          <p:grpSpPr>
            <a:xfrm>
              <a:off x="5104187" y="5039771"/>
              <a:ext cx="2062290" cy="1077263"/>
              <a:chOff x="6721779" y="4480568"/>
              <a:chExt cx="4314522" cy="2253743"/>
            </a:xfrm>
          </p:grpSpPr>
          <p:sp>
            <p:nvSpPr>
              <p:cNvPr id="306" name="Rectangle 305">
                <a:extLst>
                  <a:ext uri="{FF2B5EF4-FFF2-40B4-BE49-F238E27FC236}">
                    <a16:creationId xmlns:a16="http://schemas.microsoft.com/office/drawing/2014/main" id="{734B786A-DDD1-4090-BDB7-26A15A018D27}"/>
                  </a:ext>
                </a:extLst>
              </p:cNvPr>
              <p:cNvSpPr/>
              <p:nvPr/>
            </p:nvSpPr>
            <p:spPr>
              <a:xfrm>
                <a:off x="6731000" y="4480568"/>
                <a:ext cx="4305301" cy="48676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08" name="Rectangle 307">
                <a:extLst>
                  <a:ext uri="{FF2B5EF4-FFF2-40B4-BE49-F238E27FC236}">
                    <a16:creationId xmlns:a16="http://schemas.microsoft.com/office/drawing/2014/main" id="{2552B5B4-5577-4FCB-BCD4-3C1A84348AF3}"/>
                  </a:ext>
                </a:extLst>
              </p:cNvPr>
              <p:cNvSpPr/>
              <p:nvPr/>
            </p:nvSpPr>
            <p:spPr>
              <a:xfrm>
                <a:off x="6721779" y="4938712"/>
                <a:ext cx="4168465" cy="1795599"/>
              </a:xfrm>
              <a:prstGeom prst="rect">
                <a:avLst/>
              </a:prstGeom>
            </p:spPr>
            <p:txBody>
              <a:bodyPr wrap="square">
                <a:spAutoFit/>
              </a:bodyPr>
              <a:lstStyle/>
              <a:p>
                <a:pPr algn="ctr" rtl="1"/>
                <a:r>
                  <a:rPr lang="fa-IR" sz="1231" b="1" dirty="0">
                    <a:solidFill>
                      <a:schemeClr val="accent5">
                        <a:lumMod val="75000"/>
                      </a:schemeClr>
                    </a:solidFill>
                    <a:cs typeface="B Roya" panose="00000400000000000000" pitchFamily="2" charset="-78"/>
                  </a:rPr>
                  <a:t>هر بارداری و زایمان هم این ریسک را حدود 7% کاهش می دهد.</a:t>
                </a:r>
              </a:p>
            </p:txBody>
          </p:sp>
        </p:grpSp>
      </p:grpSp>
      <p:grpSp>
        <p:nvGrpSpPr>
          <p:cNvPr id="311" name="Group 310">
            <a:extLst>
              <a:ext uri="{FF2B5EF4-FFF2-40B4-BE49-F238E27FC236}">
                <a16:creationId xmlns:a16="http://schemas.microsoft.com/office/drawing/2014/main" id="{01A4C6D1-79C0-4B49-B499-52000BA0DD8A}"/>
              </a:ext>
            </a:extLst>
          </p:cNvPr>
          <p:cNvGrpSpPr/>
          <p:nvPr/>
        </p:nvGrpSpPr>
        <p:grpSpPr>
          <a:xfrm>
            <a:off x="7246736" y="4872002"/>
            <a:ext cx="1547940" cy="844273"/>
            <a:chOff x="5104186" y="5039772"/>
            <a:chExt cx="2063920" cy="1096968"/>
          </a:xfrm>
        </p:grpSpPr>
        <p:sp>
          <p:nvSpPr>
            <p:cNvPr id="312" name="Rectangle 311">
              <a:extLst>
                <a:ext uri="{FF2B5EF4-FFF2-40B4-BE49-F238E27FC236}">
                  <a16:creationId xmlns:a16="http://schemas.microsoft.com/office/drawing/2014/main" id="{E42C23D0-C79F-4FEE-A5EC-7AD4647741B1}"/>
                </a:ext>
              </a:extLst>
            </p:cNvPr>
            <p:cNvSpPr/>
            <p:nvPr/>
          </p:nvSpPr>
          <p:spPr>
            <a:xfrm>
              <a:off x="5104186" y="5272438"/>
              <a:ext cx="2063920" cy="813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313" name="Group 312">
              <a:extLst>
                <a:ext uri="{FF2B5EF4-FFF2-40B4-BE49-F238E27FC236}">
                  <a16:creationId xmlns:a16="http://schemas.microsoft.com/office/drawing/2014/main" id="{1B056B79-87C1-4D20-AEED-A0804BAD6820}"/>
                </a:ext>
              </a:extLst>
            </p:cNvPr>
            <p:cNvGrpSpPr/>
            <p:nvPr/>
          </p:nvGrpSpPr>
          <p:grpSpPr>
            <a:xfrm>
              <a:off x="5108594" y="5039772"/>
              <a:ext cx="2057882" cy="1096968"/>
              <a:chOff x="6731000" y="4480568"/>
              <a:chExt cx="4305301" cy="2294968"/>
            </a:xfrm>
          </p:grpSpPr>
          <p:sp>
            <p:nvSpPr>
              <p:cNvPr id="314" name="Rectangle 313">
                <a:extLst>
                  <a:ext uri="{FF2B5EF4-FFF2-40B4-BE49-F238E27FC236}">
                    <a16:creationId xmlns:a16="http://schemas.microsoft.com/office/drawing/2014/main" id="{6F37BC44-5B6B-4025-A7C3-64B87D9A493F}"/>
                  </a:ext>
                </a:extLst>
              </p:cNvPr>
              <p:cNvSpPr/>
              <p:nvPr/>
            </p:nvSpPr>
            <p:spPr>
              <a:xfrm>
                <a:off x="6731000" y="4480568"/>
                <a:ext cx="4305301" cy="48676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a:p>
            </p:txBody>
          </p:sp>
          <p:sp>
            <p:nvSpPr>
              <p:cNvPr id="315" name="Rectangle 314">
                <a:extLst>
                  <a:ext uri="{FF2B5EF4-FFF2-40B4-BE49-F238E27FC236}">
                    <a16:creationId xmlns:a16="http://schemas.microsoft.com/office/drawing/2014/main" id="{348CA475-C317-4A53-8F3A-A50C09426696}"/>
                  </a:ext>
                </a:extLst>
              </p:cNvPr>
              <p:cNvSpPr/>
              <p:nvPr/>
            </p:nvSpPr>
            <p:spPr>
              <a:xfrm>
                <a:off x="6891358" y="4979935"/>
                <a:ext cx="3998886" cy="1795601"/>
              </a:xfrm>
              <a:prstGeom prst="rect">
                <a:avLst/>
              </a:prstGeom>
            </p:spPr>
            <p:txBody>
              <a:bodyPr wrap="square">
                <a:spAutoFit/>
              </a:bodyPr>
              <a:lstStyle/>
              <a:p>
                <a:pPr algn="ctr" rtl="1"/>
                <a:r>
                  <a:rPr lang="fa-IR" sz="1231" b="1" dirty="0">
                    <a:solidFill>
                      <a:schemeClr val="accent5">
                        <a:lumMod val="75000"/>
                      </a:schemeClr>
                    </a:solidFill>
                    <a:cs typeface="B Roya" panose="00000400000000000000" pitchFamily="2" charset="-78"/>
                  </a:rPr>
                  <a:t>شیردهی باعث کاهش سرطان های سینه و تولیدمثلی می شود.</a:t>
                </a:r>
              </a:p>
            </p:txBody>
          </p:sp>
        </p:grpSp>
      </p:grpSp>
      <p:grpSp>
        <p:nvGrpSpPr>
          <p:cNvPr id="319" name="Group 318">
            <a:extLst>
              <a:ext uri="{FF2B5EF4-FFF2-40B4-BE49-F238E27FC236}">
                <a16:creationId xmlns:a16="http://schemas.microsoft.com/office/drawing/2014/main" id="{C638E25A-9564-4F76-BEA9-8E98B5C4651C}"/>
              </a:ext>
            </a:extLst>
          </p:cNvPr>
          <p:cNvGrpSpPr/>
          <p:nvPr/>
        </p:nvGrpSpPr>
        <p:grpSpPr>
          <a:xfrm>
            <a:off x="6867605" y="2542276"/>
            <a:ext cx="1971536" cy="1033683"/>
            <a:chOff x="5076639" y="5039770"/>
            <a:chExt cx="2628715" cy="1343070"/>
          </a:xfrm>
        </p:grpSpPr>
        <p:sp>
          <p:nvSpPr>
            <p:cNvPr id="320" name="Rectangle 319">
              <a:extLst>
                <a:ext uri="{FF2B5EF4-FFF2-40B4-BE49-F238E27FC236}">
                  <a16:creationId xmlns:a16="http://schemas.microsoft.com/office/drawing/2014/main" id="{66ACD53C-42D0-45A5-A242-8CAE0457ACDD}"/>
                </a:ext>
              </a:extLst>
            </p:cNvPr>
            <p:cNvSpPr/>
            <p:nvPr/>
          </p:nvSpPr>
          <p:spPr>
            <a:xfrm>
              <a:off x="5104186" y="5272438"/>
              <a:ext cx="2601168" cy="1058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321" name="Group 320">
              <a:extLst>
                <a:ext uri="{FF2B5EF4-FFF2-40B4-BE49-F238E27FC236}">
                  <a16:creationId xmlns:a16="http://schemas.microsoft.com/office/drawing/2014/main" id="{45FD3440-A6D2-42FE-A822-6E9AD615AF5A}"/>
                </a:ext>
              </a:extLst>
            </p:cNvPr>
            <p:cNvGrpSpPr/>
            <p:nvPr/>
          </p:nvGrpSpPr>
          <p:grpSpPr>
            <a:xfrm>
              <a:off x="5076639" y="5039770"/>
              <a:ext cx="2628715" cy="1343070"/>
              <a:chOff x="6664147" y="4480568"/>
              <a:chExt cx="5499542" cy="2809841"/>
            </a:xfrm>
          </p:grpSpPr>
          <p:sp>
            <p:nvSpPr>
              <p:cNvPr id="322" name="Rectangle 321">
                <a:extLst>
                  <a:ext uri="{FF2B5EF4-FFF2-40B4-BE49-F238E27FC236}">
                    <a16:creationId xmlns:a16="http://schemas.microsoft.com/office/drawing/2014/main" id="{93B85C6C-6F52-4925-A14D-C743B0C3554C}"/>
                  </a:ext>
                </a:extLst>
              </p:cNvPr>
              <p:cNvSpPr/>
              <p:nvPr/>
            </p:nvSpPr>
            <p:spPr>
              <a:xfrm>
                <a:off x="6718368" y="4480568"/>
                <a:ext cx="5445321" cy="48676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323" name="Rectangle 322">
                <a:extLst>
                  <a:ext uri="{FF2B5EF4-FFF2-40B4-BE49-F238E27FC236}">
                    <a16:creationId xmlns:a16="http://schemas.microsoft.com/office/drawing/2014/main" id="{30362C97-63A8-479B-9FC4-DB4CF7C5037F}"/>
                  </a:ext>
                </a:extLst>
              </p:cNvPr>
              <p:cNvSpPr/>
              <p:nvPr/>
            </p:nvSpPr>
            <p:spPr>
              <a:xfrm>
                <a:off x="6664147" y="4979935"/>
                <a:ext cx="5499542" cy="2310474"/>
              </a:xfrm>
              <a:prstGeom prst="rect">
                <a:avLst/>
              </a:prstGeom>
            </p:spPr>
            <p:txBody>
              <a:bodyPr wrap="square">
                <a:spAutoFit/>
              </a:bodyPr>
              <a:lstStyle/>
              <a:p>
                <a:pPr algn="ctr" rtl="1"/>
                <a:r>
                  <a:rPr lang="fa-IR" sz="1231" b="1" dirty="0">
                    <a:solidFill>
                      <a:schemeClr val="accent5">
                        <a:lumMod val="75000"/>
                      </a:schemeClr>
                    </a:solidFill>
                    <a:cs typeface="B Roya" panose="00000400000000000000" pitchFamily="2" charset="-78"/>
                  </a:rPr>
                  <a:t>در مطالعه ای نشان داده شد هر 12 ماه شیردهی، ریسک ابتلا به سرطان سینه را 4.3% کاهش می دهد.</a:t>
                </a:r>
              </a:p>
            </p:txBody>
          </p:sp>
        </p:grpSp>
      </p:grpSp>
      <p:grpSp>
        <p:nvGrpSpPr>
          <p:cNvPr id="324" name="Group 323">
            <a:extLst>
              <a:ext uri="{FF2B5EF4-FFF2-40B4-BE49-F238E27FC236}">
                <a16:creationId xmlns:a16="http://schemas.microsoft.com/office/drawing/2014/main" id="{ADD53FDD-8CA4-483F-8BCA-6F120D4790F2}"/>
              </a:ext>
            </a:extLst>
          </p:cNvPr>
          <p:cNvGrpSpPr/>
          <p:nvPr/>
        </p:nvGrpSpPr>
        <p:grpSpPr>
          <a:xfrm>
            <a:off x="182942" y="2542277"/>
            <a:ext cx="2135864" cy="1033683"/>
            <a:chOff x="4967088" y="5039771"/>
            <a:chExt cx="2847818" cy="1343070"/>
          </a:xfrm>
        </p:grpSpPr>
        <p:sp>
          <p:nvSpPr>
            <p:cNvPr id="325" name="Rectangle 324">
              <a:extLst>
                <a:ext uri="{FF2B5EF4-FFF2-40B4-BE49-F238E27FC236}">
                  <a16:creationId xmlns:a16="http://schemas.microsoft.com/office/drawing/2014/main" id="{C8F5528A-9B20-46E6-AC94-D02ECB8673C2}"/>
                </a:ext>
              </a:extLst>
            </p:cNvPr>
            <p:cNvSpPr/>
            <p:nvPr/>
          </p:nvSpPr>
          <p:spPr>
            <a:xfrm>
              <a:off x="5102556" y="5272438"/>
              <a:ext cx="2602797" cy="1058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grpSp>
          <p:nvGrpSpPr>
            <p:cNvPr id="326" name="Group 325">
              <a:extLst>
                <a:ext uri="{FF2B5EF4-FFF2-40B4-BE49-F238E27FC236}">
                  <a16:creationId xmlns:a16="http://schemas.microsoft.com/office/drawing/2014/main" id="{F2DAF9A9-EDF1-49BA-9706-F865A9BABEE5}"/>
                </a:ext>
              </a:extLst>
            </p:cNvPr>
            <p:cNvGrpSpPr/>
            <p:nvPr/>
          </p:nvGrpSpPr>
          <p:grpSpPr>
            <a:xfrm>
              <a:off x="4967088" y="5039771"/>
              <a:ext cx="2847818" cy="1343070"/>
              <a:chOff x="6434955" y="4480568"/>
              <a:chExt cx="5957928" cy="2809841"/>
            </a:xfrm>
          </p:grpSpPr>
          <p:sp>
            <p:nvSpPr>
              <p:cNvPr id="327" name="Rectangle 326">
                <a:extLst>
                  <a:ext uri="{FF2B5EF4-FFF2-40B4-BE49-F238E27FC236}">
                    <a16:creationId xmlns:a16="http://schemas.microsoft.com/office/drawing/2014/main" id="{595215C6-A7F6-4387-B226-D07F92FD5062}"/>
                  </a:ext>
                </a:extLst>
              </p:cNvPr>
              <p:cNvSpPr/>
              <p:nvPr/>
            </p:nvSpPr>
            <p:spPr>
              <a:xfrm>
                <a:off x="6718368" y="4480568"/>
                <a:ext cx="5445321" cy="48676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39" dirty="0"/>
              </a:p>
            </p:txBody>
          </p:sp>
          <p:sp>
            <p:nvSpPr>
              <p:cNvPr id="328" name="Rectangle 327">
                <a:extLst>
                  <a:ext uri="{FF2B5EF4-FFF2-40B4-BE49-F238E27FC236}">
                    <a16:creationId xmlns:a16="http://schemas.microsoft.com/office/drawing/2014/main" id="{A2AF7ECD-1028-4EE7-BCCC-3CEC7CE756B7}"/>
                  </a:ext>
                </a:extLst>
              </p:cNvPr>
              <p:cNvSpPr/>
              <p:nvPr/>
            </p:nvSpPr>
            <p:spPr>
              <a:xfrm>
                <a:off x="6434955" y="4979935"/>
                <a:ext cx="5957928" cy="2310474"/>
              </a:xfrm>
              <a:prstGeom prst="rect">
                <a:avLst/>
              </a:prstGeom>
            </p:spPr>
            <p:txBody>
              <a:bodyPr wrap="square">
                <a:spAutoFit/>
              </a:bodyPr>
              <a:lstStyle/>
              <a:p>
                <a:pPr algn="ctr" rtl="1"/>
                <a:r>
                  <a:rPr lang="fa-IR" sz="1231" b="1" dirty="0">
                    <a:solidFill>
                      <a:schemeClr val="accent5">
                        <a:lumMod val="75000"/>
                      </a:schemeClr>
                    </a:solidFill>
                    <a:cs typeface="B Roya" panose="00000400000000000000" pitchFamily="2" charset="-78"/>
                  </a:rPr>
                  <a:t>زنانی که به مدت دو سال تجمعی شیردهی دارند،  23% کمتر به </a:t>
                </a:r>
              </a:p>
              <a:p>
                <a:pPr algn="ctr" rtl="1"/>
                <a:r>
                  <a:rPr lang="fa-IR" sz="1231" b="1" dirty="0">
                    <a:solidFill>
                      <a:schemeClr val="accent5">
                        <a:lumMod val="75000"/>
                      </a:schemeClr>
                    </a:solidFill>
                    <a:cs typeface="B Roya" panose="00000400000000000000" pitchFamily="2" charset="-78"/>
                  </a:rPr>
                  <a:t>بیماری‌های قلبی عروقی مبتلا می شوند.</a:t>
                </a:r>
              </a:p>
            </p:txBody>
          </p:sp>
        </p:grpSp>
      </p:grpSp>
      <p:pic>
        <p:nvPicPr>
          <p:cNvPr id="316" name="Picture 315">
            <a:extLst>
              <a:ext uri="{FF2B5EF4-FFF2-40B4-BE49-F238E27FC236}">
                <a16:creationId xmlns:a16="http://schemas.microsoft.com/office/drawing/2014/main" id="{11FAB74F-C8AD-4FEC-9EC1-40B561826E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55320" y="5877272"/>
            <a:ext cx="920736" cy="928107"/>
          </a:xfrm>
          <a:prstGeom prst="rect">
            <a:avLst/>
          </a:prstGeom>
        </p:spPr>
      </p:pic>
    </p:spTree>
    <p:extLst>
      <p:ext uri="{BB962C8B-B14F-4D97-AF65-F5344CB8AC3E}">
        <p14:creationId xmlns:p14="http://schemas.microsoft.com/office/powerpoint/2010/main" val="1113458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18"/>
                                        </p:tgtEl>
                                        <p:attrNameLst>
                                          <p:attrName>style.visibility</p:attrName>
                                        </p:attrNameLst>
                                      </p:cBhvr>
                                      <p:to>
                                        <p:strVal val="visible"/>
                                      </p:to>
                                    </p:set>
                                    <p:animEffect transition="in" filter="barn(inVertical)">
                                      <p:cBhvr>
                                        <p:cTn id="10" dur="500"/>
                                        <p:tgtEl>
                                          <p:spTgt spid="2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19"/>
                                        </p:tgtEl>
                                        <p:attrNameLst>
                                          <p:attrName>style.visibility</p:attrName>
                                        </p:attrNameLst>
                                      </p:cBhvr>
                                      <p:to>
                                        <p:strVal val="visible"/>
                                      </p:to>
                                    </p:set>
                                    <p:animEffect transition="in" filter="barn(inVertical)">
                                      <p:cBhvr>
                                        <p:cTn id="13" dur="500"/>
                                        <p:tgtEl>
                                          <p:spTgt spid="21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20"/>
                                        </p:tgtEl>
                                        <p:attrNameLst>
                                          <p:attrName>style.visibility</p:attrName>
                                        </p:attrNameLst>
                                      </p:cBhvr>
                                      <p:to>
                                        <p:strVal val="visible"/>
                                      </p:to>
                                    </p:set>
                                    <p:animEffect transition="in" filter="barn(inVertical)">
                                      <p:cBhvr>
                                        <p:cTn id="16" dur="500"/>
                                        <p:tgtEl>
                                          <p:spTgt spid="220"/>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21"/>
                                        </p:tgtEl>
                                        <p:attrNameLst>
                                          <p:attrName>style.visibility</p:attrName>
                                        </p:attrNameLst>
                                      </p:cBhvr>
                                      <p:to>
                                        <p:strVal val="visible"/>
                                      </p:to>
                                    </p:set>
                                    <p:animEffect transition="in" filter="barn(inVertical)">
                                      <p:cBhvr>
                                        <p:cTn id="19" dur="500"/>
                                        <p:tgtEl>
                                          <p:spTgt spid="22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22"/>
                                        </p:tgtEl>
                                        <p:attrNameLst>
                                          <p:attrName>style.visibility</p:attrName>
                                        </p:attrNameLst>
                                      </p:cBhvr>
                                      <p:to>
                                        <p:strVal val="visible"/>
                                      </p:to>
                                    </p:set>
                                    <p:animEffect transition="in" filter="barn(inVertical)">
                                      <p:cBhvr>
                                        <p:cTn id="22" dur="500"/>
                                        <p:tgtEl>
                                          <p:spTgt spid="22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23"/>
                                        </p:tgtEl>
                                        <p:attrNameLst>
                                          <p:attrName>style.visibility</p:attrName>
                                        </p:attrNameLst>
                                      </p:cBhvr>
                                      <p:to>
                                        <p:strVal val="visible"/>
                                      </p:to>
                                    </p:set>
                                    <p:animEffect transition="in" filter="barn(inVertical)">
                                      <p:cBhvr>
                                        <p:cTn id="25" dur="500"/>
                                        <p:tgtEl>
                                          <p:spTgt spid="223"/>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24"/>
                                        </p:tgtEl>
                                        <p:attrNameLst>
                                          <p:attrName>style.visibility</p:attrName>
                                        </p:attrNameLst>
                                      </p:cBhvr>
                                      <p:to>
                                        <p:strVal val="visible"/>
                                      </p:to>
                                    </p:set>
                                    <p:animEffect transition="in" filter="barn(inVertical)">
                                      <p:cBhvr>
                                        <p:cTn id="28" dur="500"/>
                                        <p:tgtEl>
                                          <p:spTgt spid="22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7"/>
                                        </p:tgtEl>
                                        <p:attrNameLst>
                                          <p:attrName>style.visibility</p:attrName>
                                        </p:attrNameLst>
                                      </p:cBhvr>
                                      <p:to>
                                        <p:strVal val="visible"/>
                                      </p:to>
                                    </p:set>
                                    <p:animEffect transition="in" filter="barn(inVertical)">
                                      <p:cBhvr>
                                        <p:cTn id="31" dur="500"/>
                                        <p:tgtEl>
                                          <p:spTgt spid="227"/>
                                        </p:tgtEl>
                                      </p:cBhvr>
                                    </p:animEffect>
                                  </p:childTnLst>
                                </p:cTn>
                              </p:par>
                              <p:par>
                                <p:cTn id="32" presetID="16" presetClass="entr" presetSubtype="21"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par>
                                <p:cTn id="35" presetID="16" presetClass="entr" presetSubtype="21"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inVertical)">
                                      <p:cBhvr>
                                        <p:cTn id="40" dur="500"/>
                                        <p:tgtEl>
                                          <p:spTgt spid="9"/>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inVertical)">
                                      <p:cBhvr>
                                        <p:cTn id="43" dur="500"/>
                                        <p:tgtEl>
                                          <p:spTgt spid="10"/>
                                        </p:tgtEl>
                                      </p:cBhvr>
                                    </p:animEffect>
                                  </p:childTnLst>
                                </p:cTn>
                              </p:par>
                              <p:par>
                                <p:cTn id="44" presetID="16" presetClass="entr" presetSubtype="21"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inVertical)">
                                      <p:cBhvr>
                                        <p:cTn id="46" dur="500"/>
                                        <p:tgtEl>
                                          <p:spTgt spid="11"/>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arn(inVertical)">
                                      <p:cBhvr>
                                        <p:cTn id="49" dur="500"/>
                                        <p:tgtEl>
                                          <p:spTgt spid="12"/>
                                        </p:tgtEl>
                                      </p:cBhvr>
                                    </p:animEffect>
                                  </p:childTnLst>
                                </p:cTn>
                              </p:par>
                              <p:par>
                                <p:cTn id="50" presetID="16" presetClass="entr" presetSubtype="21" fill="hold" nodeType="withEffect">
                                  <p:stCondLst>
                                    <p:cond delay="0"/>
                                  </p:stCondLst>
                                  <p:childTnLst>
                                    <p:set>
                                      <p:cBhvr>
                                        <p:cTn id="51" dur="1" fill="hold">
                                          <p:stCondLst>
                                            <p:cond delay="0"/>
                                          </p:stCondLst>
                                        </p:cTn>
                                        <p:tgtEl>
                                          <p:spTgt spid="229"/>
                                        </p:tgtEl>
                                        <p:attrNameLst>
                                          <p:attrName>style.visibility</p:attrName>
                                        </p:attrNameLst>
                                      </p:cBhvr>
                                      <p:to>
                                        <p:strVal val="visible"/>
                                      </p:to>
                                    </p:set>
                                    <p:animEffect transition="in" filter="barn(inVertical)">
                                      <p:cBhvr>
                                        <p:cTn id="52" dur="500"/>
                                        <p:tgtEl>
                                          <p:spTgt spid="229"/>
                                        </p:tgtEl>
                                      </p:cBhvr>
                                    </p:animEffect>
                                  </p:childTnLst>
                                </p:cTn>
                              </p:par>
                              <p:par>
                                <p:cTn id="53" presetID="16" presetClass="entr" presetSubtype="21" fill="hold" nodeType="withEffect">
                                  <p:stCondLst>
                                    <p:cond delay="0"/>
                                  </p:stCondLst>
                                  <p:childTnLst>
                                    <p:set>
                                      <p:cBhvr>
                                        <p:cTn id="54" dur="1" fill="hold">
                                          <p:stCondLst>
                                            <p:cond delay="0"/>
                                          </p:stCondLst>
                                        </p:cTn>
                                        <p:tgtEl>
                                          <p:spTgt spid="231"/>
                                        </p:tgtEl>
                                        <p:attrNameLst>
                                          <p:attrName>style.visibility</p:attrName>
                                        </p:attrNameLst>
                                      </p:cBhvr>
                                      <p:to>
                                        <p:strVal val="visible"/>
                                      </p:to>
                                    </p:set>
                                    <p:animEffect transition="in" filter="barn(inVertical)">
                                      <p:cBhvr>
                                        <p:cTn id="55" dur="500"/>
                                        <p:tgtEl>
                                          <p:spTgt spid="231"/>
                                        </p:tgtEl>
                                      </p:cBhvr>
                                    </p:animEffect>
                                  </p:childTnLst>
                                </p:cTn>
                              </p:par>
                              <p:par>
                                <p:cTn id="56" presetID="16" presetClass="entr" presetSubtype="21" fill="hold" nodeType="withEffect">
                                  <p:stCondLst>
                                    <p:cond delay="0"/>
                                  </p:stCondLst>
                                  <p:childTnLst>
                                    <p:set>
                                      <p:cBhvr>
                                        <p:cTn id="57" dur="1" fill="hold">
                                          <p:stCondLst>
                                            <p:cond delay="0"/>
                                          </p:stCondLst>
                                        </p:cTn>
                                        <p:tgtEl>
                                          <p:spTgt spid="233"/>
                                        </p:tgtEl>
                                        <p:attrNameLst>
                                          <p:attrName>style.visibility</p:attrName>
                                        </p:attrNameLst>
                                      </p:cBhvr>
                                      <p:to>
                                        <p:strVal val="visible"/>
                                      </p:to>
                                    </p:set>
                                    <p:animEffect transition="in" filter="barn(inVertical)">
                                      <p:cBhvr>
                                        <p:cTn id="58" dur="500"/>
                                        <p:tgtEl>
                                          <p:spTgt spid="233"/>
                                        </p:tgtEl>
                                      </p:cBhvr>
                                    </p:animEffect>
                                  </p:childTnLst>
                                </p:cTn>
                              </p:par>
                              <p:par>
                                <p:cTn id="59" presetID="16" presetClass="entr" presetSubtype="21" fill="hold" nodeType="withEffect">
                                  <p:stCondLst>
                                    <p:cond delay="0"/>
                                  </p:stCondLst>
                                  <p:childTnLst>
                                    <p:set>
                                      <p:cBhvr>
                                        <p:cTn id="60" dur="1" fill="hold">
                                          <p:stCondLst>
                                            <p:cond delay="0"/>
                                          </p:stCondLst>
                                        </p:cTn>
                                        <p:tgtEl>
                                          <p:spTgt spid="234"/>
                                        </p:tgtEl>
                                        <p:attrNameLst>
                                          <p:attrName>style.visibility</p:attrName>
                                        </p:attrNameLst>
                                      </p:cBhvr>
                                      <p:to>
                                        <p:strVal val="visible"/>
                                      </p:to>
                                    </p:set>
                                    <p:animEffect transition="in" filter="barn(inVertical)">
                                      <p:cBhvr>
                                        <p:cTn id="61" dur="500"/>
                                        <p:tgtEl>
                                          <p:spTgt spid="234"/>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303"/>
                                        </p:tgtEl>
                                        <p:attrNameLst>
                                          <p:attrName>style.visibility</p:attrName>
                                        </p:attrNameLst>
                                      </p:cBhvr>
                                      <p:to>
                                        <p:strVal val="visible"/>
                                      </p:to>
                                    </p:set>
                                    <p:animEffect transition="in" filter="barn(inVertical)">
                                      <p:cBhvr>
                                        <p:cTn id="64" dur="500"/>
                                        <p:tgtEl>
                                          <p:spTgt spid="303"/>
                                        </p:tgtEl>
                                      </p:cBhvr>
                                    </p:animEffect>
                                  </p:childTnLst>
                                </p:cTn>
                              </p:par>
                              <p:par>
                                <p:cTn id="65" presetID="16" presetClass="entr" presetSubtype="21" fill="hold" nodeType="withEffect">
                                  <p:stCondLst>
                                    <p:cond delay="0"/>
                                  </p:stCondLst>
                                  <p:childTnLst>
                                    <p:set>
                                      <p:cBhvr>
                                        <p:cTn id="66" dur="1" fill="hold">
                                          <p:stCondLst>
                                            <p:cond delay="0"/>
                                          </p:stCondLst>
                                        </p:cTn>
                                        <p:tgtEl>
                                          <p:spTgt spid="310"/>
                                        </p:tgtEl>
                                        <p:attrNameLst>
                                          <p:attrName>style.visibility</p:attrName>
                                        </p:attrNameLst>
                                      </p:cBhvr>
                                      <p:to>
                                        <p:strVal val="visible"/>
                                      </p:to>
                                    </p:set>
                                    <p:animEffect transition="in" filter="barn(inVertical)">
                                      <p:cBhvr>
                                        <p:cTn id="67" dur="500"/>
                                        <p:tgtEl>
                                          <p:spTgt spid="310"/>
                                        </p:tgtEl>
                                      </p:cBhvr>
                                    </p:animEffect>
                                  </p:childTnLst>
                                </p:cTn>
                              </p:par>
                              <p:par>
                                <p:cTn id="68" presetID="16" presetClass="entr" presetSubtype="21" fill="hold" nodeType="withEffect">
                                  <p:stCondLst>
                                    <p:cond delay="0"/>
                                  </p:stCondLst>
                                  <p:childTnLst>
                                    <p:set>
                                      <p:cBhvr>
                                        <p:cTn id="69" dur="1" fill="hold">
                                          <p:stCondLst>
                                            <p:cond delay="0"/>
                                          </p:stCondLst>
                                        </p:cTn>
                                        <p:tgtEl>
                                          <p:spTgt spid="311"/>
                                        </p:tgtEl>
                                        <p:attrNameLst>
                                          <p:attrName>style.visibility</p:attrName>
                                        </p:attrNameLst>
                                      </p:cBhvr>
                                      <p:to>
                                        <p:strVal val="visible"/>
                                      </p:to>
                                    </p:set>
                                    <p:animEffect transition="in" filter="barn(inVertical)">
                                      <p:cBhvr>
                                        <p:cTn id="70" dur="500"/>
                                        <p:tgtEl>
                                          <p:spTgt spid="311"/>
                                        </p:tgtEl>
                                      </p:cBhvr>
                                    </p:animEffect>
                                  </p:childTnLst>
                                </p:cTn>
                              </p:par>
                              <p:par>
                                <p:cTn id="71" presetID="16" presetClass="entr" presetSubtype="21" fill="hold" nodeType="withEffect">
                                  <p:stCondLst>
                                    <p:cond delay="0"/>
                                  </p:stCondLst>
                                  <p:childTnLst>
                                    <p:set>
                                      <p:cBhvr>
                                        <p:cTn id="72" dur="1" fill="hold">
                                          <p:stCondLst>
                                            <p:cond delay="0"/>
                                          </p:stCondLst>
                                        </p:cTn>
                                        <p:tgtEl>
                                          <p:spTgt spid="319"/>
                                        </p:tgtEl>
                                        <p:attrNameLst>
                                          <p:attrName>style.visibility</p:attrName>
                                        </p:attrNameLst>
                                      </p:cBhvr>
                                      <p:to>
                                        <p:strVal val="visible"/>
                                      </p:to>
                                    </p:set>
                                    <p:animEffect transition="in" filter="barn(inVertical)">
                                      <p:cBhvr>
                                        <p:cTn id="73" dur="500"/>
                                        <p:tgtEl>
                                          <p:spTgt spid="319"/>
                                        </p:tgtEl>
                                      </p:cBhvr>
                                    </p:animEffect>
                                  </p:childTnLst>
                                </p:cTn>
                              </p:par>
                              <p:par>
                                <p:cTn id="74" presetID="16" presetClass="entr" presetSubtype="21" fill="hold" nodeType="withEffect">
                                  <p:stCondLst>
                                    <p:cond delay="0"/>
                                  </p:stCondLst>
                                  <p:childTnLst>
                                    <p:set>
                                      <p:cBhvr>
                                        <p:cTn id="75" dur="1" fill="hold">
                                          <p:stCondLst>
                                            <p:cond delay="0"/>
                                          </p:stCondLst>
                                        </p:cTn>
                                        <p:tgtEl>
                                          <p:spTgt spid="324"/>
                                        </p:tgtEl>
                                        <p:attrNameLst>
                                          <p:attrName>style.visibility</p:attrName>
                                        </p:attrNameLst>
                                      </p:cBhvr>
                                      <p:to>
                                        <p:strVal val="visible"/>
                                      </p:to>
                                    </p:set>
                                    <p:animEffect transition="in" filter="barn(inVertical)">
                                      <p:cBhvr>
                                        <p:cTn id="76" dur="500"/>
                                        <p:tgtEl>
                                          <p:spTgt spid="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8" grpId="0" animBg="1"/>
      <p:bldP spid="219" grpId="0" animBg="1"/>
      <p:bldP spid="220" grpId="0" animBg="1"/>
      <p:bldP spid="221" grpId="0" animBg="1"/>
      <p:bldP spid="222" grpId="0" animBg="1"/>
      <p:bldP spid="223" grpId="0" animBg="1"/>
      <p:bldP spid="224" grpId="0" animBg="1"/>
      <p:bldP spid="227" grpId="0"/>
      <p:bldP spid="9" grpId="0"/>
      <p:bldP spid="10" grpId="0"/>
      <p:bldP spid="12" grpId="0"/>
      <p:bldP spid="30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1339151" y="2546567"/>
            <a:ext cx="6462346" cy="2060775"/>
          </a:xfrm>
          <a:prstGeom prst="rect">
            <a:avLst/>
          </a:prstGeom>
          <a:noFill/>
          <a:ln w="9525">
            <a:noFill/>
            <a:miter lim="800000"/>
            <a:headEnd/>
            <a:tailEnd/>
          </a:ln>
          <a:effectLst/>
        </p:spPr>
        <p:txBody>
          <a:bodyPr vert="horz" wrap="square" lIns="70376" tIns="35188" rIns="70376" bIns="35188" numCol="1" anchor="ctr" anchorCtr="0" compatLnSpc="1">
            <a:prstTxWarp prst="textNoShape">
              <a:avLst/>
            </a:prstTxWarp>
            <a:spAutoFit/>
          </a:bodyPr>
          <a:lstStyle/>
          <a:p>
            <a:pPr algn="just" defTabSz="703722" fontAlgn="base">
              <a:spcBef>
                <a:spcPct val="0"/>
              </a:spcBef>
              <a:spcAft>
                <a:spcPct val="0"/>
              </a:spcAft>
              <a:defRPr/>
            </a:pPr>
            <a:r>
              <a:rPr lang="fa-IR" sz="1847" b="1" dirty="0">
                <a:solidFill>
                  <a:srgbClr val="00B050"/>
                </a:solidFill>
                <a:latin typeface="Tahoma" pitchFamily="34" charset="0"/>
                <a:ea typeface="Calibri" pitchFamily="34" charset="0"/>
                <a:cs typeface="B Nazanin" panose="00000400000000000000" pitchFamily="2" charset="-78"/>
              </a:rPr>
              <a:t>حداقل میزان شیردهی به ازای هر کودک 18 ماه و حداکثر آن 24 ماه </a:t>
            </a:r>
            <a:r>
              <a:rPr lang="fa-IR" sz="1847" b="1" dirty="0">
                <a:latin typeface="Tahoma" pitchFamily="34" charset="0"/>
                <a:ea typeface="Calibri" pitchFamily="34" charset="0"/>
                <a:cs typeface="B Nazanin" panose="00000400000000000000" pitchFamily="2" charset="-78"/>
              </a:rPr>
              <a:t>باید باشد تا بهترین اثر بخشی شیردهی را در محافظت از بروز سرطان پستان  در مادر داشته باشیم.</a:t>
            </a:r>
            <a:endParaRPr lang="en-US" sz="1847" b="1" dirty="0">
              <a:latin typeface="Tahoma" pitchFamily="34" charset="0"/>
              <a:ea typeface="Calibri" pitchFamily="34" charset="0"/>
              <a:cs typeface="B Nazanin" panose="00000400000000000000" pitchFamily="2" charset="-78"/>
            </a:endParaRPr>
          </a:p>
          <a:p>
            <a:pPr lvl="0" algn="just" rtl="1" fontAlgn="base">
              <a:spcBef>
                <a:spcPct val="0"/>
              </a:spcBef>
              <a:spcAft>
                <a:spcPct val="0"/>
              </a:spcAft>
              <a:defRPr/>
            </a:pPr>
            <a:r>
              <a:rPr lang="fa-IR" sz="1847" b="1" dirty="0">
                <a:latin typeface="Tahoma" pitchFamily="34" charset="0"/>
                <a:ea typeface="Calibri" pitchFamily="34" charset="0"/>
                <a:cs typeface="B Nazanin" panose="00000400000000000000" pitchFamily="2" charset="-78"/>
              </a:rPr>
              <a:t>بیشترین اثر محافظتی برای مادران شیرده به ازای هر کودک</a:t>
            </a:r>
            <a:r>
              <a:rPr lang="fa-IR" sz="1847" b="1" dirty="0">
                <a:solidFill>
                  <a:srgbClr val="9BBB59">
                    <a:lumMod val="50000"/>
                  </a:srgbClr>
                </a:solidFill>
                <a:latin typeface="Tahoma" pitchFamily="34" charset="0"/>
                <a:ea typeface="Calibri" pitchFamily="34" charset="0"/>
                <a:cs typeface="B Nazanin" panose="00000400000000000000" pitchFamily="2" charset="-78"/>
              </a:rPr>
              <a:t> </a:t>
            </a:r>
            <a:r>
              <a:rPr lang="fa-IR" sz="1847" b="1" dirty="0">
                <a:solidFill>
                  <a:srgbClr val="00B050"/>
                </a:solidFill>
                <a:latin typeface="Tahoma" pitchFamily="34" charset="0"/>
                <a:ea typeface="Calibri" pitchFamily="34" charset="0"/>
                <a:cs typeface="B Nazanin" panose="00000400000000000000" pitchFamily="2" charset="-78"/>
              </a:rPr>
              <a:t>شیردهی به مدت 2 سال تمام </a:t>
            </a:r>
            <a:r>
              <a:rPr lang="fa-IR" sz="1847" b="1" dirty="0">
                <a:latin typeface="Tahoma" pitchFamily="34" charset="0"/>
                <a:ea typeface="Calibri" pitchFamily="34" charset="0"/>
                <a:cs typeface="B Nazanin" panose="00000400000000000000" pitchFamily="2" charset="-78"/>
              </a:rPr>
              <a:t>می باشد.</a:t>
            </a:r>
            <a:r>
              <a:rPr lang="en-US" sz="1847" b="1" dirty="0">
                <a:latin typeface="Tahoma" pitchFamily="34" charset="0"/>
                <a:ea typeface="Calibri" pitchFamily="34" charset="0"/>
                <a:cs typeface="B Nazanin" panose="00000400000000000000" pitchFamily="2" charset="-78"/>
              </a:rPr>
              <a:t>             </a:t>
            </a:r>
            <a:r>
              <a:rPr lang="fa-IR" sz="1847" b="1" dirty="0">
                <a:latin typeface="Tahoma" pitchFamily="34" charset="0"/>
                <a:ea typeface="Calibri" pitchFamily="34" charset="0"/>
                <a:cs typeface="B Nazanin" panose="00000400000000000000" pitchFamily="2" charset="-78"/>
              </a:rPr>
              <a:t> </a:t>
            </a:r>
            <a:endParaRPr lang="en-US" sz="1847" b="1" dirty="0">
              <a:latin typeface="Tahoma" pitchFamily="34" charset="0"/>
              <a:ea typeface="Calibri" pitchFamily="34" charset="0"/>
              <a:cs typeface="B Nazanin" panose="00000400000000000000" pitchFamily="2" charset="-78"/>
            </a:endParaRPr>
          </a:p>
          <a:p>
            <a:pPr lvl="0" algn="just" rtl="1" eaLnBrk="0" fontAlgn="base" hangingPunct="0">
              <a:spcBef>
                <a:spcPct val="0"/>
              </a:spcBef>
              <a:spcAft>
                <a:spcPct val="0"/>
              </a:spcAft>
              <a:defRPr/>
            </a:pPr>
            <a:endParaRPr lang="en-US" sz="1847" b="1" dirty="0">
              <a:solidFill>
                <a:srgbClr val="9BBB59">
                  <a:lumMod val="50000"/>
                </a:srgbClr>
              </a:solidFill>
              <a:latin typeface="Arial" pitchFamily="34" charset="0"/>
              <a:cs typeface="B Nazanin" panose="00000400000000000000" pitchFamily="2" charset="-78"/>
            </a:endParaRPr>
          </a:p>
          <a:p>
            <a:pPr algn="just" defTabSz="703722" fontAlgn="base">
              <a:spcBef>
                <a:spcPct val="0"/>
              </a:spcBef>
              <a:spcAft>
                <a:spcPct val="0"/>
              </a:spcAft>
              <a:defRPr/>
            </a:pPr>
            <a:endParaRPr lang="fa-IR" sz="1847" b="1" dirty="0">
              <a:solidFill>
                <a:srgbClr val="00B050"/>
              </a:solidFill>
              <a:latin typeface="Arial" pitchFamily="34" charset="0"/>
              <a:cs typeface="B Nazanin" panose="00000400000000000000" pitchFamily="2" charset="-78"/>
            </a:endParaRPr>
          </a:p>
        </p:txBody>
      </p:sp>
      <p:sp>
        <p:nvSpPr>
          <p:cNvPr id="3" name="Rectangle 2">
            <a:extLst>
              <a:ext uri="{FF2B5EF4-FFF2-40B4-BE49-F238E27FC236}">
                <a16:creationId xmlns:a16="http://schemas.microsoft.com/office/drawing/2014/main" id="{A3BA81F0-2D2D-469F-A3CC-7F48B7D5DE8F}"/>
              </a:ext>
            </a:extLst>
          </p:cNvPr>
          <p:cNvSpPr/>
          <p:nvPr/>
        </p:nvSpPr>
        <p:spPr>
          <a:xfrm>
            <a:off x="3006497" y="1412776"/>
            <a:ext cx="2978403" cy="423962"/>
          </a:xfrm>
          <a:prstGeom prst="rect">
            <a:avLst/>
          </a:prstGeom>
        </p:spPr>
        <p:txBody>
          <a:bodyPr wrap="square">
            <a:spAutoFit/>
          </a:bodyPr>
          <a:lstStyle/>
          <a:p>
            <a:pPr algn="ctr" rtl="1"/>
            <a:r>
              <a:rPr lang="fa-IR" sz="2155" b="1" dirty="0">
                <a:solidFill>
                  <a:schemeClr val="accent1">
                    <a:lumMod val="75000"/>
                  </a:schemeClr>
                </a:solidFill>
                <a:cs typeface="B Roya" panose="00000400000000000000" pitchFamily="2" charset="-78"/>
              </a:rPr>
              <a:t>فواید بارداری و شیردهی </a:t>
            </a:r>
          </a:p>
        </p:txBody>
      </p:sp>
      <p:pic>
        <p:nvPicPr>
          <p:cNvPr id="5" name="Picture 4">
            <a:extLst>
              <a:ext uri="{FF2B5EF4-FFF2-40B4-BE49-F238E27FC236}">
                <a16:creationId xmlns:a16="http://schemas.microsoft.com/office/drawing/2014/main" id="{2D481539-5C0E-4CA4-B88D-40A1770B9A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5320" y="5877272"/>
            <a:ext cx="920736" cy="928107"/>
          </a:xfrm>
          <a:prstGeom prst="rect">
            <a:avLst/>
          </a:prstGeom>
        </p:spPr>
      </p:pic>
    </p:spTree>
    <p:extLst>
      <p:ext uri="{BB962C8B-B14F-4D97-AF65-F5344CB8AC3E}">
        <p14:creationId xmlns:p14="http://schemas.microsoft.com/office/powerpoint/2010/main" val="265004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2" y="1608181"/>
            <a:ext cx="7886700" cy="4385413"/>
          </a:xfrm>
        </p:spPr>
        <p:txBody>
          <a:bodyPr>
            <a:noAutofit/>
          </a:bodyPr>
          <a:lstStyle/>
          <a:p>
            <a:pPr algn="justLow" rtl="1">
              <a:lnSpc>
                <a:spcPct val="150000"/>
              </a:lnSpc>
            </a:pPr>
            <a:r>
              <a:rPr lang="fa-IR" sz="1847" dirty="0">
                <a:cs typeface="B Nazanin" panose="00000400000000000000" pitchFamily="2" charset="-78"/>
              </a:rPr>
              <a:t>حاملگی منجر به </a:t>
            </a:r>
            <a:r>
              <a:rPr lang="fa-IR" sz="1847" dirty="0">
                <a:solidFill>
                  <a:srgbClr val="FF0000"/>
                </a:solidFill>
                <a:cs typeface="B Nazanin" panose="00000400000000000000" pitchFamily="2" charset="-78"/>
              </a:rPr>
              <a:t>جوان سازی سلولهای مادر </a:t>
            </a:r>
            <a:r>
              <a:rPr lang="fa-IR" sz="1847" dirty="0">
                <a:cs typeface="B Nazanin" panose="00000400000000000000" pitchFamily="2" charset="-78"/>
              </a:rPr>
              <a:t>می شود. در حاملگی خون مادر که یک فرد بالغ است با خون جوان ترین ارگانیسم یعنی جنین با هم مخلوط می شود و این اختلاط منجر به جوان سازی سلولهای حیاتی مادر در همه احشاء و </a:t>
            </a:r>
            <a:r>
              <a:rPr lang="fa-IR" sz="1847" dirty="0">
                <a:solidFill>
                  <a:srgbClr val="00B050"/>
                </a:solidFill>
                <a:cs typeface="B Nazanin" panose="00000400000000000000" pitchFamily="2" charset="-78"/>
              </a:rPr>
              <a:t>عضلات</a:t>
            </a:r>
            <a:r>
              <a:rPr lang="fa-IR" sz="1847" dirty="0">
                <a:cs typeface="B Nazanin" panose="00000400000000000000" pitchFamily="2" charset="-78"/>
              </a:rPr>
              <a:t> و </a:t>
            </a:r>
            <a:r>
              <a:rPr lang="fa-IR" sz="1847" dirty="0">
                <a:solidFill>
                  <a:srgbClr val="00B050"/>
                </a:solidFill>
                <a:cs typeface="B Nazanin" panose="00000400000000000000" pitchFamily="2" charset="-78"/>
              </a:rPr>
              <a:t>سیستم عصبی مرکزی </a:t>
            </a:r>
            <a:r>
              <a:rPr lang="fa-IR" sz="1847" dirty="0">
                <a:cs typeface="B Nazanin" panose="00000400000000000000" pitchFamily="2" charset="-78"/>
              </a:rPr>
              <a:t>می گردد. </a:t>
            </a:r>
          </a:p>
          <a:p>
            <a:pPr algn="justLow" rtl="1">
              <a:lnSpc>
                <a:spcPct val="150000"/>
              </a:lnSpc>
            </a:pPr>
            <a:r>
              <a:rPr lang="fa-IR" sz="1847" dirty="0">
                <a:cs typeface="B Nazanin" panose="00000400000000000000" pitchFamily="2" charset="-78"/>
              </a:rPr>
              <a:t>حاملگی منجر به بازسازی سلولهای آسیب دیده قلب می شود. حاملگی در سنین بالا منجر به از بین رفتن بیشتر ضایعات ناشی از سکته های قلبی کوچک و بزرگ و جوان سازی سلول های قلبی می شود. امروزه استفاده از فاکتورهای مترشحه از جفت دردرمان بالینی </a:t>
            </a:r>
            <a:r>
              <a:rPr lang="fa-IR" sz="1847" dirty="0">
                <a:solidFill>
                  <a:srgbClr val="00B050"/>
                </a:solidFill>
                <a:cs typeface="B Nazanin" panose="00000400000000000000" pitchFamily="2" charset="-78"/>
              </a:rPr>
              <a:t>سلولهای قلبی </a:t>
            </a:r>
            <a:r>
              <a:rPr lang="fa-IR" sz="1847" dirty="0">
                <a:cs typeface="B Nazanin" panose="00000400000000000000" pitchFamily="2" charset="-78"/>
              </a:rPr>
              <a:t>به یک اقدام قابل قبول تبدیل شده است. </a:t>
            </a:r>
          </a:p>
        </p:txBody>
      </p:sp>
      <p:sp>
        <p:nvSpPr>
          <p:cNvPr id="4" name="TextBox 3"/>
          <p:cNvSpPr txBox="1"/>
          <p:nvPr/>
        </p:nvSpPr>
        <p:spPr>
          <a:xfrm>
            <a:off x="330656" y="5647807"/>
            <a:ext cx="8482693" cy="258084"/>
          </a:xfrm>
          <a:prstGeom prst="rect">
            <a:avLst/>
          </a:prstGeom>
          <a:noFill/>
        </p:spPr>
        <p:txBody>
          <a:bodyPr wrap="square" rtlCol="1">
            <a:spAutoFit/>
          </a:bodyPr>
          <a:lstStyle/>
          <a:p>
            <a:pPr algn="l"/>
            <a:r>
              <a:rPr lang="en-US" sz="1077" dirty="0"/>
              <a:t>Rejuvenating effect of pregnancy on the mother. Fertil Steril, 2015; 103-1125-8. by American Society for Reproductive  Medicine. </a:t>
            </a:r>
            <a:endParaRPr lang="fa-IR" sz="1077" dirty="0"/>
          </a:p>
        </p:txBody>
      </p:sp>
      <p:sp>
        <p:nvSpPr>
          <p:cNvPr id="5" name="Rectangle 4"/>
          <p:cNvSpPr/>
          <p:nvPr/>
        </p:nvSpPr>
        <p:spPr>
          <a:xfrm>
            <a:off x="4540564" y="1171976"/>
            <a:ext cx="3642344" cy="423962"/>
          </a:xfrm>
          <a:prstGeom prst="rect">
            <a:avLst/>
          </a:prstGeom>
        </p:spPr>
        <p:txBody>
          <a:bodyPr wrap="none">
            <a:spAutoFit/>
          </a:bodyPr>
          <a:lstStyle/>
          <a:p>
            <a:r>
              <a:rPr lang="fa-IR" sz="2155" dirty="0">
                <a:solidFill>
                  <a:srgbClr val="C00000"/>
                </a:solidFill>
                <a:latin typeface="+mj-lt"/>
                <a:ea typeface="+mj-ea"/>
                <a:cs typeface="B Titr" panose="00000700000000000000" pitchFamily="2" charset="-78"/>
              </a:rPr>
              <a:t>تاثیر بارداری بر جوان سازی مادران</a:t>
            </a:r>
          </a:p>
        </p:txBody>
      </p:sp>
      <p:pic>
        <p:nvPicPr>
          <p:cNvPr id="6" name="Picture 5">
            <a:extLst>
              <a:ext uri="{FF2B5EF4-FFF2-40B4-BE49-F238E27FC236}">
                <a16:creationId xmlns:a16="http://schemas.microsoft.com/office/drawing/2014/main" id="{BBFB9614-E385-4C80-BEF2-31F3073C8A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5320" y="5877272"/>
            <a:ext cx="920736" cy="928107"/>
          </a:xfrm>
          <a:prstGeom prst="rect">
            <a:avLst/>
          </a:prstGeom>
        </p:spPr>
      </p:pic>
    </p:spTree>
    <p:extLst>
      <p:ext uri="{BB962C8B-B14F-4D97-AF65-F5344CB8AC3E}">
        <p14:creationId xmlns:p14="http://schemas.microsoft.com/office/powerpoint/2010/main" val="1225318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6795" y="1487301"/>
            <a:ext cx="8313415" cy="4268120"/>
          </a:xfrm>
        </p:spPr>
        <p:txBody>
          <a:bodyPr>
            <a:normAutofit fontScale="77500" lnSpcReduction="20000"/>
          </a:bodyPr>
          <a:lstStyle/>
          <a:p>
            <a:pPr algn="justLow" rtl="1">
              <a:lnSpc>
                <a:spcPct val="150000"/>
              </a:lnSpc>
            </a:pPr>
            <a:r>
              <a:rPr lang="fa-IR" dirty="0">
                <a:cs typeface="B Nazanin" panose="00000400000000000000" pitchFamily="2" charset="-78"/>
              </a:rPr>
              <a:t>حاملگی قدرت جوان سازی </a:t>
            </a:r>
            <a:r>
              <a:rPr lang="fa-IR" dirty="0">
                <a:solidFill>
                  <a:srgbClr val="00B050"/>
                </a:solidFill>
                <a:cs typeface="B Nazanin" panose="00000400000000000000" pitchFamily="2" charset="-78"/>
              </a:rPr>
              <a:t>سلولهای کلیوی </a:t>
            </a:r>
            <a:r>
              <a:rPr lang="fa-IR" dirty="0">
                <a:cs typeface="B Nazanin" panose="00000400000000000000" pitchFamily="2" charset="-78"/>
              </a:rPr>
              <a:t>را به اثبات رسانیده است. </a:t>
            </a:r>
            <a:r>
              <a:rPr lang="fa-IR" dirty="0">
                <a:solidFill>
                  <a:srgbClr val="00B050"/>
                </a:solidFill>
                <a:cs typeface="B Nazanin" panose="00000400000000000000" pitchFamily="2" charset="-78"/>
              </a:rPr>
              <a:t>کبد </a:t>
            </a:r>
            <a:r>
              <a:rPr lang="fa-IR" dirty="0">
                <a:cs typeface="B Nazanin" panose="00000400000000000000" pitchFamily="2" charset="-78"/>
              </a:rPr>
              <a:t>عضوی است که امکان تکثیر سلولی برای جایگزینی سلولهای از دست رفته را دارد و این کار را با تولید سلولهای بیشتری انجام می دهد که از عملکرد مناسبی برخوردار نیستند (مثل برداشتن بخشی از کبد یا جراحی به هر دلیل). در حالیکه بارداری باعث بزرگی و پرکاری سلولهای کبدی (هیپروتروفی به جای تکثیر سلولی) می شود و منجر به جوان سازی عملکرد این سلولها می گردد. این اتفاقات در تحقیقات متعددی که روی حیوانات صورت گرفته است، به اثبات رسیده است. </a:t>
            </a:r>
          </a:p>
          <a:p>
            <a:pPr algn="justLow" rtl="1">
              <a:lnSpc>
                <a:spcPct val="150000"/>
              </a:lnSpc>
            </a:pPr>
            <a:r>
              <a:rPr lang="fa-IR" dirty="0">
                <a:cs typeface="B Nazanin" panose="00000400000000000000" pitchFamily="2" charset="-78"/>
              </a:rPr>
              <a:t>حاملگی منجر به </a:t>
            </a:r>
            <a:r>
              <a:rPr lang="fa-IR" dirty="0">
                <a:solidFill>
                  <a:srgbClr val="00B050"/>
                </a:solidFill>
                <a:cs typeface="B Nazanin" panose="00000400000000000000" pitchFamily="2" charset="-78"/>
              </a:rPr>
              <a:t>کاهش احتمال عود بیماری </a:t>
            </a:r>
            <a:r>
              <a:rPr lang="en-US" dirty="0">
                <a:solidFill>
                  <a:srgbClr val="00B050"/>
                </a:solidFill>
                <a:cs typeface="B Nazanin" panose="00000400000000000000" pitchFamily="2" charset="-78"/>
              </a:rPr>
              <a:t>MS</a:t>
            </a:r>
            <a:r>
              <a:rPr lang="fa-IR" dirty="0">
                <a:solidFill>
                  <a:srgbClr val="00B050"/>
                </a:solidFill>
                <a:cs typeface="B Nazanin" panose="00000400000000000000" pitchFamily="2" charset="-78"/>
              </a:rPr>
              <a:t> </a:t>
            </a:r>
            <a:r>
              <a:rPr lang="fa-IR" dirty="0">
                <a:cs typeface="B Nazanin" panose="00000400000000000000" pitchFamily="2" charset="-78"/>
              </a:rPr>
              <a:t>(</a:t>
            </a:r>
            <a:r>
              <a:rPr lang="en-US" dirty="0">
                <a:cs typeface="B Nazanin" panose="00000400000000000000" pitchFamily="2" charset="-78"/>
              </a:rPr>
              <a:t>Multiple Sclerosis</a:t>
            </a:r>
            <a:r>
              <a:rPr lang="fa-IR" dirty="0">
                <a:cs typeface="B Nazanin" panose="00000400000000000000" pitchFamily="2" charset="-78"/>
              </a:rPr>
              <a:t>) شده و همچنین احتمال بروز این بیماری در خانم هایی که چندین زایمان داشته اند نسبت به کسانی که زایمان نکرده اند، کمتر است. حاملگی باعث بازسازی بهتر ضایعات ایجاد شده به علت بیماری های التهابی مغز منجمله بیماری </a:t>
            </a:r>
            <a:r>
              <a:rPr lang="en-US" dirty="0">
                <a:cs typeface="B Nazanin" panose="00000400000000000000" pitchFamily="2" charset="-78"/>
              </a:rPr>
              <a:t>MS</a:t>
            </a:r>
            <a:r>
              <a:rPr lang="fa-IR" dirty="0">
                <a:cs typeface="B Nazanin" panose="00000400000000000000" pitchFamily="2" charset="-78"/>
              </a:rPr>
              <a:t> می شود. حاملگی منجر به </a:t>
            </a:r>
            <a:r>
              <a:rPr lang="fa-IR" dirty="0">
                <a:solidFill>
                  <a:srgbClr val="00B050"/>
                </a:solidFill>
                <a:cs typeface="B Nazanin" panose="00000400000000000000" pitchFamily="2" charset="-78"/>
              </a:rPr>
              <a:t>تقویت نظام ایمنی </a:t>
            </a:r>
            <a:r>
              <a:rPr lang="fa-IR" dirty="0">
                <a:cs typeface="B Nazanin" panose="00000400000000000000" pitchFamily="2" charset="-78"/>
              </a:rPr>
              <a:t>بدن می گردد، هورمن استروژن و مشتقات آن که در بارداری بالا می روند، عامل اصلی این تغییرات هورمنی هستند. به نحوی که امروز در تحقیقات مختلف از این هورمن برای درمان بیماران عصبی منجله </a:t>
            </a:r>
            <a:r>
              <a:rPr lang="en-US" dirty="0">
                <a:cs typeface="B Nazanin" panose="00000400000000000000" pitchFamily="2" charset="-78"/>
              </a:rPr>
              <a:t>MS</a:t>
            </a:r>
            <a:r>
              <a:rPr lang="fa-IR" dirty="0">
                <a:cs typeface="B Nazanin" panose="00000400000000000000" pitchFamily="2" charset="-78"/>
              </a:rPr>
              <a:t> با دوز مشابه با زمان حاملگی استفاده می کنند. </a:t>
            </a:r>
          </a:p>
          <a:p>
            <a:pPr algn="justLow" rtl="1">
              <a:lnSpc>
                <a:spcPct val="150000"/>
              </a:lnSpc>
            </a:pPr>
            <a:endParaRPr lang="fa-IR" dirty="0">
              <a:cs typeface="B Nazanin" panose="00000400000000000000" pitchFamily="2" charset="-78"/>
            </a:endParaRPr>
          </a:p>
        </p:txBody>
      </p:sp>
      <p:sp>
        <p:nvSpPr>
          <p:cNvPr id="4" name="TextBox 3"/>
          <p:cNvSpPr txBox="1"/>
          <p:nvPr/>
        </p:nvSpPr>
        <p:spPr>
          <a:xfrm>
            <a:off x="338799" y="5424134"/>
            <a:ext cx="8482693" cy="921086"/>
          </a:xfrm>
          <a:prstGeom prst="rect">
            <a:avLst/>
          </a:prstGeom>
          <a:noFill/>
        </p:spPr>
        <p:txBody>
          <a:bodyPr wrap="square" rtlCol="1">
            <a:spAutoFit/>
          </a:bodyPr>
          <a:lstStyle/>
          <a:p>
            <a:pPr algn="l"/>
            <a:r>
              <a:rPr lang="en-US" sz="1077" dirty="0"/>
              <a:t>Rejuvenating effect of pregnancy on the mother. Fertil Steril, 2015; 103-1125-8. by American Society for Reproductive  Medicine.</a:t>
            </a:r>
            <a:endParaRPr lang="fa-IR" sz="1077" dirty="0"/>
          </a:p>
          <a:p>
            <a:r>
              <a:rPr lang="en-US" sz="1077" dirty="0"/>
              <a:t>White Matter Plasticity and Enhanced </a:t>
            </a:r>
            <a:r>
              <a:rPr lang="en-US" sz="1077" dirty="0" err="1"/>
              <a:t>Remyelination</a:t>
            </a:r>
            <a:r>
              <a:rPr lang="en-US" sz="1077" dirty="0"/>
              <a:t> in the Maternal CNS. The Journal of Neuroscience, </a:t>
            </a:r>
            <a:r>
              <a:rPr lang="en-US" sz="1077" dirty="0" err="1"/>
              <a:t>Februrary</a:t>
            </a:r>
            <a:r>
              <a:rPr lang="en-US" sz="1077" dirty="0"/>
              <a:t> 21, 2007. 27(8):1812-1823 </a:t>
            </a:r>
            <a:endParaRPr lang="fa-IR" sz="1077" dirty="0"/>
          </a:p>
          <a:p>
            <a:pPr algn="l"/>
            <a:endParaRPr lang="fa-IR" sz="1077" dirty="0"/>
          </a:p>
          <a:p>
            <a:pPr algn="l"/>
            <a:r>
              <a:rPr lang="en-US" sz="1077" dirty="0"/>
              <a:t> </a:t>
            </a:r>
            <a:endParaRPr lang="fa-IR" sz="1077" dirty="0"/>
          </a:p>
        </p:txBody>
      </p:sp>
      <p:sp>
        <p:nvSpPr>
          <p:cNvPr id="5" name="Rectangle 4"/>
          <p:cNvSpPr/>
          <p:nvPr/>
        </p:nvSpPr>
        <p:spPr>
          <a:xfrm>
            <a:off x="4540564" y="991053"/>
            <a:ext cx="3642344" cy="423962"/>
          </a:xfrm>
          <a:prstGeom prst="rect">
            <a:avLst/>
          </a:prstGeom>
        </p:spPr>
        <p:txBody>
          <a:bodyPr wrap="none">
            <a:spAutoFit/>
          </a:bodyPr>
          <a:lstStyle/>
          <a:p>
            <a:r>
              <a:rPr lang="fa-IR" sz="2155" dirty="0">
                <a:solidFill>
                  <a:srgbClr val="C00000"/>
                </a:solidFill>
                <a:latin typeface="+mj-lt"/>
                <a:ea typeface="+mj-ea"/>
                <a:cs typeface="B Titr" panose="00000700000000000000" pitchFamily="2" charset="-78"/>
              </a:rPr>
              <a:t>تاثیر بارداری بر جوان سازی مادران</a:t>
            </a:r>
          </a:p>
        </p:txBody>
      </p:sp>
      <p:pic>
        <p:nvPicPr>
          <p:cNvPr id="6" name="Picture 5">
            <a:extLst>
              <a:ext uri="{FF2B5EF4-FFF2-40B4-BE49-F238E27FC236}">
                <a16:creationId xmlns:a16="http://schemas.microsoft.com/office/drawing/2014/main" id="{07F0F752-2A22-4027-B6FD-76D7EEDFD5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5320" y="5877272"/>
            <a:ext cx="920736" cy="928107"/>
          </a:xfrm>
          <a:prstGeom prst="rect">
            <a:avLst/>
          </a:prstGeom>
        </p:spPr>
      </p:pic>
    </p:spTree>
    <p:extLst>
      <p:ext uri="{BB962C8B-B14F-4D97-AF65-F5344CB8AC3E}">
        <p14:creationId xmlns:p14="http://schemas.microsoft.com/office/powerpoint/2010/main" val="41825763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39552" y="1970504"/>
            <a:ext cx="6400800" cy="3474720"/>
          </a:xfrm>
        </p:spPr>
        <p:txBody>
          <a:bodyPr>
            <a:normAutofit/>
          </a:bodyPr>
          <a:lstStyle/>
          <a:p>
            <a:pPr algn="r" rtl="1">
              <a:lnSpc>
                <a:spcPct val="150000"/>
              </a:lnSpc>
              <a:buFont typeface="Wingdings" panose="05000000000000000000" pitchFamily="2" charset="2"/>
              <a:buChar char="Ø"/>
            </a:pPr>
            <a:r>
              <a:rPr lang="fa-IR" sz="1847" dirty="0">
                <a:latin typeface="2  Nazanin"/>
                <a:cs typeface="B Nazanin" panose="00000400000000000000" pitchFamily="2" charset="-78"/>
              </a:rPr>
              <a:t>برخلاف باور عمومی و حتی برخلاف اظهارات برخی پزشکان در ایران که سنین ایمن بارداری را بین ۲۵ تا ۳۵ اعلام می کنند، آخرین یافته های علمی مراجع پزشکی بین المللی حاکی از این است که بهترین سنین بارداری ایمن و بالاترین قدرت باروری زنان بین </a:t>
            </a:r>
            <a:r>
              <a:rPr lang="fa-IR" sz="1847" dirty="0">
                <a:solidFill>
                  <a:srgbClr val="00B050"/>
                </a:solidFill>
                <a:latin typeface="2  Nazanin"/>
                <a:cs typeface="B Nazanin" panose="00000400000000000000" pitchFamily="2" charset="-78"/>
              </a:rPr>
              <a:t>سنین ۱۷ تا ۴۲ سالگی </a:t>
            </a:r>
            <a:r>
              <a:rPr lang="fa-IR" sz="1847" dirty="0">
                <a:latin typeface="2  Nazanin"/>
                <a:cs typeface="B Nazanin" panose="00000400000000000000" pitchFamily="2" charset="-78"/>
              </a:rPr>
              <a:t>است.</a:t>
            </a:r>
          </a:p>
          <a:p>
            <a:pPr algn="r" rtl="1">
              <a:lnSpc>
                <a:spcPct val="150000"/>
              </a:lnSpc>
              <a:buFont typeface="Wingdings" panose="05000000000000000000" pitchFamily="2" charset="2"/>
              <a:buChar char="Ø"/>
            </a:pPr>
            <a:r>
              <a:rPr lang="fa-IR" sz="1847" dirty="0">
                <a:latin typeface="2  Nazanin"/>
                <a:cs typeface="B Nazanin" panose="00000400000000000000" pitchFamily="2" charset="-78"/>
              </a:rPr>
              <a:t>ضمن اینکه در دنیا نه تنها از فرزندآوری زنان زیر ۱۷ سال و بالای ۴۲ سال نهی نمی شود بلکه فرزندان مادران زیر ۱۷ و بالای ۴۲ سال</a:t>
            </a:r>
            <a:r>
              <a:rPr lang="en-US" sz="1847" dirty="0">
                <a:solidFill>
                  <a:srgbClr val="00B050"/>
                </a:solidFill>
                <a:latin typeface="2  Nazanin"/>
                <a:cs typeface="B Nazanin" panose="00000400000000000000" pitchFamily="2" charset="-78"/>
              </a:rPr>
              <a:t>Golden Baby </a:t>
            </a:r>
            <a:r>
              <a:rPr lang="fa-IR" sz="1847" dirty="0">
                <a:solidFill>
                  <a:srgbClr val="00B050"/>
                </a:solidFill>
                <a:latin typeface="2  Nazanin"/>
                <a:cs typeface="B Nazanin" panose="00000400000000000000" pitchFamily="2" charset="-78"/>
              </a:rPr>
              <a:t>یا فرزند طلایی </a:t>
            </a:r>
            <a:r>
              <a:rPr lang="fa-IR" sz="1847" dirty="0">
                <a:latin typeface="2  Nazanin"/>
                <a:cs typeface="B Nazanin" panose="00000400000000000000" pitchFamily="2" charset="-78"/>
              </a:rPr>
              <a:t>نامگذاری شده اند و ارزش فوق العاده ای دارند.</a:t>
            </a:r>
            <a:endParaRPr lang="en-US" sz="1847" dirty="0">
              <a:latin typeface="2  Nazanin"/>
              <a:cs typeface="B Nazanin" panose="00000400000000000000" pitchFamily="2" charset="-78"/>
            </a:endParaRPr>
          </a:p>
        </p:txBody>
      </p:sp>
      <p:pic>
        <p:nvPicPr>
          <p:cNvPr id="4" name="Picture 3">
            <a:extLst>
              <a:ext uri="{FF2B5EF4-FFF2-40B4-BE49-F238E27FC236}">
                <a16:creationId xmlns:a16="http://schemas.microsoft.com/office/drawing/2014/main" id="{A248FDEC-4A49-4547-83BC-65112E1CBE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5320" y="5805264"/>
            <a:ext cx="920736" cy="928107"/>
          </a:xfrm>
          <a:prstGeom prst="rect">
            <a:avLst/>
          </a:prstGeom>
        </p:spPr>
      </p:pic>
      <p:sp>
        <p:nvSpPr>
          <p:cNvPr id="5" name="Rectangle: Rounded Corners 4">
            <a:extLst>
              <a:ext uri="{FF2B5EF4-FFF2-40B4-BE49-F238E27FC236}">
                <a16:creationId xmlns:a16="http://schemas.microsoft.com/office/drawing/2014/main" id="{F61D6538-58CE-4684-AB93-C93D00DA4529}"/>
              </a:ext>
            </a:extLst>
          </p:cNvPr>
          <p:cNvSpPr/>
          <p:nvPr/>
        </p:nvSpPr>
        <p:spPr>
          <a:xfrm>
            <a:off x="1763688" y="220108"/>
            <a:ext cx="5688632"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cs typeface="B Homa" panose="00000400000000000000" pitchFamily="2" charset="-78"/>
              </a:rPr>
              <a:t>بهترین سنین برای بارداری</a:t>
            </a:r>
            <a:endParaRPr lang="en-US" sz="2400" dirty="0">
              <a:cs typeface="B Homa" panose="00000400000000000000" pitchFamily="2" charset="-78"/>
            </a:endParaRPr>
          </a:p>
        </p:txBody>
      </p:sp>
    </p:spTree>
    <p:extLst>
      <p:ext uri="{BB962C8B-B14F-4D97-AF65-F5344CB8AC3E}">
        <p14:creationId xmlns:p14="http://schemas.microsoft.com/office/powerpoint/2010/main" val="38356966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260" b="42090"/>
          <a:stretch/>
        </p:blipFill>
        <p:spPr>
          <a:xfrm>
            <a:off x="1" y="789898"/>
            <a:ext cx="7315162" cy="5278204"/>
          </a:xfrm>
        </p:spPr>
      </p:pic>
      <p:sp>
        <p:nvSpPr>
          <p:cNvPr id="6" name="Rectangle 5"/>
          <p:cNvSpPr/>
          <p:nvPr/>
        </p:nvSpPr>
        <p:spPr>
          <a:xfrm>
            <a:off x="5070783" y="1889407"/>
            <a:ext cx="3962376" cy="2537160"/>
          </a:xfrm>
          <a:prstGeom prst="rect">
            <a:avLst/>
          </a:prstGeom>
          <a:blipFill dpi="0" rotWithShape="1">
            <a:blip r:embed="rId3" cstate="print">
              <a:extLst>
                <a:ext uri="{28A0092B-C50C-407E-A947-70E740481C1C}">
                  <a14:useLocalDpi xmlns:a14="http://schemas.microsoft.com/office/drawing/2010/main" val="0"/>
                </a:ext>
              </a:extLst>
            </a:blip>
            <a:srcRect/>
            <a:stretch>
              <a:fillRect t="-137557" b="-1"/>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5"/>
          </a:p>
        </p:txBody>
      </p:sp>
    </p:spTree>
    <p:extLst>
      <p:ext uri="{BB962C8B-B14F-4D97-AF65-F5344CB8AC3E}">
        <p14:creationId xmlns:p14="http://schemas.microsoft.com/office/powerpoint/2010/main" val="11251121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_2020-07-16_09-20-2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252641975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5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fullScrn="1">
              <p:cMediaNode vol="80000">
                <p:cTn id="12" fill="hold" display="0">
                  <p:stCondLst>
                    <p:cond delay="indefinite"/>
                  </p:stCondLst>
                </p:cTn>
                <p:tgtEl>
                  <p:spTgt spid="4"/>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30015" y="6013157"/>
            <a:ext cx="4374233" cy="800219"/>
          </a:xfrm>
          <a:prstGeom prst="rect">
            <a:avLst/>
          </a:prstGeom>
          <a:solidFill>
            <a:schemeClr val="accent1">
              <a:lumMod val="20000"/>
              <a:lumOff val="80000"/>
            </a:schemeClr>
          </a:solidFill>
          <a:ln>
            <a:noFill/>
          </a:ln>
        </p:spPr>
        <p:txBody>
          <a:bodyPr wrap="square" rtlCol="1">
            <a:spAutoFit/>
          </a:bodyPr>
          <a:lstStyle/>
          <a:p>
            <a:pPr algn="ctr">
              <a:spcBef>
                <a:spcPts val="600"/>
              </a:spcBef>
              <a:spcAft>
                <a:spcPts val="600"/>
              </a:spcAft>
            </a:pPr>
            <a:r>
              <a:rPr lang="fa-IR" dirty="0">
                <a:solidFill>
                  <a:schemeClr val="accent1">
                    <a:lumMod val="50000"/>
                  </a:schemeClr>
                </a:solidFill>
                <a:cs typeface="B Titr" panose="00000700000000000000" pitchFamily="2" charset="-78"/>
              </a:rPr>
              <a:t>بیانات در دیدار شورای عالی انقلاب فرهنگی</a:t>
            </a:r>
          </a:p>
          <a:p>
            <a:pPr algn="ctr">
              <a:spcBef>
                <a:spcPts val="600"/>
              </a:spcBef>
              <a:spcAft>
                <a:spcPts val="600"/>
              </a:spcAft>
            </a:pPr>
            <a:r>
              <a:rPr lang="fa-IR" dirty="0">
                <a:solidFill>
                  <a:schemeClr val="accent1">
                    <a:lumMod val="50000"/>
                  </a:schemeClr>
                </a:solidFill>
                <a:cs typeface="B Titr" panose="00000700000000000000" pitchFamily="2" charset="-78"/>
              </a:rPr>
              <a:t>سال 1392</a:t>
            </a:r>
          </a:p>
        </p:txBody>
      </p:sp>
      <p:pic>
        <p:nvPicPr>
          <p:cNvPr id="7" name="13920919_966">
            <a:hlinkClick r:id="" action="ppaction://media"/>
          </p:cNvPr>
          <p:cNvPicPr>
            <a:picLocks noChangeAspect="1"/>
          </p:cNvPicPr>
          <p:nvPr>
            <a:videoFile r:link="rId1"/>
            <p:extLst>
              <p:ext uri="{DAA4B4D4-6D71-4841-9C94-3DE7FCFB9230}">
                <p14:media xmlns:p14="http://schemas.microsoft.com/office/powerpoint/2010/main" r:embed="rId2">
                  <p14:trim st="2857320" end="50077"/>
                </p14:media>
              </p:ext>
            </p:extLst>
          </p:nvPr>
        </p:nvPicPr>
        <p:blipFill>
          <a:blip r:embed="rId4"/>
          <a:stretch>
            <a:fillRect/>
          </a:stretch>
        </p:blipFill>
        <p:spPr>
          <a:xfrm>
            <a:off x="35497" y="44625"/>
            <a:ext cx="9073008" cy="5754562"/>
          </a:xfrm>
          <a:prstGeom prst="rect">
            <a:avLst/>
          </a:prstGeom>
        </p:spPr>
      </p:pic>
    </p:spTree>
    <p:extLst>
      <p:ext uri="{BB962C8B-B14F-4D97-AF65-F5344CB8AC3E}">
        <p14:creationId xmlns:p14="http://schemas.microsoft.com/office/powerpoint/2010/main" val="16633096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43001" y="5955239"/>
            <a:ext cx="9000999" cy="882119"/>
          </a:xfrm>
        </p:spPr>
        <p:txBody>
          <a:bodyPr/>
          <a:lstStyle/>
          <a:p>
            <a:pPr lvl="0" algn="ctr">
              <a:spcBef>
                <a:spcPts val="600"/>
              </a:spcBef>
              <a:spcAft>
                <a:spcPts val="600"/>
              </a:spcAft>
              <a:buClrTx/>
              <a:buSzTx/>
            </a:pPr>
            <a:r>
              <a:rPr lang="fa-IR" sz="1800" dirty="0">
                <a:solidFill>
                  <a:srgbClr val="FE8637">
                    <a:lumMod val="50000"/>
                  </a:srgbClr>
                </a:solidFill>
                <a:cs typeface="B Titr" panose="00000700000000000000" pitchFamily="2" charset="-78"/>
              </a:rPr>
              <a:t>بیانات در دیدار مداحان کشور</a:t>
            </a:r>
          </a:p>
          <a:p>
            <a:pPr lvl="0" algn="ctr">
              <a:spcBef>
                <a:spcPts val="600"/>
              </a:spcBef>
              <a:spcAft>
                <a:spcPts val="600"/>
              </a:spcAft>
              <a:buClrTx/>
              <a:buSzTx/>
            </a:pPr>
            <a:r>
              <a:rPr lang="fa-IR" sz="1800" dirty="0">
                <a:solidFill>
                  <a:srgbClr val="FE8637">
                    <a:lumMod val="50000"/>
                  </a:srgbClr>
                </a:solidFill>
                <a:cs typeface="B Titr" panose="00000700000000000000" pitchFamily="2" charset="-78"/>
              </a:rPr>
              <a:t>سال 1397</a:t>
            </a:r>
          </a:p>
          <a:p>
            <a:endParaRPr lang="en-US" dirty="0"/>
          </a:p>
        </p:txBody>
      </p:sp>
      <p:pic>
        <p:nvPicPr>
          <p:cNvPr id="6" name="2250510_94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799187"/>
          </a:xfrm>
          <a:prstGeom prst="rect">
            <a:avLst/>
          </a:prstGeom>
        </p:spPr>
      </p:pic>
    </p:spTree>
    <p:extLst>
      <p:ext uri="{BB962C8B-B14F-4D97-AF65-F5344CB8AC3E}">
        <p14:creationId xmlns:p14="http://schemas.microsoft.com/office/powerpoint/2010/main" val="35420875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30015" y="6013157"/>
            <a:ext cx="4374233" cy="800219"/>
          </a:xfrm>
          <a:prstGeom prst="rect">
            <a:avLst/>
          </a:prstGeom>
          <a:solidFill>
            <a:schemeClr val="accent1">
              <a:lumMod val="20000"/>
              <a:lumOff val="80000"/>
            </a:schemeClr>
          </a:solidFill>
          <a:ln>
            <a:noFill/>
          </a:ln>
        </p:spPr>
        <p:txBody>
          <a:bodyPr wrap="square" rtlCol="1">
            <a:spAutoFit/>
          </a:bodyPr>
          <a:lstStyle/>
          <a:p>
            <a:pPr algn="ctr">
              <a:spcBef>
                <a:spcPts val="600"/>
              </a:spcBef>
              <a:spcAft>
                <a:spcPts val="600"/>
              </a:spcAft>
            </a:pPr>
            <a:r>
              <a:rPr lang="fa-IR" dirty="0">
                <a:solidFill>
                  <a:schemeClr val="accent1">
                    <a:lumMod val="50000"/>
                  </a:schemeClr>
                </a:solidFill>
                <a:cs typeface="B Titr" panose="00000700000000000000" pitchFamily="2" charset="-78"/>
              </a:rPr>
              <a:t>بیانات در دیدار جمعی از کارشناسان حوزه خانواده</a:t>
            </a:r>
          </a:p>
          <a:p>
            <a:pPr algn="ctr">
              <a:spcBef>
                <a:spcPts val="600"/>
              </a:spcBef>
              <a:spcAft>
                <a:spcPts val="600"/>
              </a:spcAft>
            </a:pPr>
            <a:r>
              <a:rPr lang="fa-IR" dirty="0">
                <a:solidFill>
                  <a:schemeClr val="accent1">
                    <a:lumMod val="50000"/>
                  </a:schemeClr>
                </a:solidFill>
                <a:cs typeface="B Titr" panose="00000700000000000000" pitchFamily="2" charset="-78"/>
              </a:rPr>
              <a:t>مرداد ماه 1398</a:t>
            </a:r>
          </a:p>
        </p:txBody>
      </p:sp>
      <p:pic>
        <p:nvPicPr>
          <p:cNvPr id="4" name="دعا می کنم.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lum contrast="20000"/>
          </a:blip>
          <a:stretch>
            <a:fillRect/>
          </a:stretch>
        </p:blipFill>
        <p:spPr>
          <a:xfrm>
            <a:off x="-137124" y="-1"/>
            <a:ext cx="9389644" cy="5827471"/>
          </a:xfrm>
          <a:prstGeom prst="rect">
            <a:avLst/>
          </a:prstGeom>
        </p:spPr>
      </p:pic>
    </p:spTree>
    <p:extLst>
      <p:ext uri="{BB962C8B-B14F-4D97-AF65-F5344CB8AC3E}">
        <p14:creationId xmlns:p14="http://schemas.microsoft.com/office/powerpoint/2010/main" val="31732012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3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53743801"/>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theme/theme1.xml><?xml version="1.0" encoding="utf-8"?>
<a:theme xmlns:a="http://schemas.openxmlformats.org/drawingml/2006/main" name="Slipstream">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Slipstream</Template>
  <TotalTime>2537</TotalTime>
  <Words>4731</Words>
  <Application>Microsoft Office PowerPoint</Application>
  <PresentationFormat>On-screen Show (4:3)</PresentationFormat>
  <Paragraphs>311</Paragraphs>
  <Slides>60</Slides>
  <Notes>2</Notes>
  <HiddenSlides>0</HiddenSlides>
  <MMClips>6</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60</vt:i4>
      </vt:variant>
    </vt:vector>
  </HeadingPairs>
  <TitlesOfParts>
    <vt:vector size="74" baseType="lpstr">
      <vt:lpstr> b titr</vt:lpstr>
      <vt:lpstr>2  Nazanin</vt:lpstr>
      <vt:lpstr>Acknowledgement</vt:lpstr>
      <vt:lpstr>Arial</vt:lpstr>
      <vt:lpstr>Calibri</vt:lpstr>
      <vt:lpstr>Garamond</vt:lpstr>
      <vt:lpstr>Georgia</vt:lpstr>
      <vt:lpstr>Gill Sans MT</vt:lpstr>
      <vt:lpstr>Tahoma</vt:lpstr>
      <vt:lpstr>Trebuchet MS</vt:lpstr>
      <vt:lpstr>Wingdings</vt:lpstr>
      <vt:lpstr>Wingdings 2</vt:lpstr>
      <vt:lpstr>Wingdings 3</vt: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فرهنگ سازی  فرزندآوری در  نظام سلامت    القای باورهای سلامت باروری  در جامعه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تنظیم خانواده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عقیم سازی رایگان</vt:lpstr>
      <vt:lpstr>ایران نیم درصد جمعیت مردان جهان را دارد ولی طی بیش از 25 سال یک و نیم درصد موارد وازکتومی را به خود اختصاص داده و سالانه به طور متوسط 30 هزار وازکتومی در ایران انجام می شد.   طبق اعلام وزارت بهداشت تا سال 1388 سالیانه 90 هزار عمل توبکتومی (عقیم سازی زنان) صورت می گرفته است.  پس از تغییر سیاست های جمعیتی آمار توبکتومی های رایگان توسط وزارت بهداشت اعلام نشده است.  پژوهشی که در سال 93 در تهران انجام شد و در نشریه پژوهش در پزشکی منتشر شد ، نشان میداد که 15،4% موارد جلوگیری از بارداری از روش عقیم سازی استفاده می کنند.  هزینه عقیم سازی به صورت آزاد   2 تا 8 میلیون تومان است .</vt:lpstr>
      <vt:lpstr>PowerPoint Presentation</vt:lpstr>
      <vt:lpstr>PowerPoint Presentation</vt:lpstr>
      <vt:lpstr>PowerPoint Presentation</vt:lpstr>
      <vt:lpstr>PowerPoint Presentation</vt:lpstr>
      <vt:lpstr>PowerPoint Presentation</vt:lpstr>
      <vt:lpstr>PowerPoint Presentation</vt:lpstr>
      <vt:lpstr> ناباروری...   </vt:lpstr>
      <vt:lpstr>PowerPoint Presentation</vt:lpstr>
      <vt:lpstr>PowerPoint Presentation</vt:lpstr>
      <vt:lpstr>PowerPoint Presentation</vt:lpstr>
      <vt:lpstr>PowerPoint Presentation</vt:lpstr>
      <vt:lpstr>PowerPoint Presentation</vt:lpstr>
      <vt:lpstr>PowerPoint Presentation</vt:lpstr>
      <vt:lpstr>مزایای بیولوژیک فرزند آوری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192</cp:revision>
  <dcterms:created xsi:type="dcterms:W3CDTF">2020-12-13T06:29:38Z</dcterms:created>
  <dcterms:modified xsi:type="dcterms:W3CDTF">2023-09-01T14:42:16Z</dcterms:modified>
</cp:coreProperties>
</file>