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4"/>
  </p:sldMasterIdLst>
  <p:sldIdLst>
    <p:sldId id="256" r:id="rId5"/>
    <p:sldId id="26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6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5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6178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9799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76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1319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4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8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4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4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9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9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1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5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01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5124" y="2556933"/>
            <a:ext cx="8144134" cy="1549846"/>
          </a:xfrm>
        </p:spPr>
        <p:txBody>
          <a:bodyPr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تغییرات مراقبت های ادغام یافته سلامت مادران- 1402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320" y="5088305"/>
            <a:ext cx="8144134" cy="1117687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cs typeface="B Nazanin" panose="00000400000000000000" pitchFamily="2" charset="-78"/>
              </a:rPr>
              <a:t>بر اساس قانون حمایت خانواده و جوانی جمعیت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057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733" y="0"/>
            <a:ext cx="6865673" cy="6865673"/>
          </a:xfrm>
        </p:spPr>
      </p:pic>
    </p:spTree>
    <p:extLst>
      <p:ext uri="{BB962C8B-B14F-4D97-AF65-F5344CB8AC3E}">
        <p14:creationId xmlns:p14="http://schemas.microsoft.com/office/powerpoint/2010/main" val="103121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7734"/>
            <a:ext cx="11023600" cy="4910666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cs typeface="B Nazanin" panose="00000400000000000000" pitchFamily="2" charset="-78"/>
              </a:rPr>
              <a:t>ماده ۴۸ قانون حمایت از خانواده و جوانی جمعیت</a:t>
            </a:r>
          </a:p>
          <a:p>
            <a:pPr marL="0" indent="0" algn="r" rtl="1">
              <a:buNone/>
            </a:pPr>
            <a:endParaRPr lang="fa-IR" sz="3200" b="1" dirty="0">
              <a:cs typeface="B Nazanin" panose="00000400000000000000" pitchFamily="2" charset="-78"/>
            </a:endParaRPr>
          </a:p>
          <a:p>
            <a:pPr marL="0" indent="0" algn="just" rtl="1">
              <a:buNone/>
            </a:pPr>
            <a:r>
              <a:rPr lang="fa-IR" sz="3200" dirty="0">
                <a:cs typeface="B Nazanin" panose="00000400000000000000" pitchFamily="2" charset="-78"/>
              </a:rPr>
              <a:t>وزارت بهداشت، درمان و آموزش پزشکی مکلف است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با بازنگری دستورالعمل ها و متون آموزشی</a:t>
            </a:r>
            <a:r>
              <a:rPr lang="fa-IR" sz="3200" dirty="0">
                <a:cs typeface="B Nazanin" panose="00000400000000000000" pitchFamily="2" charset="-78"/>
              </a:rPr>
              <a:t> و ترویجی خود در جهت افزایش باروری و ثمرات بارداری و زایمان طبیعی در سلامت بانوان،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هزینه های روحی، روانی و اقتصادی دوران بارداری را کاهش دهد </a:t>
            </a:r>
            <a:r>
              <a:rPr lang="fa-IR" sz="3200" dirty="0">
                <a:cs typeface="B Nazanin" panose="00000400000000000000" pitchFamily="2" charset="-78"/>
              </a:rPr>
              <a:t>و از القای هرگونه ترس و هراس نسبت به امر بارداری ذیل </a:t>
            </a:r>
            <a:r>
              <a:rPr lang="fa-IR" sz="3200" dirty="0">
                <a:solidFill>
                  <a:srgbClr val="92D050"/>
                </a:solidFill>
                <a:cs typeface="B Nazanin" panose="00000400000000000000" pitchFamily="2" charset="-78"/>
              </a:rPr>
              <a:t>عباراتی از قبیل پرخطر و ناخواسته</a:t>
            </a:r>
            <a:r>
              <a:rPr lang="fa-IR" sz="3200" dirty="0">
                <a:cs typeface="B Nazanin" panose="00000400000000000000" pitchFamily="2" charset="-78"/>
              </a:rPr>
              <a:t> در شبکه بهداشت، ممانعت به عمل آورد و از عبارت مراقبت ویژه به‌ جای آنها استفاده کند.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>
                <a:cs typeface="B Nazanin" panose="00000400000000000000" pitchFamily="2" charset="-78"/>
              </a:rPr>
              <a:t>تغییرات کلی</a:t>
            </a:r>
            <a:endParaRPr lang="en-US" sz="4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80716"/>
              </p:ext>
            </p:extLst>
          </p:nvPr>
        </p:nvGraphicFramePr>
        <p:xfrm>
          <a:off x="372534" y="1540928"/>
          <a:ext cx="11514666" cy="465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881656820"/>
                    </a:ext>
                  </a:extLst>
                </a:gridCol>
                <a:gridCol w="5113867">
                  <a:extLst>
                    <a:ext uri="{9D8B030D-6E8A-4147-A177-3AD203B41FA5}">
                      <a16:colId xmlns:a16="http://schemas.microsoft.com/office/drawing/2014/main" val="1061756864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322821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مادر پر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07622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مراقبت ویژه در بارداری یا پس از زایمان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پر خطر در بارداری یا پس از زایمان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44178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نیازمند توجه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موارد در معرض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938064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اقدام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 فوری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670413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نیازمند مراقبت ویژه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علائم خطر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91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2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مبحث سلامت روان و همسرآزاری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872200"/>
              </p:ext>
            </p:extLst>
          </p:nvPr>
        </p:nvGraphicFramePr>
        <p:xfrm>
          <a:off x="389467" y="1794935"/>
          <a:ext cx="10464800" cy="5323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val="1338645303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813722110"/>
                    </a:ext>
                  </a:extLst>
                </a:gridCol>
              </a:tblGrid>
              <a:tr h="690856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053837"/>
                  </a:ext>
                </a:extLst>
              </a:tr>
              <a:tr h="1259797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>
                          <a:cs typeface="B Nazanin" panose="00000400000000000000" pitchFamily="2" charset="-78"/>
                        </a:rPr>
                        <a:t> اعلام نظر دفتر سلامت روان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سوالات غربالگری سلامت روان </a:t>
                      </a:r>
                    </a:p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(پیش از بارداری، بارداری)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326895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غربالگری افسردگی پس از زایمان (ادینبورگ)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98512"/>
                  </a:ext>
                </a:extLst>
              </a:tr>
              <a:tr h="79936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>
                          <a:cs typeface="B Nazanin" panose="00000400000000000000" pitchFamily="2" charset="-78"/>
                        </a:rPr>
                        <a:t>شرح حال روانپزشکی توسط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63139"/>
                  </a:ext>
                </a:extLst>
              </a:tr>
              <a:tr h="690856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dirty="0">
                          <a:cs typeface="B Nazanin" panose="00000400000000000000" pitchFamily="2" charset="-78"/>
                        </a:rPr>
                        <a:t>حذف تا زمان</a:t>
                      </a:r>
                      <a:r>
                        <a:rPr lang="fa-IR" sz="2800" baseline="0" dirty="0">
                          <a:cs typeface="B Nazanin" panose="00000400000000000000" pitchFamily="2" charset="-78"/>
                        </a:rPr>
                        <a:t> اعلام نظر دفتر سلامت روان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همسرآزاری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89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28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373742"/>
              </p:ext>
            </p:extLst>
          </p:nvPr>
        </p:nvGraphicFramePr>
        <p:xfrm>
          <a:off x="372533" y="1320799"/>
          <a:ext cx="11159066" cy="795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378031494"/>
                    </a:ext>
                  </a:extLst>
                </a:gridCol>
                <a:gridCol w="6587066">
                  <a:extLst>
                    <a:ext uri="{9D8B030D-6E8A-4147-A177-3AD203B41FA5}">
                      <a16:colId xmlns:a16="http://schemas.microsoft.com/office/drawing/2014/main" val="761959485"/>
                    </a:ext>
                  </a:extLst>
                </a:gridCol>
              </a:tblGrid>
              <a:tr h="51445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51243"/>
                  </a:ext>
                </a:extLst>
              </a:tr>
              <a:tr h="2749974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تمامی خانم های که تمایل به بارداری دارند می توانند مراقبت پیش از بارداری را دریافت کنند مگر در مواردی که مطابق بسته خدمت مشاوره فرزند آوری، مشمول منع نسبی و مطلق بارداری می شوند.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گروه نیازمند مراقبت های پیش از بارداری در صورت تمایل به بارداری شامل: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آزمایش بارداری منفی دارند؛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کسانی که </a:t>
                      </a:r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برای مراقبت </a:t>
                      </a:r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پس از سقط مراجعه می کنند</a:t>
                      </a:r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  <a:endParaRPr lang="fa-I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lvl="0"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646119"/>
                  </a:ext>
                </a:extLst>
              </a:tr>
              <a:tr h="1785476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تاریخچه اجتماعی، تاریخچه بارداری، راهنمای مراقبت پیش از بارداری (الف 2):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بالاتر، سزارین تکراری، سن زیر 18 سال، سن بالای 35سال، فاصله مناسب بارداری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29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85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5790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بارداری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13963"/>
              </p:ext>
            </p:extLst>
          </p:nvPr>
        </p:nvGraphicFramePr>
        <p:xfrm>
          <a:off x="846138" y="1578508"/>
          <a:ext cx="10515600" cy="6328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7462">
                  <a:extLst>
                    <a:ext uri="{9D8B030D-6E8A-4147-A177-3AD203B41FA5}">
                      <a16:colId xmlns:a16="http://schemas.microsoft.com/office/drawing/2014/main" val="605534651"/>
                    </a:ext>
                  </a:extLst>
                </a:gridCol>
                <a:gridCol w="4148138">
                  <a:extLst>
                    <a:ext uri="{9D8B030D-6E8A-4147-A177-3AD203B41FA5}">
                      <a16:colId xmlns:a16="http://schemas.microsoft.com/office/drawing/2014/main" val="163921687"/>
                    </a:ext>
                  </a:extLst>
                </a:gridCol>
              </a:tblGrid>
              <a:tr h="690093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303880"/>
                  </a:ext>
                </a:extLst>
              </a:tr>
              <a:tr h="2557402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موارد نیازمند توجه ویژه در بارداری فعلی: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تعداد بارداری</a:t>
                      </a:r>
                    </a:p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نکات مرتبط با سن مادر (زیر 18 سال حذف شده) </a:t>
                      </a:r>
                    </a:p>
                    <a:p>
                      <a:pPr algn="r" rtl="1"/>
                      <a:endParaRPr lang="fa-IR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 </a:t>
                      </a: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 برای تمامی بند های مرتبط: مشاوره انصراف از سقط و بیان ممنوعیت سقط عمدی حتی زیر 4 ماهگی (منع شرعی</a:t>
                      </a:r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پ21- سایر موارد خطر در بارداری فعلی: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پنجم و بالاتر</a:t>
                      </a:r>
                    </a:p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زیر 18 سال و بالای 35 سال</a:t>
                      </a:r>
                    </a:p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حاملگی برنامه ریزی نشده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9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567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زایمان در واحد تسهیلات زایمانی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190976"/>
              </p:ext>
            </p:extLst>
          </p:nvPr>
        </p:nvGraphicFramePr>
        <p:xfrm>
          <a:off x="1103311" y="2052637"/>
          <a:ext cx="9971088" cy="21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44">
                  <a:extLst>
                    <a:ext uri="{9D8B030D-6E8A-4147-A177-3AD203B41FA5}">
                      <a16:colId xmlns:a16="http://schemas.microsoft.com/office/drawing/2014/main" val="1159090110"/>
                    </a:ext>
                  </a:extLst>
                </a:gridCol>
                <a:gridCol w="4985544">
                  <a:extLst>
                    <a:ext uri="{9D8B030D-6E8A-4147-A177-3AD203B41FA5}">
                      <a16:colId xmlns:a16="http://schemas.microsoft.com/office/drawing/2014/main" val="2891350662"/>
                    </a:ext>
                  </a:extLst>
                </a:gridCol>
              </a:tblGrid>
              <a:tr h="764032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685495"/>
                  </a:ext>
                </a:extLst>
              </a:tr>
              <a:tr h="121346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 باقی می ماند</a:t>
                      </a:r>
                    </a:p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</a:t>
                      </a:r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زایمان پنجم و بالاتر</a:t>
                      </a:r>
                    </a:p>
                    <a:p>
                      <a:pPr algn="r" rtl="1"/>
                      <a:endParaRPr lang="en-US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شکم اول زیر 18 و بالای 35 سال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3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4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پس از زایمان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85288"/>
              </p:ext>
            </p:extLst>
          </p:nvPr>
        </p:nvGraphicFramePr>
        <p:xfrm>
          <a:off x="524933" y="2052636"/>
          <a:ext cx="10718800" cy="3569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6800">
                  <a:extLst>
                    <a:ext uri="{9D8B030D-6E8A-4147-A177-3AD203B41FA5}">
                      <a16:colId xmlns:a16="http://schemas.microsoft.com/office/drawing/2014/main" val="110977029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14447675"/>
                    </a:ext>
                  </a:extLst>
                </a:gridCol>
              </a:tblGrid>
              <a:tr h="572649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303104"/>
                  </a:ext>
                </a:extLst>
              </a:tr>
              <a:tr h="1987428">
                <a:tc>
                  <a:txBody>
                    <a:bodyPr/>
                    <a:lstStyle/>
                    <a:p>
                      <a:pPr algn="r" rtl="1"/>
                      <a:r>
                        <a:rPr lang="ar-SA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به مادر توصیه کنید بهتر است بعد از دوره شیردهی، برای بارداری بعدی اقدام کند ولی در صورت وقوع بارداری قبل از آن، منعی وجود ندارد و نگرانی مادر در این مورد را برطرف کنید. 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مشاوره زمان مناسب بارداری بعدی</a:t>
                      </a:r>
                    </a:p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(در مراقبت دوم)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445774"/>
                  </a:ext>
                </a:extLst>
              </a:tr>
              <a:tr h="1009153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حذف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Nazanin" panose="00000400000000000000" pitchFamily="2" charset="-78"/>
                        </a:rPr>
                        <a:t>سایر موارد نیازمند مراقبت ویژه (چ9): سن زیر 18 سال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6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22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تغییرات بسته خدمت بهورز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232829"/>
              </p:ext>
            </p:extLst>
          </p:nvPr>
        </p:nvGraphicFramePr>
        <p:xfrm>
          <a:off x="423333" y="2052638"/>
          <a:ext cx="10769600" cy="2693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4800">
                  <a:extLst>
                    <a:ext uri="{9D8B030D-6E8A-4147-A177-3AD203B41FA5}">
                      <a16:colId xmlns:a16="http://schemas.microsoft.com/office/drawing/2014/main" val="884058945"/>
                    </a:ext>
                  </a:extLst>
                </a:gridCol>
                <a:gridCol w="5384800">
                  <a:extLst>
                    <a:ext uri="{9D8B030D-6E8A-4147-A177-3AD203B41FA5}">
                      <a16:colId xmlns:a16="http://schemas.microsoft.com/office/drawing/2014/main" val="1584050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نهم (1402)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ویرایش هشتم (1401)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876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مشابه بسته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تغییرات</a:t>
                      </a:r>
                      <a:r>
                        <a:rPr lang="fa-IR" sz="2800" baseline="0" dirty="0">
                          <a:cs typeface="B Nazanin" panose="00000400000000000000" pitchFamily="2" charset="-78"/>
                        </a:rPr>
                        <a:t> کلی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61156"/>
                  </a:ext>
                </a:extLst>
              </a:tr>
              <a:tr h="1139295">
                <a:tc>
                  <a:txBody>
                    <a:bodyPr/>
                    <a:lstStyle/>
                    <a:p>
                      <a:pPr algn="r" rtl="1"/>
                      <a:r>
                        <a:rPr lang="fa-IR" sz="2800" dirty="0">
                          <a:cs typeface="B Nazanin" panose="00000400000000000000" pitchFamily="2" charset="-78"/>
                        </a:rPr>
                        <a:t>آگاه کردن مادر و همراهان برای ضرورت ارائه مراقبت ویژه به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حساس کردن مادر و همراهان در مورد در معرض خطر بودن جان مادر و اعزام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06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باقی می ماند: ارجاع به ماما/ پزشک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بارداری بالای 35 سال و بارداری پنجم و بالاتر</a:t>
                      </a:r>
                      <a:endParaRPr lang="en-US" sz="28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6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372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7E7FE2-0F6A-4AD1-A976-2C463D59CA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19BFB83-ACD0-4521-AD28-345A195C7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12CA62-4488-408C-A357-CFD667B7EB2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</TotalTime>
  <Words>617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Nazanin</vt:lpstr>
      <vt:lpstr>Calibri</vt:lpstr>
      <vt:lpstr>Century Gothic</vt:lpstr>
      <vt:lpstr>Wingdings 3</vt:lpstr>
      <vt:lpstr>Ion</vt:lpstr>
      <vt:lpstr>تغییرات مراقبت های ادغام یافته سلامت مادران- 1402</vt:lpstr>
      <vt:lpstr>PowerPoint Presentation</vt:lpstr>
      <vt:lpstr>تغییرات کلی</vt:lpstr>
      <vt:lpstr>مبحث سلامت روان و همسرآزاری</vt:lpstr>
      <vt:lpstr>پیش از بارداری</vt:lpstr>
      <vt:lpstr>بارداری</vt:lpstr>
      <vt:lpstr>زایمان در واحد تسهیلات زایمانی</vt:lpstr>
      <vt:lpstr>پس از زایمان</vt:lpstr>
      <vt:lpstr>تغییرات بسته خدمت بهورز</vt:lpstr>
      <vt:lpstr>PowerPoint Presentation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تغییرات مراقبت های ادغام یافته سلامت مادران- 1402</dc:title>
  <dc:creator>رادپویان خانم لاله</dc:creator>
  <cp:lastModifiedBy>مریم موحدی نیا</cp:lastModifiedBy>
  <cp:revision>14</cp:revision>
  <dcterms:created xsi:type="dcterms:W3CDTF">2023-04-29T07:50:52Z</dcterms:created>
  <dcterms:modified xsi:type="dcterms:W3CDTF">2024-05-02T04:31:54Z</dcterms:modified>
</cp:coreProperties>
</file>